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3" r:id="rId4"/>
  </p:sldMasterIdLst>
  <p:notesMasterIdLst>
    <p:notesMasterId r:id="rId59"/>
  </p:notesMasterIdLst>
  <p:sldIdLst>
    <p:sldId id="348" r:id="rId5"/>
    <p:sldId id="379" r:id="rId6"/>
    <p:sldId id="399" r:id="rId7"/>
    <p:sldId id="435" r:id="rId8"/>
    <p:sldId id="437" r:id="rId9"/>
    <p:sldId id="381" r:id="rId10"/>
    <p:sldId id="460" r:id="rId11"/>
    <p:sldId id="461" r:id="rId12"/>
    <p:sldId id="539" r:id="rId13"/>
    <p:sldId id="430" r:id="rId14"/>
    <p:sldId id="431" r:id="rId15"/>
    <p:sldId id="540" r:id="rId16"/>
    <p:sldId id="440" r:id="rId17"/>
    <p:sldId id="441" r:id="rId18"/>
    <p:sldId id="541" r:id="rId19"/>
    <p:sldId id="396" r:id="rId20"/>
    <p:sldId id="471" r:id="rId21"/>
    <p:sldId id="487" r:id="rId22"/>
    <p:sldId id="488" r:id="rId23"/>
    <p:sldId id="491" r:id="rId24"/>
    <p:sldId id="519" r:id="rId25"/>
    <p:sldId id="518" r:id="rId26"/>
    <p:sldId id="516" r:id="rId27"/>
    <p:sldId id="536" r:id="rId28"/>
    <p:sldId id="537" r:id="rId29"/>
    <p:sldId id="512" r:id="rId30"/>
    <p:sldId id="403" r:id="rId31"/>
    <p:sldId id="538" r:id="rId32"/>
    <p:sldId id="468" r:id="rId33"/>
    <p:sldId id="535" r:id="rId34"/>
    <p:sldId id="522" r:id="rId35"/>
    <p:sldId id="523" r:id="rId36"/>
    <p:sldId id="524" r:id="rId37"/>
    <p:sldId id="525" r:id="rId38"/>
    <p:sldId id="526" r:id="rId39"/>
    <p:sldId id="527" r:id="rId40"/>
    <p:sldId id="528" r:id="rId41"/>
    <p:sldId id="529" r:id="rId42"/>
    <p:sldId id="530" r:id="rId43"/>
    <p:sldId id="531" r:id="rId44"/>
    <p:sldId id="532" r:id="rId45"/>
    <p:sldId id="533" r:id="rId46"/>
    <p:sldId id="534" r:id="rId47"/>
    <p:sldId id="474" r:id="rId48"/>
    <p:sldId id="475" r:id="rId49"/>
    <p:sldId id="332" r:id="rId50"/>
    <p:sldId id="547" r:id="rId51"/>
    <p:sldId id="544" r:id="rId52"/>
    <p:sldId id="548" r:id="rId53"/>
    <p:sldId id="330" r:id="rId54"/>
    <p:sldId id="545" r:id="rId55"/>
    <p:sldId id="546" r:id="rId56"/>
    <p:sldId id="478" r:id="rId57"/>
    <p:sldId id="542" r:id="rId58"/>
  </p:sldIdLst>
  <p:sldSz cx="18288000" cy="10287000"/>
  <p:notesSz cx="9945688" cy="6858000"/>
  <p:embeddedFontLst>
    <p:embeddedFont>
      <p:font typeface="Comic Sans MS" panose="030F0702030302020204" pitchFamily="66" charset="0"/>
      <p:regular r:id="rId60"/>
      <p:bold r:id="rId61"/>
      <p:italic r:id="rId62"/>
      <p:boldItalic r:id="rId63"/>
    </p:embeddedFont>
    <p:embeddedFont>
      <p:font typeface="Trebuchet MS" panose="020B0603020202020204" pitchFamily="34" charset="0"/>
      <p:regular r:id="rId64"/>
      <p:bold r:id="rId65"/>
      <p:italic r:id="rId66"/>
      <p:boldItalic r:id="rId67"/>
    </p:embeddedFont>
    <p:embeddedFont>
      <p:font typeface="Wingdings 3" panose="05040102010807070707" pitchFamily="18" charset="2"/>
      <p:regular r:id="rId6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99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416" autoAdjust="0"/>
  </p:normalViewPr>
  <p:slideViewPr>
    <p:cSldViewPr>
      <p:cViewPr varScale="1">
        <p:scale>
          <a:sx n="43" d="100"/>
          <a:sy n="43" d="100"/>
        </p:scale>
        <p:origin x="676" y="4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7.fntdata"/><Relationship Id="rId5" Type="http://schemas.openxmlformats.org/officeDocument/2006/relationships/slide" Target="slides/slide1.xml"/><Relationship Id="rId61" Type="http://schemas.openxmlformats.org/officeDocument/2006/relationships/font" Target="fonts/font2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5.fntdata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3.fntdata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C7A86-1A56-4F67-84AD-F1D176452D6A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8C9F384-E576-492F-B4F3-71C84BA33391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2000" b="1" dirty="0"/>
            <a:t>Emotional intelligence</a:t>
          </a:r>
        </a:p>
      </dgm:t>
    </dgm:pt>
    <dgm:pt modelId="{ED110F52-280B-49CE-92CD-4A4A7BCBA32B}" type="parTrans" cxnId="{9C25E387-4691-49CA-922E-5B69F1F989FE}">
      <dgm:prSet custT="1"/>
      <dgm:spPr>
        <a:solidFill>
          <a:schemeClr val="accent4"/>
        </a:solidFill>
      </dgm:spPr>
      <dgm:t>
        <a:bodyPr/>
        <a:lstStyle/>
        <a:p>
          <a:endParaRPr lang="en-GB" sz="1600"/>
        </a:p>
      </dgm:t>
    </dgm:pt>
    <dgm:pt modelId="{1DB5EBBD-E2C2-4342-90DB-D1A83FA26DC4}" type="sibTrans" cxnId="{9C25E387-4691-49CA-922E-5B69F1F989FE}">
      <dgm:prSet/>
      <dgm:spPr/>
      <dgm:t>
        <a:bodyPr/>
        <a:lstStyle/>
        <a:p>
          <a:endParaRPr lang="en-GB" sz="1600"/>
        </a:p>
      </dgm:t>
    </dgm:pt>
    <dgm:pt modelId="{09DF82FF-4686-48D1-BEBA-AB20955DAD95}" type="pres">
      <dgm:prSet presAssocID="{6CCC7A86-1A56-4F67-84AD-F1D176452D6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BBECE7-FE08-4768-8FA9-9F41558903D3}" type="pres">
      <dgm:prSet presAssocID="{E8C9F384-E576-492F-B4F3-71C84BA33391}" presName="centerShape" presStyleLbl="node0" presStyleIdx="0" presStyleCnt="1" custLinFactNeighborX="-62" custLinFactNeighborY="-781"/>
      <dgm:spPr/>
    </dgm:pt>
  </dgm:ptLst>
  <dgm:cxnLst>
    <dgm:cxn modelId="{04961F17-7EAE-4E73-AD53-647B3BE81DC6}" type="presOf" srcId="{6CCC7A86-1A56-4F67-84AD-F1D176452D6A}" destId="{09DF82FF-4686-48D1-BEBA-AB20955DAD95}" srcOrd="0" destOrd="0" presId="urn:microsoft.com/office/officeart/2005/8/layout/radial5"/>
    <dgm:cxn modelId="{E15AFA24-2373-41B4-B855-959D4A81F6B7}" type="presOf" srcId="{E8C9F384-E576-492F-B4F3-71C84BA33391}" destId="{E5BBECE7-FE08-4768-8FA9-9F41558903D3}" srcOrd="0" destOrd="0" presId="urn:microsoft.com/office/officeart/2005/8/layout/radial5"/>
    <dgm:cxn modelId="{9C25E387-4691-49CA-922E-5B69F1F989FE}" srcId="{6CCC7A86-1A56-4F67-84AD-F1D176452D6A}" destId="{E8C9F384-E576-492F-B4F3-71C84BA33391}" srcOrd="0" destOrd="0" parTransId="{ED110F52-280B-49CE-92CD-4A4A7BCBA32B}" sibTransId="{1DB5EBBD-E2C2-4342-90DB-D1A83FA26DC4}"/>
    <dgm:cxn modelId="{11789101-8CA3-4ACC-A924-256FF34F97AA}" type="presParOf" srcId="{09DF82FF-4686-48D1-BEBA-AB20955DAD95}" destId="{E5BBECE7-FE08-4768-8FA9-9F41558903D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C7A86-1A56-4F67-84AD-F1D176452D6A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8C9F384-E576-492F-B4F3-71C84BA33391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2000" b="1" dirty="0"/>
            <a:t>More Results</a:t>
          </a:r>
        </a:p>
      </dgm:t>
    </dgm:pt>
    <dgm:pt modelId="{ED110F52-280B-49CE-92CD-4A4A7BCBA32B}" type="parTrans" cxnId="{9C25E387-4691-49CA-922E-5B69F1F989FE}">
      <dgm:prSet custT="1"/>
      <dgm:spPr>
        <a:solidFill>
          <a:schemeClr val="accent4"/>
        </a:solidFill>
      </dgm:spPr>
      <dgm:t>
        <a:bodyPr/>
        <a:lstStyle/>
        <a:p>
          <a:endParaRPr lang="en-GB" sz="1600"/>
        </a:p>
      </dgm:t>
    </dgm:pt>
    <dgm:pt modelId="{1DB5EBBD-E2C2-4342-90DB-D1A83FA26DC4}" type="sibTrans" cxnId="{9C25E387-4691-49CA-922E-5B69F1F989FE}">
      <dgm:prSet/>
      <dgm:spPr/>
      <dgm:t>
        <a:bodyPr/>
        <a:lstStyle/>
        <a:p>
          <a:endParaRPr lang="en-GB" sz="1600"/>
        </a:p>
      </dgm:t>
    </dgm:pt>
    <dgm:pt modelId="{09DF82FF-4686-48D1-BEBA-AB20955DAD95}" type="pres">
      <dgm:prSet presAssocID="{6CCC7A86-1A56-4F67-84AD-F1D176452D6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BBECE7-FE08-4768-8FA9-9F41558903D3}" type="pres">
      <dgm:prSet presAssocID="{E8C9F384-E576-492F-B4F3-71C84BA33391}" presName="centerShape" presStyleLbl="node0" presStyleIdx="0" presStyleCnt="1" custLinFactNeighborX="-62" custLinFactNeighborY="-781"/>
      <dgm:spPr/>
    </dgm:pt>
  </dgm:ptLst>
  <dgm:cxnLst>
    <dgm:cxn modelId="{04961F17-7EAE-4E73-AD53-647B3BE81DC6}" type="presOf" srcId="{6CCC7A86-1A56-4F67-84AD-F1D176452D6A}" destId="{09DF82FF-4686-48D1-BEBA-AB20955DAD95}" srcOrd="0" destOrd="0" presId="urn:microsoft.com/office/officeart/2005/8/layout/radial5"/>
    <dgm:cxn modelId="{E15AFA24-2373-41B4-B855-959D4A81F6B7}" type="presOf" srcId="{E8C9F384-E576-492F-B4F3-71C84BA33391}" destId="{E5BBECE7-FE08-4768-8FA9-9F41558903D3}" srcOrd="0" destOrd="0" presId="urn:microsoft.com/office/officeart/2005/8/layout/radial5"/>
    <dgm:cxn modelId="{9C25E387-4691-49CA-922E-5B69F1F989FE}" srcId="{6CCC7A86-1A56-4F67-84AD-F1D176452D6A}" destId="{E8C9F384-E576-492F-B4F3-71C84BA33391}" srcOrd="0" destOrd="0" parTransId="{ED110F52-280B-49CE-92CD-4A4A7BCBA32B}" sibTransId="{1DB5EBBD-E2C2-4342-90DB-D1A83FA26DC4}"/>
    <dgm:cxn modelId="{11789101-8CA3-4ACC-A924-256FF34F97AA}" type="presParOf" srcId="{09DF82FF-4686-48D1-BEBA-AB20955DAD95}" destId="{E5BBECE7-FE08-4768-8FA9-9F41558903D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BECE7-FE08-4768-8FA9-9F41558903D3}">
      <dsp:nvSpPr>
        <dsp:cNvPr id="0" name=""/>
        <dsp:cNvSpPr/>
      </dsp:nvSpPr>
      <dsp:spPr>
        <a:xfrm>
          <a:off x="599474" y="0"/>
          <a:ext cx="2189604" cy="218960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Emotional intelligence</a:t>
          </a:r>
        </a:p>
      </dsp:txBody>
      <dsp:txXfrm>
        <a:off x="920134" y="320660"/>
        <a:ext cx="1548284" cy="1548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BECE7-FE08-4768-8FA9-9F41558903D3}">
      <dsp:nvSpPr>
        <dsp:cNvPr id="0" name=""/>
        <dsp:cNvSpPr/>
      </dsp:nvSpPr>
      <dsp:spPr>
        <a:xfrm>
          <a:off x="599474" y="0"/>
          <a:ext cx="2189604" cy="218960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More Results</a:t>
          </a:r>
        </a:p>
      </dsp:txBody>
      <dsp:txXfrm>
        <a:off x="920134" y="320660"/>
        <a:ext cx="1548284" cy="1548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FA8C8-B57B-4B0A-9262-E7B5986017F1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8A975-B79A-47FE-A589-48B2E95B4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57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2E391-9072-8A69-C396-7F3FCEC32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8EE25-BA4D-C1F4-C74C-CFFBD2193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E89E14-DF41-FA32-8AB4-17CC81099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F216E-753B-C5B0-BE01-A15042858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6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15BE8-4AA6-99DA-59CF-9FB1BC6F0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02AAC1-A753-9623-6278-D853510CB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3ED77E-11D9-2177-B776-5DC81A571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97261-39E9-E54F-8258-3B29545FB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913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CA335-B501-408E-4E96-A7D796E48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99C343-937B-BABF-483B-739D236E6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B991A-5246-92A8-EB83-C15F2242C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23DB8-60F3-E064-6E48-60676A2FE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61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05B9B-4D15-F1A0-336D-DA1CC3AF8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B6E0F-F300-9D9F-C597-A65F22716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488EB-0D03-06CF-89D8-316CD49E6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648B6-A260-A8AC-CE93-3DB15A2EF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15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EEDB2-90F6-BD04-2C24-430DE63FD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CB582-B090-C8FB-5CDE-CA64C8188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FF3F35-D0D2-4D53-603C-F1991F2F7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269F9-2BF1-70CF-B476-AF0A04228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1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4D298-3418-5578-6996-44A60BF04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EABB52-7DC6-7500-8F72-78059CA3C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EED27C-5E93-7D87-0528-051F3EE67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C3045-8CBD-95F0-CE40-533F45156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613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1ED71-36B8-356E-6690-6C10A70B2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258607-31AD-5B3F-D540-53DA1F883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ED257B-70F7-3634-E566-D2879BB6B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A032-0F72-B98C-2AE0-D3D8DEDC0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85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7046D-438C-A064-F427-0A7145B6D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91CA8-E704-A4FE-9A6F-11AEC4842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41E4DE-4973-279C-7734-13B60FD3D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D1A77-E237-E050-AF3C-54FCB5CF4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7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E8F7D-9706-FDEE-4182-9A60B6095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7571C5-215D-6323-5351-1EC84C6B7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85A7E4-A3D1-4DB8-C083-3521B90C6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E4B9E-C2CA-D8F6-B41B-091C01C5B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340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BC692-A344-141A-D505-3B770D413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C98B7-94CC-6697-392E-02C685242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D13755-1095-AD45-40E1-51470FCB2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28A18-9C58-4BBE-AF7B-D650D1623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488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72145-69C2-B75F-9838-D5B9FA6DB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0C82D4-BAA7-0843-4A8E-5A48444AD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9C03F-8CCD-5D93-E680-1EB9DC294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49330-B40A-D175-2204-7A0FFBC50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79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17E8C-D32F-0AB2-A0A1-84CFC01BC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5D2DB2-C906-D716-A1EB-79A8B5D28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8AA7EC-3DE9-B913-16D3-DE6DA75E5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1E547-C5CC-0776-ED6E-F633155E3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68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75336-D2CF-95D8-512A-508AF085A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69ED50-984C-4003-8902-13079B84C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A08791-F9CD-C3FB-6721-753EA58C5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1BDA9-998D-AACB-EE8A-3EF4ABF15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74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96776-189B-CA98-BEF8-C083C6596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8886B9-F2CA-B713-0B16-940C61753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8B042F-3D74-5C4D-0432-A7D4AEB1E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9C818-66A5-7043-C83D-F836C7932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58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DB4BC-6090-D0A1-3882-754190FEE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5FA93-F8D1-24AD-6D01-E7707A974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24901-4521-F1D6-951F-A3D51A5E3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0C9C7-FB5B-A50C-28CF-A7E8CE5D2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25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1EC9F-D5AC-A608-DE77-A38FB84A6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7F6B1D-76A7-179E-1E23-EED8613B6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D3554-D875-3531-0AE3-CF06139B3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7A115-B589-6EE5-43C8-8C26C8D2D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45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FC8D5-0E6C-9F6D-590D-7A04BFA0D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AF658-AE2C-AE50-1F74-105FCFFD3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483F24-A35A-7731-F979-C24C6D72D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EE75-242C-75DC-ADEA-763E40461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55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70E90-7F39-48C6-8028-2C847C207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CFAA5-D911-0966-D07D-A1DDA2AEF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22E6EF-A12B-CDD1-4613-0E8B1D0CC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3422C-D435-6561-D049-6F91EDE5F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032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799BE-0647-A6C7-6D5F-DE247E8C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DA7D4F-B5DE-F097-BF31-4C08DBA81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103FDA-821F-F5F9-8108-11E79E60F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97835-6DB5-02F3-11FA-021E8C910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77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50FEA-252A-55E6-98FC-FF41580C6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EA3997-7F33-D84C-0379-308C608C5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108C4-933D-8FA7-008B-549A1B5C2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29271-D4A8-6FD6-8F22-A0DABABB0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65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641A9-1E16-2D63-0794-E11861723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A45BF4-C23A-357C-1DED-A7BD738D6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0AEED-0B4A-D8D2-0039-C2113AAC4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F530B-2D6B-CB61-3EAF-426AE7041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13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51B18-1738-5B03-F737-AEAE97B18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D3943-AFE1-821B-9B10-8C0353B19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7A807-844E-D43B-1EDA-EF6344F86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497F4-7DEF-65BB-9FDF-B1610BFA4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EC171-BB54-B3C3-8958-A0C27E167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9F5D8-CF53-91B7-8ABA-DEB74B97E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005C74-595C-0A5E-15CB-460FBFD3F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DDE6-BCBB-43E1-F54E-6FCDF8701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41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D5464-EA3E-75C0-FF29-409F3BF48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B02EC-8DC9-7932-EE22-834564F80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55BD3-DFAD-CA53-1F73-E6113470C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E9249-8C17-9AE2-2200-3BC41F188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00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E53EE-D91A-CE12-B787-A3A59BB43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D5E70-152F-DD37-4893-ED7E18770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09D8A6-7D5F-B108-ED9D-07C29504E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27BFB-BF96-34F6-1626-72EA5647F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65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783D0-D5E1-3765-532D-8EBC69B2C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7FD56A-470A-28B9-0370-5A268382C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BF606F-54E6-9EC3-1839-38226ADE3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84ABF-D280-6490-BBC0-D9EB68919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9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489BD-1199-3E6F-4851-89E014E93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6ED95-7EA1-3D2A-8C43-6ECE557FF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DA4C7F-D67C-44C4-D622-65FE95823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126E0-9584-9592-7DA9-BB174E867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500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BD35F-201B-7E77-BBE4-7FF780BC9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06EF1-45ED-627A-F9AF-6D3A341C38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954226-54B5-F473-B5CE-727C83661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EE4E-F3DD-C0C3-5520-4B9E9FB7D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10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641B6-5C12-4364-AC21-F01B0164A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9C30A-2E2F-94F1-A041-04D12C3A2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8CE4E-1819-21FC-6713-0521DC48D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7864A-05B2-6F17-D04F-9EE62F97A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2079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EAFC2-D9D5-2F29-FE64-0355D70BA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E92B4-8CE9-74AF-9476-E860368B5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CFED52-22BA-9548-4843-CBABE0597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23975-2240-B134-102D-6E77D03A6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894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498AE-6027-DC54-149D-9F13BFE8A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78B546-5335-05BC-C58A-3ADFCA691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7326E8-7CA0-264E-9866-67144850E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E5206-7AFF-7070-DA32-E5891875B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270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A1998-6D8D-49CC-3647-0CD520A0F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2F4361-C073-DE42-0993-00156F239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F9F4D-BE30-58F0-84D6-1D54233C6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DCE8A-1A7F-6CEA-57C9-A19DEDD78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464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79A25-D83D-0F6B-36F7-530C122DB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6B824-D90F-F93F-2B5A-61C27E5F0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AECB8-422E-8346-8D37-724715C5E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389E5-2395-BA11-9CA8-4CBBB9DA7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1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C7DD6-F8DC-32E8-A1B3-E138A5C93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26C01D-1538-63D1-D679-BFC70468F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5D8F0E-E9F9-8967-CDDC-975A23A4D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127D3-9595-F2DC-017C-88A265DE4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79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7D025-2189-9B36-5BA2-1307111B0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DEAEDA-0648-1CD9-751C-D68750D265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21E4A9-CC56-4C74-2B52-B7BB89D1C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A8AA7-BD02-872B-3DC3-A904C917A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6077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FBEA8-CB22-A70D-AF3A-762150347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68CA85-8AAD-C0C8-D01F-2536733B2F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680C31-A38B-E6CB-CAF3-10FAD0866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E5812-E4BC-110D-5052-871E33F86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1157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F83E4-2199-504C-92AB-6CADB9726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3FBD5-088E-6662-6848-3C0F6931D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7DEC7F-D7F2-71F7-78DC-B7516CB43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53B1A-4B7E-D8A6-CA2D-F66868B81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687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BBAC9-D0EF-394A-7B80-58F1B90A0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10527-0136-B5BC-BED1-28DB9528F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8F0F8-8920-9EB1-49F7-77E5B1262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FF116-197D-B278-1029-DF615D774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8180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64450-8453-FB08-08EE-FEB9A3B7C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CB8C4A-3302-B95F-4C59-A3E024992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51F64A-A5D6-9544-4790-CA47B84A2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52DC8-34BE-C09E-E0E0-394E81B24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11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F69BA-17E7-C2F8-1BFF-D492EB96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3EEDFE-F9F1-C668-CFB8-A81C1B57D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2048B6-BD27-0745-35DB-1AB54CC71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the course is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E60AA-C8B4-01EC-CA67-A39F6CCD5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34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75412-8A29-7DB6-B897-CA3550DB7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8C01E0-4AF3-66B8-408F-187005486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83EB2-84FE-EC86-D49D-A30BCD96E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6936-1EC7-BB84-4436-719644AE7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8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6B724-A073-864A-1130-1813BB0BB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822EAB-D2B8-A823-1B60-B56D0EF1E6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F9B5AC-0DAB-834B-D511-A9D216F1E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617E2-4779-2F5B-7A0C-69E019ED4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813A0-CB7C-66A1-18DA-9A4F1A999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E19895-1266-B91A-04A9-75CE00F6A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FFDA9A-98D9-9898-AFCE-07C282F31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5A21-BF63-FDEE-160C-4956D3A1E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02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BF8EA-D9CE-AABC-693F-144946090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7D1771-A206-70F4-984E-773FBF1FA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D4BA7-50AC-3236-9128-BD9A080BF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Ways of working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0F84-A725-4667-8CFC-ED36BBAAE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8A975-B79A-47FE-A589-48B2E95B4D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5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6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166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6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461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88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9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4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1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86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5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5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9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240">
          <p15:clr>
            <a:srgbClr val="F26B43"/>
          </p15:clr>
        </p15:guide>
        <p15:guide id="4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59C08-9705-CACF-EB4A-261D43CE9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074F7F8-7F78-D50F-7A45-1B73BC590B46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61084DD-EDA8-CA66-440A-B70E7E5D9C05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7706633-4C8E-A6E6-BCC0-5A9017E2DBAC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5201EDA-9EE0-BD2B-9517-5FC23F83E561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1E4647C-4E74-A276-D5E8-E184CEAD51EC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8BC3155-D174-908C-CECB-0E0F29A16B1C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08F196-1255-06F7-6070-B9355D5FAC8B}"/>
              </a:ext>
            </a:extLst>
          </p:cNvPr>
          <p:cNvSpPr txBox="1"/>
          <p:nvPr/>
        </p:nvSpPr>
        <p:spPr>
          <a:xfrm>
            <a:off x="2209800" y="2511150"/>
            <a:ext cx="1165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Scotland Excel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26 August 2025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Words Matter – Make Them Count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457B5F-FDCB-F45D-90D8-42C9D869AB10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Sarah Hanson – Managing Partner</a:t>
            </a:r>
          </a:p>
        </p:txBody>
      </p:sp>
    </p:spTree>
    <p:extLst>
      <p:ext uri="{BB962C8B-B14F-4D97-AF65-F5344CB8AC3E}">
        <p14:creationId xmlns:p14="http://schemas.microsoft.com/office/powerpoint/2010/main" val="36012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BE009-F7A6-81A5-9ECE-F8C510128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9B0D048-4D08-6BF0-9C1D-7043B6A7FDB1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A5EB6FA-DDAD-402F-0B80-633501ABF965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157D85A-AC94-9725-EB5C-9082010CD0FB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18FF5BF-E6E0-18DC-7283-959D3B21D9B9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1E16439-2998-E0CD-F36F-AE9A64489D40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7922F0A-9B45-ABA8-BA66-F355A7D02756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C8FEC9-3CFB-42B2-DF04-CA0B6BE7FE1B}"/>
              </a:ext>
            </a:extLst>
          </p:cNvPr>
          <p:cNvSpPr txBox="1"/>
          <p:nvPr/>
        </p:nvSpPr>
        <p:spPr>
          <a:xfrm>
            <a:off x="1066800" y="800100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Our most useful advice – </a:t>
            </a:r>
          </a:p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1) Where do you want to end up?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C0E9A5B-BB52-451D-05DD-2B92B5087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197" y="2662560"/>
            <a:ext cx="10553768" cy="707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8C8E3-2F05-DEAC-50D3-E4E9199AC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4F1F469-75E8-B780-CA2F-06B92C8B47D5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34AA13F-6083-2FA2-32E4-3446604D9F67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E0050AB-1287-5175-4BCE-D37AE0F86C96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2867F18-3EE1-8C2A-26E2-9F25B21EAE92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01A75CD-CF37-3E2D-3F35-1A121F53E29F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39C51CB-69D0-C40D-3C21-CBBA8FECEAF0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A34D2CB-5722-703B-CCC9-FCB6F7A8034D}"/>
              </a:ext>
            </a:extLst>
          </p:cNvPr>
          <p:cNvSpPr txBox="1"/>
          <p:nvPr/>
        </p:nvSpPr>
        <p:spPr>
          <a:xfrm>
            <a:off x="1066800" y="800100"/>
            <a:ext cx="1165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For relationships to evolve – </a:t>
            </a:r>
          </a:p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2) Where are you going to spend your time?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A92729-758A-8CCA-011E-AD4B7F676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197" y="2875639"/>
            <a:ext cx="10553768" cy="66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4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F0B95-0561-3F52-321C-F16A8966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AED7E44-70F6-3CDC-2A90-61C22F28ECCA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81DF72E-E22D-05D4-4928-5B1C1B6A4BE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C68ECAD-8969-7082-A94C-D03048866C99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2589D21-5342-1085-C4CE-AA73F384FF98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F23640D-BCE0-51F4-6C39-70A0AA17B033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4B9F345-D194-A064-6B00-15F722FE67E3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84ECA72-9122-7591-AEFE-635A47D88A8B}"/>
              </a:ext>
            </a:extLst>
          </p:cNvPr>
          <p:cNvSpPr txBox="1"/>
          <p:nvPr/>
        </p:nvSpPr>
        <p:spPr>
          <a:xfrm>
            <a:off x="2209800" y="2511150"/>
            <a:ext cx="1165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Scotland Excel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26 August 2025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Words Matter – Make Them Count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BF46E-C28F-7D62-AD94-979B35BDB539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Sarah Hanson – Managing Partner</a:t>
            </a:r>
          </a:p>
        </p:txBody>
      </p:sp>
    </p:spTree>
    <p:extLst>
      <p:ext uri="{BB962C8B-B14F-4D97-AF65-F5344CB8AC3E}">
        <p14:creationId xmlns:p14="http://schemas.microsoft.com/office/powerpoint/2010/main" val="349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A5CD4-6B36-22EF-17E3-4BE82BC2E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C290624-D452-1A35-15D2-518492443DE0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D8CAEB2-4436-EAA1-BDBB-47A6C6D2EDC0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9459508-AF67-E59F-83C3-7E61C1955856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BFAA4BC-E4AF-0713-A09D-22C5D19DD323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F772C25-ABA7-D6B5-1BE5-6206D78334EC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87B8647-AA96-734B-55E6-E8400D974FAE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3212F45-6E16-22F9-BD5F-E192F8D1CEB8}"/>
              </a:ext>
            </a:extLst>
          </p:cNvPr>
          <p:cNvSpPr txBox="1"/>
          <p:nvPr/>
        </p:nvSpPr>
        <p:spPr>
          <a:xfrm>
            <a:off x="2209800" y="2511150"/>
            <a:ext cx="1165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Scotland Excel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26 August 2025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Lend me your ears - 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	to fall back on your feet.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D4720-FAEE-9DB8-7D28-7FAE1B13E9A5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Sarah Hanson – Managing Partner</a:t>
            </a:r>
          </a:p>
        </p:txBody>
      </p:sp>
    </p:spTree>
    <p:extLst>
      <p:ext uri="{BB962C8B-B14F-4D97-AF65-F5344CB8AC3E}">
        <p14:creationId xmlns:p14="http://schemas.microsoft.com/office/powerpoint/2010/main" val="218406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452A0-0AF0-C308-5D72-5843F9987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14D05B9-DEF5-816B-FDC9-09306E7C78E1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9C39B6C-837F-CA42-7F84-F9D133FF287C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8B79773-5E19-4F00-3CF3-1883A02C629B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EA11CF9-EC8E-AD92-9659-D8D7A7782D4A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FDB3F6F-70FA-2847-8320-0FA62D2F69F1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B6D3529-C8BB-2795-338D-1F27CC539C97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F66CB12-D7CB-C1E2-9A9B-6C78B616D8DD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Agenda For Today’s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BD090-7E7F-B1D8-E217-E541E0B289CE}"/>
              </a:ext>
            </a:extLst>
          </p:cNvPr>
          <p:cNvSpPr txBox="1"/>
          <p:nvPr/>
        </p:nvSpPr>
        <p:spPr>
          <a:xfrm>
            <a:off x="2209800" y="2511150"/>
            <a:ext cx="1165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Part 1 : How often do we 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				really pay attention?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Part 2 : Interactive Exercises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	Part 3 : Useful Habits</a:t>
            </a:r>
          </a:p>
        </p:txBody>
      </p:sp>
    </p:spTree>
    <p:extLst>
      <p:ext uri="{BB962C8B-B14F-4D97-AF65-F5344CB8AC3E}">
        <p14:creationId xmlns:p14="http://schemas.microsoft.com/office/powerpoint/2010/main" val="182321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2304-A738-BB4F-E2C2-02D992EE3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E968405-896E-BB62-7953-55076BED0222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059F730-EDBA-DCBE-943A-264CA186C161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245371-3A29-71D5-7403-B2D5AB5C011D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707D78-993F-2D23-D8F4-46714FBB9D0F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How </a:t>
            </a:r>
            <a:r>
              <a:rPr lang="en-GB" sz="48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Interactifs</a:t>
            </a:r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 see Relationships</a:t>
            </a:r>
          </a:p>
        </p:txBody>
      </p:sp>
      <p:pic>
        <p:nvPicPr>
          <p:cNvPr id="9" name="Graphic 8" descr="Person with idea outline">
            <a:extLst>
              <a:ext uri="{FF2B5EF4-FFF2-40B4-BE49-F238E27FC236}">
                <a16:creationId xmlns:a16="http://schemas.microsoft.com/office/drawing/2014/main" id="{5D3D1C68-5689-46C4-30B3-AD33E3152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5463" y="3796265"/>
            <a:ext cx="2978727" cy="2978727"/>
          </a:xfrm>
          <a:prstGeom prst="rect">
            <a:avLst/>
          </a:prstGeom>
        </p:spPr>
      </p:pic>
      <p:pic>
        <p:nvPicPr>
          <p:cNvPr id="11" name="Graphic 10" descr="Person with idea outline">
            <a:extLst>
              <a:ext uri="{FF2B5EF4-FFF2-40B4-BE49-F238E27FC236}">
                <a16:creationId xmlns:a16="http://schemas.microsoft.com/office/drawing/2014/main" id="{2756773D-CF61-64FE-9B4D-AB3653A99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421359" y="3777087"/>
            <a:ext cx="2978727" cy="2978727"/>
          </a:xfrm>
          <a:prstGeom prst="rect">
            <a:avLst/>
          </a:prstGeom>
        </p:spPr>
      </p:pic>
      <p:pic>
        <p:nvPicPr>
          <p:cNvPr id="12" name="Graphic 11" descr="Thought bubble outline">
            <a:extLst>
              <a:ext uri="{FF2B5EF4-FFF2-40B4-BE49-F238E27FC236}">
                <a16:creationId xmlns:a16="http://schemas.microsoft.com/office/drawing/2014/main" id="{A4208A62-CD0F-8323-B751-5E0CA7E65E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1421" y="3829124"/>
            <a:ext cx="1847749" cy="18477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8F5CD0-A1DC-7BE1-9C74-8BD5E4270626}"/>
              </a:ext>
            </a:extLst>
          </p:cNvPr>
          <p:cNvSpPr/>
          <p:nvPr/>
        </p:nvSpPr>
        <p:spPr>
          <a:xfrm>
            <a:off x="7239000" y="4229100"/>
            <a:ext cx="838200" cy="844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881C4-C48C-91A0-147B-13BE9ACBDC9E}"/>
              </a:ext>
            </a:extLst>
          </p:cNvPr>
          <p:cNvSpPr txBox="1"/>
          <p:nvPr/>
        </p:nvSpPr>
        <p:spPr>
          <a:xfrm>
            <a:off x="7086600" y="43815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tx2"/>
                </a:solidFill>
              </a:rPr>
              <a:t>I said…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BACE5D42-1BFD-9BC6-3BC7-2ECA0F237830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8A0EBE9-AC2A-BB29-CA44-DFB6D78660D9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00250E93-BCC5-5BA2-0B0B-AB30BCA06729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425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67EDE-51F8-8CFC-ED0C-4CD9F3CFA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F4A1809-5787-EA6B-D759-57ED71208C75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342EE7A-66B2-C7EC-13F8-CDEBA540D49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C63CF69-6C01-A2ED-8BB0-0ADD6D859A34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7388F79-353B-B847-5187-96319B60E130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2B242F6-5AC7-194E-F93B-1D4CEBDCFD27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89875AD-380D-1D84-00CC-2CA0E919FB06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87ACE8-C90A-6824-7CBA-B6F17CA4B6D8}"/>
              </a:ext>
            </a:extLst>
          </p:cNvPr>
          <p:cNvSpPr txBox="1"/>
          <p:nvPr/>
        </p:nvSpPr>
        <p:spPr>
          <a:xfrm>
            <a:off x="1066800" y="800100"/>
            <a:ext cx="1165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Majority of our participants fell caught when they need to respond in the moment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606813-124C-755A-3BFF-4110AB944FFA}"/>
              </a:ext>
            </a:extLst>
          </p:cNvPr>
          <p:cNvSpPr txBox="1"/>
          <p:nvPr/>
        </p:nvSpPr>
        <p:spPr>
          <a:xfrm>
            <a:off x="2209800" y="2511150"/>
            <a:ext cx="1165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</a:t>
            </a:r>
            <a:r>
              <a:rPr lang="en-GB" sz="4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Regardless of experience, 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sector, industry, role, situation……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“What’s the best thing to say…?”</a:t>
            </a:r>
          </a:p>
        </p:txBody>
      </p:sp>
    </p:spTree>
    <p:extLst>
      <p:ext uri="{BB962C8B-B14F-4D97-AF65-F5344CB8AC3E}">
        <p14:creationId xmlns:p14="http://schemas.microsoft.com/office/powerpoint/2010/main" val="39410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90952-00E4-4583-4408-69E41E2E8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A0AB69D-B88D-BCA1-3F5D-8A7AC3AAD80D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AF8E76A-B2B5-29FD-CFB8-CFF9B9CF0807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5481678-2660-600F-EFD2-1A6E8DA6B877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0C11B43-5F89-6882-3441-CF6502800914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5D8A526-166C-9A54-1FCC-9E59330035B7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706DC45-C9E1-6498-230C-54A3670DB612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2F8BCA-EC06-46B7-512F-00F5B7CDBF66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Exercise 1 – “Have you got 5 minutes?”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C54975-BBA9-C129-E51B-96B9DCDE5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11052"/>
          <a:stretch>
            <a:fillRect/>
          </a:stretch>
        </p:blipFill>
        <p:spPr>
          <a:xfrm>
            <a:off x="5832451" y="2857500"/>
            <a:ext cx="6016649" cy="506509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912466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EEE9D-04E2-DE28-3DFB-D3B833566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F9DC4AC-CA0F-8C8E-317E-7BE0557A7308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B9BF2B9-4A2C-D096-2AFA-03D75C47B66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8FDBEAD-4CD4-AAEF-DF69-D4F24714BE9E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65102D-96E4-EAE4-9275-25D61AC392DE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830F5D-E960-947C-87E3-B9D8D1D57DE8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do you think I have come to tell you?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64CC1489-779F-327C-A065-2E2AD3ECB4CD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3E28DF1-9638-0376-25CE-65E1E6F9FE13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D13BA6D2-0BBD-99E2-CC70-65736E156661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567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27BD4-0835-96C7-EC63-8EABF1E91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1A6FF46-9AAF-1939-CC5D-08355CD99826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564791E-1F60-DBA7-8ADD-3097E6F81B10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B4DCD67-4CC2-A790-5E6E-20DD56308DCC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04BF380-4C14-C835-2129-DC3585E972BD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4868A-B7B9-E8F0-21A5-3B91C426B204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did you hear me say?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C8E3D9B3-FF94-02FA-39EB-7EA37C7DF2DF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94B43E1-1B8D-C274-52B4-C2B439CAE866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B1B31157-C516-C87F-45DE-14FE801FC243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626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340F4-31AE-75CB-81D9-49021D620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61C0C5D-43E9-4B9A-2871-91CEA62272F2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E7B3E31-355F-F62D-B712-AB2613D3D8C3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24B2674-7767-A528-AEFE-FBFBCB639428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2CD3708-432D-4C37-EE72-CD8E6B700037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FCB18F2-2369-2C6B-4768-DE31EA9D7227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FB6D27E-8413-EC89-A31D-CE34117076AB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B7C6C1-914C-C056-964F-5C4FDB2EB911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Agenda For Today’s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F2BE9-7065-522B-2CA7-E117A5B206A6}"/>
              </a:ext>
            </a:extLst>
          </p:cNvPr>
          <p:cNvSpPr txBox="1"/>
          <p:nvPr/>
        </p:nvSpPr>
        <p:spPr>
          <a:xfrm>
            <a:off x="2209800" y="2511150"/>
            <a:ext cx="1165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Part 1 : Social Intelligence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Part 2 : Building Stronger 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				Professional Relationships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	Part 3 : Exercise and Advice </a:t>
            </a:r>
          </a:p>
        </p:txBody>
      </p:sp>
    </p:spTree>
    <p:extLst>
      <p:ext uri="{BB962C8B-B14F-4D97-AF65-F5344CB8AC3E}">
        <p14:creationId xmlns:p14="http://schemas.microsoft.com/office/powerpoint/2010/main" val="52257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AF86E-A005-405E-4D37-F8C3FFEFA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38E5F63-4BE3-8817-B851-C11782099348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E0E1A72-1B61-D06A-1DC2-EC61CF85A669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70206C8-3B4F-9B3B-95F3-185DE5BE3470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1F30810-1D91-22FD-9837-6F42962CCD62}"/>
              </a:ext>
            </a:extLst>
          </p:cNvPr>
          <p:cNvSpPr txBox="1"/>
          <p:nvPr/>
        </p:nvSpPr>
        <p:spPr>
          <a:xfrm>
            <a:off x="902480" y="285131"/>
            <a:ext cx="11518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This is a tricky conversation for me to bring up and I’ve been thinking about it for a while. 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I’m not sure what I’ll decide to do quite yet, but given the circumstances,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 wanted to talk to you, face-to-face.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46FED-E246-05D1-838B-21E5349DA359}"/>
              </a:ext>
            </a:extLst>
          </p:cNvPr>
          <p:cNvSpPr txBox="1"/>
          <p:nvPr/>
        </p:nvSpPr>
        <p:spPr>
          <a:xfrm>
            <a:off x="4882528" y="4809446"/>
            <a:ext cx="8458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You see, there’s a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possible chance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I’ve made a bit of a mistake and now I’m a wee bit concerned about the consequences for me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and my team.</a:t>
            </a:r>
            <a:endParaRPr lang="en-GB" sz="48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A1A85D33-EC23-9286-4E1B-B987687E2DA8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70AD839-06E5-F066-0CEC-FF1577F87FB2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EF123E24-4543-9CEA-A03C-04E9FBE85ADF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893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16E29-388D-CD93-4FC4-47C596AE0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B832BE7-2FD6-CD02-42A1-373794614947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37BA62A-3A52-62F7-2CFA-7B53F5A88D60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0F16C38-2C96-923D-3BE4-EEF71C77A4AD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E43BB9-77C3-4CCB-1BAF-D4AA394D0573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Paying attention – goes beyond your 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A84C7-FC1B-8255-9B5E-20A453912352}"/>
              </a:ext>
            </a:extLst>
          </p:cNvPr>
          <p:cNvSpPr txBox="1"/>
          <p:nvPr/>
        </p:nvSpPr>
        <p:spPr>
          <a:xfrm>
            <a:off x="2209800" y="2511150"/>
            <a:ext cx="1165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Listening is a skill to develop and refine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Listening improves when you take notes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The other person’s words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In their order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In particular, their first ideas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2661BC0D-9CDC-4221-2257-BAB4F3E002DA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6946A73-3143-0FD1-4F16-3CB8D3D2AD34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FB1AA722-A001-4D43-4639-0C31A585512E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0354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B3520-9608-FA6E-2A62-7541C34A1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8DE4BA0-B614-F6F6-090F-AF677302F444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DDC631B-4C11-B130-FFBA-2EA69F23D6C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00B82FA-F4F0-1420-A034-D7CDA0E43FF0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2CF689-DAB4-3BC8-B029-75A12083518F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Paying attention – to yourself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27730-BD2F-5A40-4C36-F09418ECEAF9}"/>
              </a:ext>
            </a:extLst>
          </p:cNvPr>
          <p:cNvSpPr txBox="1"/>
          <p:nvPr/>
        </p:nvSpPr>
        <p:spPr>
          <a:xfrm>
            <a:off x="4114800" y="4091501"/>
            <a:ext cx="1165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Listening to their (actual) words, 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are you telling yourself?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75A8FFE5-6F79-F665-5ECD-D64AD2F7A363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D4E5D10-1DFA-469A-00B5-DD38A092C05B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529FC752-0099-4515-977F-A88C46735F07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DD9DD97-29AC-3319-59D3-C0A7A8564D87}"/>
              </a:ext>
            </a:extLst>
          </p:cNvPr>
          <p:cNvSpPr txBox="1"/>
          <p:nvPr/>
        </p:nvSpPr>
        <p:spPr>
          <a:xfrm>
            <a:off x="1091938" y="3122135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2483236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0D7A6-D8C2-5F09-90A0-D07C8F243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286A267-31F5-3D24-9324-914B028138BF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8887DD0-21A1-FB97-7A27-4D90EEAC5D7C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4DD4665-DA91-1863-0826-8B7D3FF321BA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A6446A-499A-B15C-FC14-5FA63D50348A}"/>
              </a:ext>
            </a:extLst>
          </p:cNvPr>
          <p:cNvSpPr txBox="1"/>
          <p:nvPr/>
        </p:nvSpPr>
        <p:spPr>
          <a:xfrm>
            <a:off x="902480" y="285131"/>
            <a:ext cx="11518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This is a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tricky conversation for me 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to bring up and I’ve been thinking about it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for a while. 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I’m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not sure what I’ll decide to do quite yet,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but given the circumstances,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 wanted to talk to you…  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9C665DB3-5561-0C35-4918-D66F21002FE9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9BCE522-245E-A159-1D73-18FD7B20638C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87DF8A34-1F24-23F2-CB9D-6FE438BB540E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6258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B5DA5-56A9-0949-4174-B6014394A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FD9417B-3DF4-031F-D403-1AC8B2198265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378357F-7B06-F935-AE58-36C17F2BE8F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87ECBD9-09DA-1571-01E4-035E7872F0C3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6B1794-636E-A0FA-6F09-C9F570155C33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Paying attention – to yourself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7DF62-3A0C-AF93-9DC5-76D7A7A34D23}"/>
              </a:ext>
            </a:extLst>
          </p:cNvPr>
          <p:cNvSpPr txBox="1"/>
          <p:nvPr/>
        </p:nvSpPr>
        <p:spPr>
          <a:xfrm>
            <a:off x="2209800" y="2511150"/>
            <a:ext cx="1165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Listening </a:t>
            </a:r>
            <a:r>
              <a:rPr lang="en-GB" sz="4000" dirty="0">
                <a:solidFill>
                  <a:schemeClr val="accent2"/>
                </a:solidFill>
              </a:rPr>
              <a:t>to yourself</a:t>
            </a:r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is also a skill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Listening improves confidence and clarity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</a:t>
            </a:r>
            <a:r>
              <a:rPr lang="en-GB" sz="4000" dirty="0">
                <a:solidFill>
                  <a:schemeClr val="accent2"/>
                </a:solidFill>
              </a:rPr>
              <a:t>Your</a:t>
            </a:r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words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In </a:t>
            </a:r>
            <a:r>
              <a:rPr lang="en-GB" sz="4000" dirty="0">
                <a:solidFill>
                  <a:schemeClr val="accent2"/>
                </a:solidFill>
              </a:rPr>
              <a:t>your</a:t>
            </a:r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order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In particular, </a:t>
            </a:r>
            <a:r>
              <a:rPr lang="en-GB" sz="4000" dirty="0">
                <a:solidFill>
                  <a:schemeClr val="accent2"/>
                </a:solidFill>
              </a:rPr>
              <a:t>your</a:t>
            </a:r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first ideas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41F5F892-118A-285D-EABA-FF0B9E637557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3FB2957-2107-37B7-0E9C-1B2939A4859C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FD345316-B3B4-AA14-8D3D-1BBD046D3232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52968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768D3-21FF-C87B-1032-546F5AAA1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8677244-2B97-EE74-3C91-B90E42891AD5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8ACBFDE-CC43-1DEB-F1F1-0CE4810AA0A7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F7F5A82-D56F-0D46-D560-59EB7B6145F6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FE1B91-5D67-6421-13D4-D3B753F4AF15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E3702-0613-1213-ED8A-5DD6CD8F2A7E}"/>
              </a:ext>
            </a:extLst>
          </p:cNvPr>
          <p:cNvSpPr txBox="1"/>
          <p:nvPr/>
        </p:nvSpPr>
        <p:spPr>
          <a:xfrm>
            <a:off x="2209800" y="2511150"/>
            <a:ext cx="1165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did you miss?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354D2C6B-CC95-40FD-DDD1-08050455DA3D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BFCE33-8DE8-47C9-DB59-CAE708DA7198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5D74EDE5-7AF6-D14D-CF96-6C542604F732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9911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FC871-0AC3-07D1-0B66-E012B826C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9514F79-B1BD-E7BA-361A-205C19ED2B73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33560ED-36A2-9C4A-2115-0F552B3D03BA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7A8DE8C-55E8-69E0-BEF5-BF89DCF9C9D8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5D7132-5C69-AA95-86EF-B368C473A882}"/>
              </a:ext>
            </a:extLst>
          </p:cNvPr>
          <p:cNvSpPr txBox="1"/>
          <p:nvPr/>
        </p:nvSpPr>
        <p:spPr>
          <a:xfrm>
            <a:off x="902480" y="285131"/>
            <a:ext cx="11518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This is a tricky conversation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for me 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to bring up and I’ve been thinking about it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for a while. 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I’m not sure what I’ll decide to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do quite yet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but given the circumstances,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 wanted to talk to you, face-to-face.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EE2E55-4684-9CAE-04F4-59FB6F0292FF}"/>
              </a:ext>
            </a:extLst>
          </p:cNvPr>
          <p:cNvSpPr txBox="1"/>
          <p:nvPr/>
        </p:nvSpPr>
        <p:spPr>
          <a:xfrm>
            <a:off x="4882528" y="4809446"/>
            <a:ext cx="8458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You see, 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there’s a </a:t>
            </a:r>
          </a:p>
          <a:p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possible 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chance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I’ve made a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bit of 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 mistake and now I’m a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wee bit </a:t>
            </a: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concerned about the consequences for </a:t>
            </a:r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me </a:t>
            </a:r>
          </a:p>
          <a:p>
            <a:r>
              <a:rPr lang="en-US" sz="48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and my team.</a:t>
            </a:r>
            <a:endParaRPr lang="en-GB" sz="4800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507A40C2-1A50-131C-9D6F-8FA63D1D9474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FD9CA8C-B3CA-D0D2-95FE-08AAC92A5B14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35E7291C-0B7E-2C74-175E-18DAC2858DE3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7443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CB89F-5B9C-954E-D93C-57A9201D8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AB8BCE9-50B3-00CB-5BFB-4429223EEA34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D77A48D-D5A7-9572-D52A-0A017C43057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3B8DBC8-96DA-A687-695B-9DE4115C4B63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79C9C4-5140-4565-6144-60CD1AB0F825}"/>
              </a:ext>
            </a:extLst>
          </p:cNvPr>
          <p:cNvSpPr txBox="1"/>
          <p:nvPr/>
        </p:nvSpPr>
        <p:spPr>
          <a:xfrm>
            <a:off x="1066800" y="800100"/>
            <a:ext cx="1165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Exercise 2 – “Translation”</a:t>
            </a:r>
          </a:p>
          <a:p>
            <a:endParaRPr lang="en-GB" sz="48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Focus on solutions to evolve the conversation towards a better outcome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3C88A15D-65C7-D6C8-C0F8-B99365619AE7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1B450EF-56F1-C0ED-7ED9-BB40452DF22A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D0FD8626-3BA0-4BC0-2F4A-B6B1F8D4FF0E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3178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393F6-E212-4F04-2C82-B7873CB0C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A5983F5-DD7E-62B0-DFA7-84BD7EC76549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B2BA39B-477F-BB0B-23FA-764C08427B7A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D96F674-8A2D-DA9C-6E1F-7396F8189A1C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80BEB2-00A6-07C7-E4E0-83E68CBC4BC9}"/>
              </a:ext>
            </a:extLst>
          </p:cNvPr>
          <p:cNvSpPr txBox="1"/>
          <p:nvPr/>
        </p:nvSpPr>
        <p:spPr>
          <a:xfrm>
            <a:off x="1066800" y="800100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Move away from the problem, towards the 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7DFBD-0738-E391-F91F-FA078EE9211F}"/>
              </a:ext>
            </a:extLst>
          </p:cNvPr>
          <p:cNvSpPr txBox="1"/>
          <p:nvPr/>
        </p:nvSpPr>
        <p:spPr>
          <a:xfrm>
            <a:off x="2209800" y="2511150"/>
            <a:ext cx="10668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	Tricky 						Easier?</a:t>
            </a:r>
          </a:p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				 	 			</a:t>
            </a:r>
          </a:p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	Possible  					Actual?</a:t>
            </a:r>
          </a:p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	 								</a:t>
            </a:r>
          </a:p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	Chance 					(What’s) agreed? 																		</a:t>
            </a:r>
          </a:p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 	Bit of a 					Solutions? </a:t>
            </a:r>
          </a:p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	mistake</a:t>
            </a:r>
          </a:p>
          <a:p>
            <a:endParaRPr lang="en-GB" sz="4000" i="1" dirty="0">
              <a:solidFill>
                <a:srgbClr val="777777"/>
              </a:solidFill>
              <a:latin typeface="+mj-lt"/>
            </a:endParaRPr>
          </a:p>
          <a:p>
            <a:r>
              <a:rPr lang="en-GB" sz="4000" i="1" dirty="0">
                <a:solidFill>
                  <a:srgbClr val="777777"/>
                </a:solidFill>
                <a:latin typeface="+mj-lt"/>
              </a:rPr>
              <a:t>						Consequences			Priorities?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408C18-963D-2D8A-FD5B-7D0FF942BAF3}"/>
              </a:ext>
            </a:extLst>
          </p:cNvPr>
          <p:cNvCxnSpPr/>
          <p:nvPr/>
        </p:nvCxnSpPr>
        <p:spPr>
          <a:xfrm>
            <a:off x="8458200" y="2662560"/>
            <a:ext cx="0" cy="6062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6">
            <a:extLst>
              <a:ext uri="{FF2B5EF4-FFF2-40B4-BE49-F238E27FC236}">
                <a16:creationId xmlns:a16="http://schemas.microsoft.com/office/drawing/2014/main" id="{D7181946-74FD-7C4F-B62D-E87A6D893164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70320BE-D6D9-E55D-4FC7-457F247D8EE7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B4879EB4-4A8B-FEA6-75AA-5FDF81404464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8233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BDCF8-F603-E98F-A628-0D843CCF0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384BED5-904B-6BA6-F9AB-4E2B993F5B7D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8A8B20A-F9E5-C35C-5CB4-4AB74A0553B5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297B5EE-E40D-E82B-60F2-D2F2EC827F0B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4160CC-7427-6043-3303-7CBC3E06EDB0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Dealing with what you hear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396C21-3C02-0AD2-6C9C-09014D824C7E}"/>
              </a:ext>
            </a:extLst>
          </p:cNvPr>
          <p:cNvSpPr txBox="1"/>
          <p:nvPr/>
        </p:nvSpPr>
        <p:spPr>
          <a:xfrm>
            <a:off x="1841704" y="2502013"/>
            <a:ext cx="1165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Part 1 : Their words, their order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Part 2 : My words, my order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Translating towards solutions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Workshop : Responding - 																			first principles</a:t>
            </a:r>
            <a:endParaRPr lang="en-GB" sz="4000" i="1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6E7021E-8A06-A5A3-DABF-A040026147A6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AFA4F2B-4052-9E56-9DE7-2B16E2C3BC0B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3CE5B7EE-287E-9DDE-DA4D-1E70E819A734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616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EF269-9E0D-398E-ADD8-60E6E8EF5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3C76E13-6ACA-8FAD-B518-CA8E1C4B329C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96DAFB4-9EDF-0704-6253-B43932B79DA9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2A8D677-B8D8-9C9C-E510-3EA3320B5E77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421D59B-C2F9-0186-BF55-76BF734A6A2F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AFA71C3-8B5C-8E6E-7A44-200610758FE6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3FE69AE-311D-4E9E-8695-F1BF46B0D6AA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DCB1284-7694-DECF-FA98-44B95359856B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Social Intelligence </a:t>
            </a:r>
          </a:p>
        </p:txBody>
      </p:sp>
      <p:graphicFrame>
        <p:nvGraphicFramePr>
          <p:cNvPr id="10" name="Content Placeholder 12">
            <a:extLst>
              <a:ext uri="{FF2B5EF4-FFF2-40B4-BE49-F238E27FC236}">
                <a16:creationId xmlns:a16="http://schemas.microsoft.com/office/drawing/2014/main" id="{09F68FDB-4860-E5F2-1B96-F5A05E5FA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733188"/>
              </p:ext>
            </p:extLst>
          </p:nvPr>
        </p:nvGraphicFramePr>
        <p:xfrm>
          <a:off x="1752600" y="2476500"/>
          <a:ext cx="3402360" cy="219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84BBB9F-6194-3B48-302D-E0C802EC949E}"/>
              </a:ext>
            </a:extLst>
          </p:cNvPr>
          <p:cNvGrpSpPr/>
          <p:nvPr/>
        </p:nvGrpSpPr>
        <p:grpSpPr>
          <a:xfrm>
            <a:off x="6227736" y="2479028"/>
            <a:ext cx="2189604" cy="2189604"/>
            <a:chOff x="606377" y="1263"/>
            <a:chExt cx="2189604" cy="2189604"/>
          </a:xfrm>
          <a:solidFill>
            <a:srgbClr val="5FCAE3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3CD69A-ED6F-957E-545A-00006C3A91C2}"/>
                </a:ext>
              </a:extLst>
            </p:cNvPr>
            <p:cNvSpPr/>
            <p:nvPr/>
          </p:nvSpPr>
          <p:spPr>
            <a:xfrm>
              <a:off x="606377" y="1263"/>
              <a:ext cx="2189604" cy="21896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EA029D9D-590F-DFCE-8DC2-A5DD4C2FEF84}"/>
                </a:ext>
              </a:extLst>
            </p:cNvPr>
            <p:cNvSpPr txBox="1"/>
            <p:nvPr/>
          </p:nvSpPr>
          <p:spPr>
            <a:xfrm>
              <a:off x="927037" y="321923"/>
              <a:ext cx="1548284" cy="15482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dirty="0"/>
                <a:t>Situational intelligence</a:t>
              </a:r>
              <a:endParaRPr lang="en-GB" sz="2000" b="1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2EE8FD-63AA-93FC-9149-9505329E2B14}"/>
              </a:ext>
            </a:extLst>
          </p:cNvPr>
          <p:cNvGrpSpPr/>
          <p:nvPr/>
        </p:nvGrpSpPr>
        <p:grpSpPr>
          <a:xfrm>
            <a:off x="10202858" y="2479028"/>
            <a:ext cx="2189604" cy="2189604"/>
            <a:chOff x="606377" y="1263"/>
            <a:chExt cx="2189604" cy="2189604"/>
          </a:xfrm>
          <a:solidFill>
            <a:srgbClr val="CCCC1B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470092-AE04-8130-D29C-5CE6B1582569}"/>
                </a:ext>
              </a:extLst>
            </p:cNvPr>
            <p:cNvSpPr/>
            <p:nvPr/>
          </p:nvSpPr>
          <p:spPr>
            <a:xfrm>
              <a:off x="606377" y="1263"/>
              <a:ext cx="2189604" cy="21896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CCEE7AD8-419A-FF8C-9521-1AE53540AE34}"/>
                </a:ext>
              </a:extLst>
            </p:cNvPr>
            <p:cNvSpPr txBox="1"/>
            <p:nvPr/>
          </p:nvSpPr>
          <p:spPr>
            <a:xfrm>
              <a:off x="927037" y="321923"/>
              <a:ext cx="1548284" cy="15482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/>
                <a:t>Social i</a:t>
              </a:r>
              <a:r>
                <a:rPr lang="en-GB" sz="2000" b="1" dirty="0"/>
                <a:t>ntelligence</a:t>
              </a:r>
              <a:endParaRPr lang="en-GB" sz="2000" b="1" kern="1200" dirty="0"/>
            </a:p>
          </p:txBody>
        </p:sp>
      </p:grpSp>
      <p:sp>
        <p:nvSpPr>
          <p:cNvPr id="21" name="Plus Sign 20">
            <a:extLst>
              <a:ext uri="{FF2B5EF4-FFF2-40B4-BE49-F238E27FC236}">
                <a16:creationId xmlns:a16="http://schemas.microsoft.com/office/drawing/2014/main" id="{6126AF78-A9C3-D288-FA13-6389B28C7BC7}"/>
              </a:ext>
            </a:extLst>
          </p:cNvPr>
          <p:cNvSpPr/>
          <p:nvPr/>
        </p:nvSpPr>
        <p:spPr>
          <a:xfrm>
            <a:off x="4719618" y="3079440"/>
            <a:ext cx="1224136" cy="1080120"/>
          </a:xfrm>
          <a:prstGeom prst="mathPlus">
            <a:avLst/>
          </a:prstGeom>
          <a:solidFill>
            <a:srgbClr val="DCDDD9"/>
          </a:solidFill>
          <a:ln>
            <a:solidFill>
              <a:srgbClr val="DCDDD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quals 21">
            <a:extLst>
              <a:ext uri="{FF2B5EF4-FFF2-40B4-BE49-F238E27FC236}">
                <a16:creationId xmlns:a16="http://schemas.microsoft.com/office/drawing/2014/main" id="{5ED4E8D0-343C-6196-51CB-A5FFAAF0F326}"/>
              </a:ext>
            </a:extLst>
          </p:cNvPr>
          <p:cNvSpPr/>
          <p:nvPr/>
        </p:nvSpPr>
        <p:spPr>
          <a:xfrm>
            <a:off x="8701322" y="3203346"/>
            <a:ext cx="1195916" cy="832307"/>
          </a:xfrm>
          <a:prstGeom prst="mathEqual">
            <a:avLst/>
          </a:prstGeom>
          <a:solidFill>
            <a:srgbClr val="DCDDD9"/>
          </a:solidFill>
          <a:ln>
            <a:solidFill>
              <a:srgbClr val="DCDD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71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24D70-0973-88E6-AAED-3110E667B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D2BC252-37B0-A23D-4F1A-7EB51B368FAF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CC20727-15BE-9765-DABA-CA4832F5DBA3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A272CF9-D600-1ECA-71F4-71D62BF933E1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28F7BB3-B2EF-3BA7-B2E5-FF5EF468D397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5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1955BDC-DEFF-3CBB-3249-5A60E0A5307E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3F17AE3-C61F-416E-3D84-227EF3AE4D4D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FDD246-F4A8-6174-5C8F-B44CDE6691FC}"/>
              </a:ext>
            </a:extLst>
          </p:cNvPr>
          <p:cNvSpPr txBox="1"/>
          <p:nvPr/>
        </p:nvSpPr>
        <p:spPr>
          <a:xfrm>
            <a:off x="2209800" y="2511150"/>
            <a:ext cx="1165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Scotland Excel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26 August 2025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Lend me your ears -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	to fall back on your feet.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40D2CC-79E2-D5F0-A237-E244518495B7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Sarah Hanson – Managing Partner</a:t>
            </a:r>
          </a:p>
        </p:txBody>
      </p:sp>
    </p:spTree>
    <p:extLst>
      <p:ext uri="{BB962C8B-B14F-4D97-AF65-F5344CB8AC3E}">
        <p14:creationId xmlns:p14="http://schemas.microsoft.com/office/powerpoint/2010/main" val="1592806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D970C-B334-7DF6-47AB-73A5BD9E9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0F26F5C-2FEC-2F5D-18FA-1383F3C46999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7137122-70E2-7733-8910-B46F2624EA90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3DDC6A4-6381-2D63-2A75-39A8E3D0DC81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0DC0362-C0F2-D25C-37DF-B4BC0A07C7DC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DC1C283-A07C-22E8-84C6-7A8E0CB74BC4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C7CD46A-3154-9878-27F7-F8C77FA6BE8D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AF524D2-E161-6B70-1110-4BC89A0B9C1F}"/>
              </a:ext>
            </a:extLst>
          </p:cNvPr>
          <p:cNvSpPr txBox="1"/>
          <p:nvPr/>
        </p:nvSpPr>
        <p:spPr>
          <a:xfrm>
            <a:off x="2209800" y="2511150"/>
            <a:ext cx="1165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Scotland Excel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27 August 2025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Responding: First Principles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73FEA-998D-4A14-3F5A-B3D535492568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Holly Young – Trainer &amp; Coach</a:t>
            </a:r>
          </a:p>
        </p:txBody>
      </p:sp>
    </p:spTree>
    <p:extLst>
      <p:ext uri="{BB962C8B-B14F-4D97-AF65-F5344CB8AC3E}">
        <p14:creationId xmlns:p14="http://schemas.microsoft.com/office/powerpoint/2010/main" val="3317410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7ABB1-A9D9-3F78-B719-AD43F19F0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7EC8FB7-4DED-C4D5-FE84-C9BED38AEA14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6E31BDC-FE8C-58C3-278F-051B8C50CE2D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C5754BD-6FF9-E1B4-4CE3-6369BDDE4CB0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4787E61-F2C4-E6FF-7E56-5FE450D0E619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533B701-2CAB-1A9B-C6C3-991E7E8F6758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63743A6-B045-FA05-0131-A952EE8DB4EB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1F4BEF9-9409-ABEC-9D89-D9999E365D70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Agenda For Today’s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AC21C-8058-A1AE-23C5-2A11CAD66005}"/>
              </a:ext>
            </a:extLst>
          </p:cNvPr>
          <p:cNvSpPr txBox="1"/>
          <p:nvPr/>
        </p:nvSpPr>
        <p:spPr>
          <a:xfrm>
            <a:off x="2209800" y="2511150"/>
            <a:ext cx="1165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Part 1 : Interactive Exercise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Part 2 : Useful ‘Pathways’ to respond</a:t>
            </a:r>
            <a:endParaRPr lang="en-GB" sz="4000" i="1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56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C6846-6538-5B1A-46A7-562841EA9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03D459D5-188F-1924-2EB4-DE655033BA67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65444DF-5BCC-B6B6-2FCF-C9A7653D473D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93C9994-7E14-B879-6293-ECE0784B3064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72B3D1D-443B-3923-16D5-C4FCA8D52AC9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06F297F-B2F0-F01F-1E51-C33180F5834E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13B19A5-331D-D487-0547-A84E9263D5DD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612B8D-FC37-D30D-2605-88C698694624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Exercise 1 – “The quick catch-up”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C054C1-7D9E-9133-57BC-18DF07C8D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11052"/>
          <a:stretch>
            <a:fillRect/>
          </a:stretch>
        </p:blipFill>
        <p:spPr>
          <a:xfrm>
            <a:off x="5832451" y="2857500"/>
            <a:ext cx="6016649" cy="506509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48517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CC5AB-83B4-5AB8-285F-EB5269777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41E431C-D867-4600-9732-86FF9E29A249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0D4BF2A-42A2-2517-226A-092B6F48EF5C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3E2E54B-C264-6FDC-CC67-13D5CA3CDE15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A8E0CA9-7043-C23A-1208-2FCE20D3D5EB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5B2BDCE-6920-D0CF-95ED-A484D194F10A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F99B6A8-A136-CBED-406B-65163B25456B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169652-11AF-2B57-D417-B904355F3DB9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F6849-D9EB-94CC-692C-5F25D3F57092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do you think I have come to tell you?</a:t>
            </a:r>
          </a:p>
        </p:txBody>
      </p:sp>
    </p:spTree>
    <p:extLst>
      <p:ext uri="{BB962C8B-B14F-4D97-AF65-F5344CB8AC3E}">
        <p14:creationId xmlns:p14="http://schemas.microsoft.com/office/powerpoint/2010/main" val="493942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CE464-2008-21BF-C68B-164906035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EF845F1-A964-EC8B-C148-1B2A477D1F53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F68C3E8-65D2-06E7-808A-75699E6A0A0A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1230C84-52BF-4B43-D670-0C4E2BED21DC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52AAAB7-D085-CBB2-716D-F77D90B46A74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88CC294-EB14-7DFF-6F23-0DA981608568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68EAD1A-785B-E41E-ACA9-CB452D9279BE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4E7559-8F9F-DEDB-6E5B-1D5E3AD9A0C2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26FC5-17BA-7BC5-6E38-E7DAEACEFCF2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did you hear me say?</a:t>
            </a:r>
          </a:p>
        </p:txBody>
      </p:sp>
    </p:spTree>
    <p:extLst>
      <p:ext uri="{BB962C8B-B14F-4D97-AF65-F5344CB8AC3E}">
        <p14:creationId xmlns:p14="http://schemas.microsoft.com/office/powerpoint/2010/main" val="232799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0F854-F0DD-584B-B3DF-E75430DFE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8AE6655-D4C5-E0BD-BB70-3786A55C6243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21716D8-F472-D874-1B7D-7792D71D4C2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4EF2E66-8A1F-4544-41C8-56E94A8354D6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1AE545-D4E0-7427-5019-B5032F86FBDC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I’ll say it again… and Question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5E7FA-21DA-7079-9512-444882597BF8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will you say in response?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E23C709F-E2B6-5396-F909-1E386452CE12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02DF428-7842-0586-EB2A-3571B0D75BAB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ED06531-BB25-42B4-81ED-E3B68E6DD42F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2876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0CD8A-038B-3CD7-3A43-47DF02DDC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69459CD-EFA9-910A-5C7B-65C9283E8810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07AB4C3-A05D-B6C8-6C28-5B98A6EC672F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3C2F82E-12D6-DBC2-546F-FB9AC892B65E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CBCC523-9604-E941-422C-846E2DF81990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54CE0AA-C18B-3371-CE1F-557B9C697E8A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D426A23-C1A9-BFB9-00FA-9668761558A0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343B6C-BFEC-0CC6-9B86-F7FE57171658}"/>
              </a:ext>
            </a:extLst>
          </p:cNvPr>
          <p:cNvSpPr txBox="1"/>
          <p:nvPr/>
        </p:nvSpPr>
        <p:spPr>
          <a:xfrm>
            <a:off x="902481" y="285131"/>
            <a:ext cx="10908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I've been looking at all your documentation - thanks for sending that across. It's quite interesting but at first glance it looks a little bit over-engineered for our needs.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D8EA3F-7385-3B48-4F5E-B7BED7E52695}"/>
              </a:ext>
            </a:extLst>
          </p:cNvPr>
          <p:cNvSpPr txBox="1"/>
          <p:nvPr/>
        </p:nvSpPr>
        <p:spPr>
          <a:xfrm>
            <a:off x="4923140" y="3924136"/>
            <a:ext cx="81070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And our Financial Director has made the decision that officially, all of our budgets are frozen until the end of our financial year. </a:t>
            </a:r>
            <a:endParaRPr lang="en-GB" sz="48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63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6B70E-11B1-E553-01BE-1A4A0555F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8D2EE4B-31F8-A9D5-1191-7E3BB78318B6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9A24506-012C-531C-AB99-9A90C7CE1BAA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3526A77-A1DA-397F-6C8D-B76B96297CC3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02D962-E4CA-E1D0-1808-99A9B1023B0E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D0571-7A6D-B980-9368-35BE486D94B7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 do you want to happen next?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CC5AE8F-8580-F61F-0F0B-0E17EE200FEA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C591F64-7D96-9D7F-F237-71EE86EF4409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C2410D5-AF87-F3FC-250A-1E16629EF865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2965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57BB7-8144-96D4-FA98-D2317FB27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BDD965A-3A62-0FEA-213B-AB1EE2923D27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B3D3AFE-E885-428F-A031-0E468FCB00D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42FB3FD-A4D2-82FA-8FFD-9A741C2FB979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2F5603D-816E-AB8F-1050-88BE61A2CBC5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2DE4EFD-449A-5511-5C1E-0B781EF4D55F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D1F0EF0-877E-032C-E673-3A16D436DEB8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F13B017-79AB-7A24-57BD-CF229E8C4CEB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Agenda For Today’s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4B4B9-79EE-CFC7-65AC-C994122D4A40}"/>
              </a:ext>
            </a:extLst>
          </p:cNvPr>
          <p:cNvSpPr txBox="1"/>
          <p:nvPr/>
        </p:nvSpPr>
        <p:spPr>
          <a:xfrm>
            <a:off x="2209800" y="2511150"/>
            <a:ext cx="1165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Part 1 : Interactive Exercise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Part 2 : Useful ‘Pathways’ to respond</a:t>
            </a:r>
            <a:endParaRPr lang="en-GB" sz="4000" i="1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312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5389D-34E6-2F4F-24F8-A948588CB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5E3990E-6592-7EB3-C7A6-C7CA4D30AA11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B76F075-C3D0-72A7-787F-859E35A439C3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9F4348B-E21B-A2CD-2714-992F7978F2AB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C66D78C-CEFA-E434-B7AD-37BC0F4AE0B1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583E55A-659B-F011-589A-9F43C1288625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05B228B-C4CE-DC12-2BB0-3B79C00119A6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8C4C2D1-0F64-87E3-86CC-50CF1068254D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How </a:t>
            </a:r>
            <a:r>
              <a:rPr lang="en-GB" sz="48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Interactifs</a:t>
            </a:r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 see Relationships</a:t>
            </a:r>
          </a:p>
        </p:txBody>
      </p:sp>
      <p:pic>
        <p:nvPicPr>
          <p:cNvPr id="9" name="Graphic 8" descr="Person with idea outline">
            <a:extLst>
              <a:ext uri="{FF2B5EF4-FFF2-40B4-BE49-F238E27FC236}">
                <a16:creationId xmlns:a16="http://schemas.microsoft.com/office/drawing/2014/main" id="{478C83F3-A7F7-5A1D-D5BB-66EB6DB1A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5463" y="3796265"/>
            <a:ext cx="2978727" cy="2978727"/>
          </a:xfrm>
          <a:prstGeom prst="rect">
            <a:avLst/>
          </a:prstGeom>
        </p:spPr>
      </p:pic>
      <p:pic>
        <p:nvPicPr>
          <p:cNvPr id="11" name="Graphic 10" descr="Person with idea outline">
            <a:extLst>
              <a:ext uri="{FF2B5EF4-FFF2-40B4-BE49-F238E27FC236}">
                <a16:creationId xmlns:a16="http://schemas.microsoft.com/office/drawing/2014/main" id="{5778B589-A2BC-E9DD-8057-15B7D1170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421359" y="3777087"/>
            <a:ext cx="2978727" cy="2978727"/>
          </a:xfrm>
          <a:prstGeom prst="rect">
            <a:avLst/>
          </a:prstGeom>
        </p:spPr>
      </p:pic>
      <p:pic>
        <p:nvPicPr>
          <p:cNvPr id="12" name="Graphic 11" descr="Thought bubble outline">
            <a:extLst>
              <a:ext uri="{FF2B5EF4-FFF2-40B4-BE49-F238E27FC236}">
                <a16:creationId xmlns:a16="http://schemas.microsoft.com/office/drawing/2014/main" id="{74EBE8E7-0838-4D83-81E7-20D6B3C94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1421" y="3829124"/>
            <a:ext cx="1847749" cy="18477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41204A-C383-F57D-8850-5C0901459F12}"/>
              </a:ext>
            </a:extLst>
          </p:cNvPr>
          <p:cNvSpPr/>
          <p:nvPr/>
        </p:nvSpPr>
        <p:spPr>
          <a:xfrm>
            <a:off x="7239000" y="4229100"/>
            <a:ext cx="838200" cy="844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EE9D9C-D206-19A5-C172-BDCFC790370D}"/>
              </a:ext>
            </a:extLst>
          </p:cNvPr>
          <p:cNvSpPr txBox="1"/>
          <p:nvPr/>
        </p:nvSpPr>
        <p:spPr>
          <a:xfrm>
            <a:off x="7086600" y="43815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tx2"/>
                </a:solidFill>
              </a:rPr>
              <a:t>I said…</a:t>
            </a:r>
          </a:p>
        </p:txBody>
      </p:sp>
    </p:spTree>
    <p:extLst>
      <p:ext uri="{BB962C8B-B14F-4D97-AF65-F5344CB8AC3E}">
        <p14:creationId xmlns:p14="http://schemas.microsoft.com/office/powerpoint/2010/main" val="3367456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D9954-792D-AD11-21D3-C253172DC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B9F189A-A305-9EA3-E8C2-22DEAE7A245B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A05F505-D2DC-B28E-682D-9D76815B5612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4549788-C5F1-CBF3-0125-04695EE18187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EE57CF7-9325-E46B-FFD3-FCD682FD851B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32EFBED-6F18-6FD2-13F3-C1FFB159E6E2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0F4748B-8581-88B7-0740-B0CD7730E91E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A0B51E-3CFA-93E6-57D1-6B8448B8585D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Pathways to respond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931562-2726-38B3-3F8F-38B46A29F8BF}"/>
              </a:ext>
            </a:extLst>
          </p:cNvPr>
          <p:cNvCxnSpPr/>
          <p:nvPr/>
        </p:nvCxnSpPr>
        <p:spPr>
          <a:xfrm>
            <a:off x="8458200" y="2662560"/>
            <a:ext cx="0" cy="6062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>
            <a:extLst>
              <a:ext uri="{FF2B5EF4-FFF2-40B4-BE49-F238E27FC236}">
                <a16:creationId xmlns:a16="http://schemas.microsoft.com/office/drawing/2014/main" id="{AFB5489D-1BD7-BED5-0DE2-C11D1BF9F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70" y="2476500"/>
            <a:ext cx="3826830" cy="1905000"/>
          </a:xfrm>
          <a:prstGeom prst="rect">
            <a:avLst/>
          </a:prstGeom>
          <a:solidFill>
            <a:srgbClr val="CCCC1B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CLARIFY </a:t>
            </a:r>
          </a:p>
          <a:p>
            <a:pPr algn="ctr" defTabSz="762000"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WHAT ARE THEY THINKING?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51D1189-6F1D-9BCB-C395-E607F9BE5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1" y="2476500"/>
            <a:ext cx="4267200" cy="1905000"/>
          </a:xfrm>
          <a:prstGeom prst="rect">
            <a:avLst/>
          </a:prstGeom>
          <a:solidFill>
            <a:srgbClr val="CCCC1B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TRANSPARENCY </a:t>
            </a:r>
          </a:p>
          <a:p>
            <a:pPr algn="ctr" defTabSz="762000"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TELL THEM WHAT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YOU ARE THINKING.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85CA25B-26DF-8369-D53A-76A403383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1" y="2443851"/>
            <a:ext cx="4114800" cy="1905000"/>
          </a:xfrm>
          <a:prstGeom prst="rect">
            <a:avLst/>
          </a:prstGeom>
          <a:solidFill>
            <a:srgbClr val="CCCC1B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PRODUCTION</a:t>
            </a:r>
          </a:p>
          <a:p>
            <a:pPr algn="ctr" defTabSz="762000"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EXPLORE WHAT YOU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CAN DO TOGETHER.</a:t>
            </a:r>
          </a:p>
        </p:txBody>
      </p:sp>
    </p:spTree>
    <p:extLst>
      <p:ext uri="{BB962C8B-B14F-4D97-AF65-F5344CB8AC3E}">
        <p14:creationId xmlns:p14="http://schemas.microsoft.com/office/powerpoint/2010/main" val="965516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2217C-E625-3ADA-C458-4E9115761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F7FA70E9-EA45-A1C1-D01F-B8B98B594894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rgbClr val="999797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516C81A-F62C-2111-E220-4328C2BF8C4A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CFE8A58-61A0-5FB9-D52E-98564AA220A9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52B2F6-5C08-3C4E-7456-1E57CFB38AD8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Pathways to respond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BC3C3E6-97DF-B391-C3FE-9B25D0C26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06" y="1866900"/>
            <a:ext cx="3826830" cy="1905000"/>
          </a:xfrm>
          <a:prstGeom prst="rect">
            <a:avLst/>
          </a:prstGeom>
          <a:solidFill>
            <a:srgbClr val="CCCC1B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CLARIFY </a:t>
            </a:r>
          </a:p>
          <a:p>
            <a:pPr algn="ctr" defTabSz="762000"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WHAT ARE THEY THINKING?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05FA3EA2-62FB-E523-2906-F405572AC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937" y="1866900"/>
            <a:ext cx="4267200" cy="1905000"/>
          </a:xfrm>
          <a:prstGeom prst="rect">
            <a:avLst/>
          </a:prstGeom>
          <a:solidFill>
            <a:srgbClr val="CCCC1B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TRANSPARENCY </a:t>
            </a:r>
          </a:p>
          <a:p>
            <a:pPr algn="ctr" defTabSz="762000"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TELL THEM WHAT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YOU ARE THINKING.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8652E53-E4DE-8EA2-B32D-DCF7390B3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7537" y="1834251"/>
            <a:ext cx="4114800" cy="1905000"/>
          </a:xfrm>
          <a:prstGeom prst="rect">
            <a:avLst/>
          </a:prstGeom>
          <a:solidFill>
            <a:srgbClr val="CCCC1B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PRODUCTION</a:t>
            </a:r>
          </a:p>
          <a:p>
            <a:pPr algn="ctr" defTabSz="762000"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EXPLORE WHAT YOU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CAN DO TOGETHER.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C6AB95D3-DD28-EC7D-4F09-D33BBFE98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06" y="4022275"/>
            <a:ext cx="382683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  <a:ea typeface="Avenir Heavy" charset="0"/>
                <a:cs typeface="Avenir Heavy" charset="0"/>
              </a:rPr>
              <a:t>WHAT DO YOU MEAN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  <a:ea typeface="Avenir Heavy" charset="0"/>
                <a:cs typeface="Avenir Heavy" charset="0"/>
              </a:rPr>
              <a:t>BY THAT? 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ECFF2087-B842-9F66-459B-EA60536ED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937" y="4022275"/>
            <a:ext cx="426720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HEARING YOU SAY…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I TELL MYSELF…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WHAT DO YOU THINK?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3EF40133-AA30-5CAD-A07E-37A9D0B35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7537" y="3989626"/>
            <a:ext cx="411480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WHAT DO I NEED TO DO SO THAT YOU…?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2DF35C09-935B-DA3A-D1CF-D00213FBD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80" y="6006238"/>
            <a:ext cx="382683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WHAT LEADS YOU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TO SAY…?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DAE8DF20-CA4F-29C6-1440-541C62AE3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811" y="6006238"/>
            <a:ext cx="426720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I WANT (I’D LIKE)…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WHAT DO YOU THINK?</a:t>
            </a: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3236EC93-6CBE-DEAD-3566-6339DBD1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1411" y="5973589"/>
            <a:ext cx="411480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IF I…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WHAT WILL YOU DO?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3C42B00C-78A5-71CB-301E-F0C666EC0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37" y="8022775"/>
            <a:ext cx="382683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TELL ME MORE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ABOUT…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0486CA8C-A930-8AE2-C5DA-D408F2FCB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168" y="8022775"/>
            <a:ext cx="426720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I NEED… </a:t>
            </a:r>
          </a:p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WHAT DO YOU THINK?</a:t>
            </a: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194A375B-E342-3326-56D7-7921835C7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768" y="7990126"/>
            <a:ext cx="4114800" cy="1905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2C8DE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</a:pPr>
            <a:r>
              <a:rPr lang="en-GB" sz="2800" b="1" dirty="0">
                <a:solidFill>
                  <a:srgbClr val="777777"/>
                </a:solidFill>
                <a:latin typeface="Avenir Heavy" charset="0"/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2404173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63BF4-02B7-6D7F-468A-292401354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81C12D5-8A67-F209-7B38-31E54B9D419A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28958F5-6130-9AE0-C55C-963A4CCE535E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DE078A5-1221-93B9-347C-EDD1ECD14A62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C028F4FC-F8EA-5145-31D8-3BC0D2DA0DA3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9937656-BD2A-22EB-3AC3-34A336550E80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C3C8233-D3B6-4A60-7DF2-DF5D483AE9DA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F0EEABD-0F58-8C80-1A6C-54DDAB3D4927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will you take away from this workshop?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4C7F9-6514-01A2-FB5F-671D0DBB8658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Holly Young – Trainer &amp; Coach</a:t>
            </a:r>
          </a:p>
        </p:txBody>
      </p:sp>
    </p:spTree>
    <p:extLst>
      <p:ext uri="{BB962C8B-B14F-4D97-AF65-F5344CB8AC3E}">
        <p14:creationId xmlns:p14="http://schemas.microsoft.com/office/powerpoint/2010/main" val="2982115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8E361-2D7D-4674-C1B4-E7DF68013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7197E1F-1CAE-5BFF-7916-86EF1A41EA9C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7D3C039-DE94-E686-AF41-FDE33C28A81F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A688688-477B-230C-A9F1-EF11E18C7013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5B956D6-3A88-6957-4996-253B3BF27DD3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8309A4B-92D9-7797-7F40-695EAC4F5239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4965BF1-533B-D5EC-D089-B1432B18B251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63AF106-E6F6-65A8-4E61-F5FFF9064761}"/>
              </a:ext>
            </a:extLst>
          </p:cNvPr>
          <p:cNvSpPr txBox="1"/>
          <p:nvPr/>
        </p:nvSpPr>
        <p:spPr>
          <a:xfrm>
            <a:off x="2209800" y="2511150"/>
            <a:ext cx="11658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Scotland Excel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27 August 2025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Responding: </a:t>
            </a:r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First Principles</a:t>
            </a:r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4D05F-8D0D-7709-6E88-263005362CC0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Holly Young – Trainer &amp; Coach</a:t>
            </a:r>
          </a:p>
        </p:txBody>
      </p:sp>
    </p:spTree>
    <p:extLst>
      <p:ext uri="{BB962C8B-B14F-4D97-AF65-F5344CB8AC3E}">
        <p14:creationId xmlns:p14="http://schemas.microsoft.com/office/powerpoint/2010/main" val="3709382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4F56F-23E3-E9F6-3E4B-742FF3551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1703114-04D4-3C49-0E82-192895AA30A3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104D9D3-B486-1A94-E0AE-F7182375DA1A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F7AF950-F305-DF38-C19B-213E7B39BAFF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DF928BD-254A-5A05-726C-EB364D3F324A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D68B158-8E88-BC9E-AC17-CB9CCA5F54C7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890A48E-16EF-4BF1-0FDF-E3EF8E073CDA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C322DCE-4FE2-A029-6BF9-C3C9FB45F294}"/>
              </a:ext>
            </a:extLst>
          </p:cNvPr>
          <p:cNvSpPr txBox="1"/>
          <p:nvPr/>
        </p:nvSpPr>
        <p:spPr>
          <a:xfrm>
            <a:off x="2209800" y="2511150"/>
            <a:ext cx="1165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Scotland Excel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27 August 2025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Actionable advice to build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						trust and transparency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902261-7F03-409A-C484-F62E673609AD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Sarah Hanson – Managing Partner</a:t>
            </a:r>
          </a:p>
        </p:txBody>
      </p:sp>
    </p:spTree>
    <p:extLst>
      <p:ext uri="{BB962C8B-B14F-4D97-AF65-F5344CB8AC3E}">
        <p14:creationId xmlns:p14="http://schemas.microsoft.com/office/powerpoint/2010/main" val="3269364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00553-7999-8B92-4D86-995EF35A8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596795D-03CD-4281-B038-6BF678389D4D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5DB8013-E478-40F0-2429-F662FB938B01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05746C2-D4EC-804F-E6AA-D0E64A22F88C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F889E36-AD89-B0BB-638F-F1DC8564E374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4518B91-EE17-6AF1-8560-F4841ED18C45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50580C6-6979-637F-54D5-395AE1F77C39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7B181AA-24B3-23E1-F7CC-9BEA6C323660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Agenda For Today’s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F9FD14-8B84-5359-0AD7-F0C809ECEE4A}"/>
              </a:ext>
            </a:extLst>
          </p:cNvPr>
          <p:cNvSpPr txBox="1"/>
          <p:nvPr/>
        </p:nvSpPr>
        <p:spPr>
          <a:xfrm>
            <a:off x="2209800" y="2511150"/>
            <a:ext cx="11658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Part 1 : Evolution - incremental 												improvements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Part 2 : Notice &amp; reflect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Part 3 : Focus &amp; prepare 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		Part 4 : Plan &amp; apply</a:t>
            </a:r>
          </a:p>
        </p:txBody>
      </p:sp>
    </p:spTree>
    <p:extLst>
      <p:ext uri="{BB962C8B-B14F-4D97-AF65-F5344CB8AC3E}">
        <p14:creationId xmlns:p14="http://schemas.microsoft.com/office/powerpoint/2010/main" val="1561655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EE0C5-741E-57A8-68CC-C495FE11C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5AE10A7-F88B-5C57-A73F-A379526A8F22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08A3F41-1DEF-C6DC-D960-B93A8C511F42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48BFFB0-CBB5-37C2-DC1D-56B99401AAF4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62355B8-9C4A-46E4-6F14-BEEDBEA42CA9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5FC2B44-AD3A-BAE2-68B7-065FC83E4BF5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262205B-C09C-2733-10BB-0DC5B9973AE9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12BEF47-4116-9B0C-A100-1405049AFEB0}"/>
              </a:ext>
            </a:extLst>
          </p:cNvPr>
          <p:cNvSpPr txBox="1"/>
          <p:nvPr/>
        </p:nvSpPr>
        <p:spPr>
          <a:xfrm>
            <a:off x="1047752" y="810135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Part 1 - Where </a:t>
            </a:r>
            <a:r>
              <a:rPr lang="en-GB" sz="48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talent</a:t>
            </a:r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 sits = effectiveness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BFB801-C398-832D-4C55-26792014E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62" y="2194605"/>
            <a:ext cx="8155624" cy="699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74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44666-F372-FF35-E201-140E4D48F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08209E5-7670-CDD0-C6E5-41B0EAF97F72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1D5D2E5-77BE-A11C-3EA1-73651E73B8FC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3A2AD86-D55B-4952-484D-66383988B42B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E142024-FBAC-2036-5E4B-F9D3FDF4C464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3855819-F5FF-7691-DB2A-C2E383AE4A44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A60DC98-C6CC-140B-BB27-0250EF254436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A55C21B-114D-750F-403D-3F26941A306A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Exercises - Part 2, 3 &amp; 4</a:t>
            </a:r>
          </a:p>
        </p:txBody>
      </p:sp>
      <p:pic>
        <p:nvPicPr>
          <p:cNvPr id="11" name="Picture 10" descr="A cartoon of a alien sitting in a chair in the water&#10;&#10;AI-generated content may be incorrect.">
            <a:extLst>
              <a:ext uri="{FF2B5EF4-FFF2-40B4-BE49-F238E27FC236}">
                <a16:creationId xmlns:a16="http://schemas.microsoft.com/office/drawing/2014/main" id="{23CC5691-FD11-FE5F-4766-79F145B714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9"/>
          <a:stretch>
            <a:fillRect/>
          </a:stretch>
        </p:blipFill>
        <p:spPr>
          <a:xfrm>
            <a:off x="6083808" y="2628900"/>
            <a:ext cx="6120384" cy="587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97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A29F6-3338-090C-2627-6B61ACBD3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D9C57B0-9D00-496D-FE13-C6A16B3E3956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9CBAE1B-4AB0-7563-D7EE-54FFE7614A56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189BCE7-EC73-B2EC-3EBC-F3B82B391E5A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F25784A-E91D-75CE-DF55-24F13FDDE5F0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08C89A1-75C7-7882-965E-5CD028ABCD4B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903CE54-662F-9865-37AE-3309A9E8623C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2DB326-73A4-386F-9DC0-D65C7D8B1E53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Part 2 – Notice &amp; reflect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62DC8-A656-92F0-42F4-D29ACFCA0A34}"/>
              </a:ext>
            </a:extLst>
          </p:cNvPr>
          <p:cNvSpPr txBox="1"/>
          <p:nvPr/>
        </p:nvSpPr>
        <p:spPr>
          <a:xfrm>
            <a:off x="2057400" y="1744189"/>
            <a:ext cx="1165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What have you’ve noticed?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Reflecting on what you heard,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what themes are emerging?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238870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860B3-85B5-ED7E-E686-C522DB5F6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00F79B41-30D1-4E8D-0A2B-583E9DAAD849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1100FD5-B828-FF3B-E533-95B1D11BBD3C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A650874-4910-A5E9-234F-E5B50644584B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82EB3DE-9683-9800-1B42-FC9240CFE5E7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8B50F9C-6332-95D2-F416-1698A07B6974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62C0447-9C5B-7844-942B-728798FEC0AA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D077F8-3419-0A77-B452-85EB48C20C0E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Part 2 – Notice &amp; reflect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CEF73-EB16-C6D3-A078-C2043ED90EB7}"/>
              </a:ext>
            </a:extLst>
          </p:cNvPr>
          <p:cNvSpPr txBox="1"/>
          <p:nvPr/>
        </p:nvSpPr>
        <p:spPr>
          <a:xfrm>
            <a:off x="2057400" y="1744189"/>
            <a:ext cx="1165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What stands out to you?						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What are you telling yourself?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333424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A461B-F1B3-6A7D-B084-F3827DE94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7550A4F-C736-D923-8B18-4E6B353FA6AF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201CFE1-309F-C5C1-6C57-D513486CF152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3E2BD8-A51E-66B2-BA00-5142618601A4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E7A2DDE-7E64-DD86-D711-332A41642F7F}"/>
              </a:ext>
            </a:extLst>
          </p:cNvPr>
          <p:cNvGrpSpPr/>
          <p:nvPr/>
        </p:nvGrpSpPr>
        <p:grpSpPr>
          <a:xfrm>
            <a:off x="13030201" y="-1037839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671CE6-B193-868D-4474-5D4AA0104B05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5E30312-49F3-9A2C-6ABF-C2D15C5CFEBE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622B2E-0E87-098E-9EB8-97250218C9D8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Effective Conversations</a:t>
            </a:r>
          </a:p>
        </p:txBody>
      </p:sp>
      <p:graphicFrame>
        <p:nvGraphicFramePr>
          <p:cNvPr id="10" name="Content Placeholder 12">
            <a:extLst>
              <a:ext uri="{FF2B5EF4-FFF2-40B4-BE49-F238E27FC236}">
                <a16:creationId xmlns:a16="http://schemas.microsoft.com/office/drawing/2014/main" id="{84945389-053A-87B3-E5BE-E0E77566C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620044"/>
              </p:ext>
            </p:extLst>
          </p:nvPr>
        </p:nvGraphicFramePr>
        <p:xfrm>
          <a:off x="1752600" y="2476500"/>
          <a:ext cx="3402360" cy="219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430C10D6-9572-63CB-6840-1190769FE874}"/>
              </a:ext>
            </a:extLst>
          </p:cNvPr>
          <p:cNvGrpSpPr/>
          <p:nvPr/>
        </p:nvGrpSpPr>
        <p:grpSpPr>
          <a:xfrm>
            <a:off x="6227736" y="2479028"/>
            <a:ext cx="2189604" cy="2189604"/>
            <a:chOff x="606377" y="1263"/>
            <a:chExt cx="2189604" cy="2189604"/>
          </a:xfrm>
          <a:solidFill>
            <a:srgbClr val="5FCAE3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CFF5734-3A2B-AAE4-E999-E6E2E5B7F3C1}"/>
                </a:ext>
              </a:extLst>
            </p:cNvPr>
            <p:cNvSpPr/>
            <p:nvPr/>
          </p:nvSpPr>
          <p:spPr>
            <a:xfrm>
              <a:off x="606377" y="1263"/>
              <a:ext cx="2189604" cy="21896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CCDB02A6-2699-E9B5-B214-307A49F7DBB9}"/>
                </a:ext>
              </a:extLst>
            </p:cNvPr>
            <p:cNvSpPr txBox="1"/>
            <p:nvPr/>
          </p:nvSpPr>
          <p:spPr>
            <a:xfrm>
              <a:off x="927037" y="321923"/>
              <a:ext cx="1548284" cy="15482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/>
                <a:t>Less </a:t>
              </a:r>
              <a:r>
                <a:rPr lang="en-GB" sz="2000" b="1" dirty="0"/>
                <a:t>Effort</a:t>
              </a:r>
              <a:endParaRPr lang="en-GB" sz="2000" b="1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96812B-AD95-251D-5847-8ED060A5F4DF}"/>
              </a:ext>
            </a:extLst>
          </p:cNvPr>
          <p:cNvGrpSpPr/>
          <p:nvPr/>
        </p:nvGrpSpPr>
        <p:grpSpPr>
          <a:xfrm>
            <a:off x="10202858" y="2479028"/>
            <a:ext cx="2189604" cy="2189604"/>
            <a:chOff x="606377" y="1263"/>
            <a:chExt cx="2189604" cy="2189604"/>
          </a:xfrm>
          <a:solidFill>
            <a:srgbClr val="CCCC1B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B0B3DAB-2513-4E74-E02E-5616CCB6918F}"/>
                </a:ext>
              </a:extLst>
            </p:cNvPr>
            <p:cNvSpPr/>
            <p:nvPr/>
          </p:nvSpPr>
          <p:spPr>
            <a:xfrm>
              <a:off x="606377" y="1263"/>
              <a:ext cx="2189604" cy="21896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9BC45CF5-A1E1-EA20-BD63-2C12C8AAC14E}"/>
                </a:ext>
              </a:extLst>
            </p:cNvPr>
            <p:cNvSpPr txBox="1"/>
            <p:nvPr/>
          </p:nvSpPr>
          <p:spPr>
            <a:xfrm>
              <a:off x="927037" y="321923"/>
              <a:ext cx="1548284" cy="15482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/>
                <a:t>Better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dirty="0"/>
                <a:t>Relationships</a:t>
              </a:r>
              <a:endParaRPr lang="en-GB" sz="1900" b="1" kern="1200" dirty="0"/>
            </a:p>
          </p:txBody>
        </p:sp>
      </p:grpSp>
      <p:sp>
        <p:nvSpPr>
          <p:cNvPr id="21" name="Plus Sign 20">
            <a:extLst>
              <a:ext uri="{FF2B5EF4-FFF2-40B4-BE49-F238E27FC236}">
                <a16:creationId xmlns:a16="http://schemas.microsoft.com/office/drawing/2014/main" id="{60F30995-9219-5368-F30E-E2ECF4365BED}"/>
              </a:ext>
            </a:extLst>
          </p:cNvPr>
          <p:cNvSpPr/>
          <p:nvPr/>
        </p:nvSpPr>
        <p:spPr>
          <a:xfrm>
            <a:off x="4719618" y="3079440"/>
            <a:ext cx="1224136" cy="1080120"/>
          </a:xfrm>
          <a:prstGeom prst="mathPlus">
            <a:avLst/>
          </a:prstGeom>
          <a:solidFill>
            <a:srgbClr val="DCDDD9"/>
          </a:solidFill>
          <a:ln>
            <a:solidFill>
              <a:srgbClr val="DCDDD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B7287931-55C7-49A8-D6F5-2FA0BB3DE600}"/>
              </a:ext>
            </a:extLst>
          </p:cNvPr>
          <p:cNvSpPr/>
          <p:nvPr/>
        </p:nvSpPr>
        <p:spPr>
          <a:xfrm>
            <a:off x="8686415" y="3032506"/>
            <a:ext cx="1224136" cy="1080120"/>
          </a:xfrm>
          <a:prstGeom prst="mathPlus">
            <a:avLst/>
          </a:prstGeom>
          <a:solidFill>
            <a:srgbClr val="DCDDD9"/>
          </a:solidFill>
          <a:ln>
            <a:solidFill>
              <a:srgbClr val="DCDDD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455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C4C9F-28FC-47C2-A71A-B00F93EE6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B961959-8747-C3D0-2492-349C468765F8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97BA6E6-E9C4-560D-2F5B-BBB10459AF82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F49B3B4-7A03-36D3-ADA4-367FD3E17CB2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AE030A5-4C80-3E43-3CE4-DFD3747E9C8C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0C18BF4-200A-62AA-57DD-406034BC4675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241CC4D-1562-27DD-31D9-649E54A7C1CF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Graphic 10" descr="Compass outline">
            <a:extLst>
              <a:ext uri="{FF2B5EF4-FFF2-40B4-BE49-F238E27FC236}">
                <a16:creationId xmlns:a16="http://schemas.microsoft.com/office/drawing/2014/main" id="{AAAE3A00-C29F-1F7C-6F1C-E432BFEA6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0300" y="3086100"/>
            <a:ext cx="5867400" cy="586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8F64C5-1A06-D778-D514-F2C7E24DB7E1}"/>
              </a:ext>
            </a:extLst>
          </p:cNvPr>
          <p:cNvSpPr txBox="1"/>
          <p:nvPr/>
        </p:nvSpPr>
        <p:spPr>
          <a:xfrm>
            <a:off x="1047752" y="810135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Part 2 – Given these observations, </a:t>
            </a:r>
          </a:p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where are you heading?</a:t>
            </a:r>
          </a:p>
        </p:txBody>
      </p:sp>
    </p:spTree>
    <p:extLst>
      <p:ext uri="{BB962C8B-B14F-4D97-AF65-F5344CB8AC3E}">
        <p14:creationId xmlns:p14="http://schemas.microsoft.com/office/powerpoint/2010/main" val="1790852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736F2-DFB3-D292-A409-EEB0B528F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BEEE729E-A3B8-DB23-C19D-EC8638E8710D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A9FAD34-A5E8-AEF9-5F3E-3671C0B61CA4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C452147-4CDC-5E74-513C-B1B52C8F87A4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191D4C3-D1B3-F6BF-C81C-110480B9CD7C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30C16DD-BC31-474F-39A7-AAB6240B4EC3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BAFE050-6DDA-5FD9-F1AD-EE4FD815AED7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F720E23-D3DE-8C41-A8B9-736E78FEF6DE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Part 3 Focus &amp; prepare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CDBFF-8EEB-735C-58D0-FCA6C69B2ADD}"/>
              </a:ext>
            </a:extLst>
          </p:cNvPr>
          <p:cNvSpPr txBox="1"/>
          <p:nvPr/>
        </p:nvSpPr>
        <p:spPr>
          <a:xfrm>
            <a:off x="1066800" y="1632326"/>
            <a:ext cx="1165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What requires more focus?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What do you need to prepare for?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What is evolving as a priority?</a:t>
            </a:r>
          </a:p>
        </p:txBody>
      </p:sp>
    </p:spTree>
    <p:extLst>
      <p:ext uri="{BB962C8B-B14F-4D97-AF65-F5344CB8AC3E}">
        <p14:creationId xmlns:p14="http://schemas.microsoft.com/office/powerpoint/2010/main" val="42310899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F720A-1D12-9007-09C6-53E49CCDD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456F29B-DD11-2498-1CF4-3ABB6D5EF174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1219AC7-6A54-B4DF-8DD8-6DAF5E431FFD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3B49531-8C37-8482-3FB1-6CC1FB8F8DE1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65564E7-F7D8-2516-CFB3-12190D865CCD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7E611AC-BA33-0BEF-9738-33D12BBDF232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4DA29AE-1FD1-2D35-5901-97C1B5FAC368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9431C0C-A077-7EF1-CB08-F2AF95423105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Part 4 Plan &amp; apply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E36208-DBA3-E33E-74AD-FF1E6EACA764}"/>
              </a:ext>
            </a:extLst>
          </p:cNvPr>
          <p:cNvSpPr txBox="1"/>
          <p:nvPr/>
        </p:nvSpPr>
        <p:spPr>
          <a:xfrm>
            <a:off x="1219201" y="1818457"/>
            <a:ext cx="116586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Who do you need to speak to?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			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What are you hoping they’ll say?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	How do you feel bringing this 												up with them?  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</a:t>
            </a: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		For what reason?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											What’s the conversation 														(really) about?</a:t>
            </a:r>
          </a:p>
          <a:p>
            <a:endParaRPr lang="en-GB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764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D1E24-3F12-544E-57CC-7DD070276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8DA7269-6792-D60E-B1BC-0E9C90F4AC4D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B311650-D545-A1F0-FB8A-DBF38C88E9E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4BE124-3E11-74A7-EC8D-113128CC948B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3E15CD4-E46E-90B1-4497-EDEF801A8611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0995DA1-5039-23ED-8BA4-78BE9B65DC1D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2595760-2011-60F9-CF82-98BC174EA6DD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2B8AC3-7B62-31D2-1951-3791650804E8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Taking a position – for a couple of reasons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44EFC2-680F-4827-07E6-A73E2E9497E3}"/>
              </a:ext>
            </a:extLst>
          </p:cNvPr>
          <p:cNvGrpSpPr/>
          <p:nvPr/>
        </p:nvGrpSpPr>
        <p:grpSpPr>
          <a:xfrm>
            <a:off x="6600056" y="2492325"/>
            <a:ext cx="2089172" cy="2666983"/>
            <a:chOff x="7040117" y="2492325"/>
            <a:chExt cx="2089172" cy="2666983"/>
          </a:xfrm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413648FB-B3D4-D101-75E8-10DC4AF41C88}"/>
                </a:ext>
              </a:extLst>
            </p:cNvPr>
            <p:cNvSpPr/>
            <p:nvPr/>
          </p:nvSpPr>
          <p:spPr>
            <a:xfrm rot="1500000">
              <a:off x="8216877" y="2492325"/>
              <a:ext cx="912412" cy="2194167"/>
            </a:xfrm>
            <a:custGeom>
              <a:avLst/>
              <a:gdLst/>
              <a:ahLst/>
              <a:cxnLst/>
              <a:rect l="l" t="t" r="r" b="b"/>
              <a:pathLst>
                <a:path w="10577892" h="10287000">
                  <a:moveTo>
                    <a:pt x="0" y="0"/>
                  </a:moveTo>
                  <a:lnTo>
                    <a:pt x="10577892" y="0"/>
                  </a:lnTo>
                  <a:lnTo>
                    <a:pt x="10577892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7716" r="-230624" b="-209705"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9961244-DDA0-1D35-0CD8-AF21B616EAE4}"/>
                </a:ext>
              </a:extLst>
            </p:cNvPr>
            <p:cNvGrpSpPr/>
            <p:nvPr/>
          </p:nvGrpSpPr>
          <p:grpSpPr>
            <a:xfrm>
              <a:off x="7040117" y="4200054"/>
              <a:ext cx="1225802" cy="959254"/>
              <a:chOff x="2343464" y="3362125"/>
              <a:chExt cx="1743512" cy="1553524"/>
            </a:xfrm>
          </p:grpSpPr>
          <p:sp>
            <p:nvSpPr>
              <p:cNvPr id="14" name="Freeform 2">
                <a:extLst>
                  <a:ext uri="{FF2B5EF4-FFF2-40B4-BE49-F238E27FC236}">
                    <a16:creationId xmlns:a16="http://schemas.microsoft.com/office/drawing/2014/main" id="{4BBE63B8-E17A-65DA-7BA2-147B1440F4EE}"/>
                  </a:ext>
                </a:extLst>
              </p:cNvPr>
              <p:cNvSpPr/>
              <p:nvPr/>
            </p:nvSpPr>
            <p:spPr>
              <a:xfrm>
                <a:off x="2599674" y="3362125"/>
                <a:ext cx="123109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0972800" h="10287000">
                    <a:moveTo>
                      <a:pt x="0" y="0"/>
                    </a:moveTo>
                    <a:lnTo>
                      <a:pt x="10972800" y="0"/>
                    </a:lnTo>
                    <a:lnTo>
                      <a:pt x="10972800" y="10287000"/>
                    </a:lnTo>
                    <a:lnTo>
                      <a:pt x="0" y="10287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l="-83669" t="-101476" r="-83669" b="-25286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09513D9-0C1C-4128-3C7D-B43D6CD20AE0}"/>
                  </a:ext>
                </a:extLst>
              </p:cNvPr>
              <p:cNvSpPr/>
              <p:nvPr/>
            </p:nvSpPr>
            <p:spPr>
              <a:xfrm>
                <a:off x="3574556" y="4048289"/>
                <a:ext cx="512420" cy="8673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AA8F75A-92AE-08B4-94EC-8700F358902D}"/>
                  </a:ext>
                </a:extLst>
              </p:cNvPr>
              <p:cNvSpPr/>
              <p:nvPr/>
            </p:nvSpPr>
            <p:spPr>
              <a:xfrm>
                <a:off x="2343464" y="4048288"/>
                <a:ext cx="512419" cy="8673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17BD30-2473-F1CB-FEB6-33D859380481}"/>
              </a:ext>
            </a:extLst>
          </p:cNvPr>
          <p:cNvGrpSpPr/>
          <p:nvPr/>
        </p:nvGrpSpPr>
        <p:grpSpPr>
          <a:xfrm rot="10800000" flipV="1">
            <a:off x="9839476" y="2476858"/>
            <a:ext cx="2089172" cy="2666983"/>
            <a:chOff x="7040117" y="2492325"/>
            <a:chExt cx="2089172" cy="2666983"/>
          </a:xfrm>
        </p:grpSpPr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C8D2F9D6-B660-2EF8-04C5-25DF8952FD6A}"/>
                </a:ext>
              </a:extLst>
            </p:cNvPr>
            <p:cNvSpPr/>
            <p:nvPr/>
          </p:nvSpPr>
          <p:spPr>
            <a:xfrm rot="1500000">
              <a:off x="8216877" y="2492325"/>
              <a:ext cx="912412" cy="2194167"/>
            </a:xfrm>
            <a:custGeom>
              <a:avLst/>
              <a:gdLst/>
              <a:ahLst/>
              <a:cxnLst/>
              <a:rect l="l" t="t" r="r" b="b"/>
              <a:pathLst>
                <a:path w="10577892" h="10287000">
                  <a:moveTo>
                    <a:pt x="0" y="0"/>
                  </a:moveTo>
                  <a:lnTo>
                    <a:pt x="10577892" y="0"/>
                  </a:lnTo>
                  <a:lnTo>
                    <a:pt x="10577892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7716" r="-230624" b="-209705"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D100F02-C66D-6B31-4507-F63B97DA7FB6}"/>
                </a:ext>
              </a:extLst>
            </p:cNvPr>
            <p:cNvGrpSpPr/>
            <p:nvPr/>
          </p:nvGrpSpPr>
          <p:grpSpPr>
            <a:xfrm>
              <a:off x="7040117" y="4200054"/>
              <a:ext cx="1225802" cy="959254"/>
              <a:chOff x="2343464" y="3362125"/>
              <a:chExt cx="1743512" cy="1553524"/>
            </a:xfrm>
          </p:grpSpPr>
          <p:sp>
            <p:nvSpPr>
              <p:cNvPr id="20" name="Freeform 2">
                <a:extLst>
                  <a:ext uri="{FF2B5EF4-FFF2-40B4-BE49-F238E27FC236}">
                    <a16:creationId xmlns:a16="http://schemas.microsoft.com/office/drawing/2014/main" id="{2D22147A-1E76-164E-8A69-2C5A63788AA1}"/>
                  </a:ext>
                </a:extLst>
              </p:cNvPr>
              <p:cNvSpPr/>
              <p:nvPr/>
            </p:nvSpPr>
            <p:spPr>
              <a:xfrm>
                <a:off x="2599674" y="3362125"/>
                <a:ext cx="123109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0972800" h="10287000">
                    <a:moveTo>
                      <a:pt x="0" y="0"/>
                    </a:moveTo>
                    <a:lnTo>
                      <a:pt x="10972800" y="0"/>
                    </a:lnTo>
                    <a:lnTo>
                      <a:pt x="10972800" y="10287000"/>
                    </a:lnTo>
                    <a:lnTo>
                      <a:pt x="0" y="10287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l="-83669" t="-101476" r="-83669" b="-25286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54DBB7D-AE26-244D-79C9-2A18A23612D3}"/>
                  </a:ext>
                </a:extLst>
              </p:cNvPr>
              <p:cNvSpPr/>
              <p:nvPr/>
            </p:nvSpPr>
            <p:spPr>
              <a:xfrm>
                <a:off x="3574556" y="4048289"/>
                <a:ext cx="512420" cy="8673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\\\\\\\\\\\\\\\\\\\\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3D196B6-1AEF-632D-DEAC-4FB5A747D92D}"/>
                  </a:ext>
                </a:extLst>
              </p:cNvPr>
              <p:cNvSpPr/>
              <p:nvPr/>
            </p:nvSpPr>
            <p:spPr>
              <a:xfrm>
                <a:off x="2343464" y="4048289"/>
                <a:ext cx="512420" cy="8673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\\\\\\\\\\\\\\\\\\\\\\\\\\</a:t>
                </a:r>
              </a:p>
            </p:txBody>
          </p:sp>
        </p:grpSp>
      </p:grpSp>
      <p:sp>
        <p:nvSpPr>
          <p:cNvPr id="23" name="Plus Sign 22">
            <a:extLst>
              <a:ext uri="{FF2B5EF4-FFF2-40B4-BE49-F238E27FC236}">
                <a16:creationId xmlns:a16="http://schemas.microsoft.com/office/drawing/2014/main" id="{13F73774-D2E7-B6C7-FF33-549AFF392FA4}"/>
              </a:ext>
            </a:extLst>
          </p:cNvPr>
          <p:cNvSpPr>
            <a:spLocks noChangeAspect="1"/>
          </p:cNvSpPr>
          <p:nvPr/>
        </p:nvSpPr>
        <p:spPr>
          <a:xfrm rot="2700000">
            <a:off x="8932404" y="2121006"/>
            <a:ext cx="612068" cy="540060"/>
          </a:xfrm>
          <a:prstGeom prst="mathPlus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472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56D09-2C4E-6595-A744-25972F9E1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71A9C2D-BDE3-D2EB-DEBD-AA54C913306B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9B20B1D-E92B-E860-F915-59EA1AB32AA5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51F6267-0074-68E3-FEDD-70E122D0E059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2A9946C-CCE9-53C6-2A02-536F638688D5}"/>
              </a:ext>
            </a:extLst>
          </p:cNvPr>
          <p:cNvSpPr txBox="1"/>
          <p:nvPr/>
        </p:nvSpPr>
        <p:spPr>
          <a:xfrm>
            <a:off x="2209800" y="251115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What will you take away from this workshop?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A8ABB-E8D2-5676-183F-97D6922ECBC9}"/>
              </a:ext>
            </a:extLst>
          </p:cNvPr>
          <p:cNvSpPr txBox="1"/>
          <p:nvPr/>
        </p:nvSpPr>
        <p:spPr>
          <a:xfrm>
            <a:off x="5715000" y="85725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Sarah Hanson – Managing Partner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E9FF355-591F-EB6A-F910-115888AFDADA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  <a:solidFill>
            <a:schemeClr val="accent1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3AD0F3B-2797-7A1E-3FE5-73E04A3E5B65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F31D323D-A264-6C5C-06A3-B536B1C615B9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8611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79A5D-1520-DF96-4B35-A77127B0C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B363474A-E73E-2566-DEA4-8752CF7ABAC2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375591A-F8B7-C076-7B2A-83F09C39A68E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FE7B4B6-E654-9EB0-470F-6655A37BC16C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69EC8AF-DBA9-82FD-1073-483D4EAFB011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CB0180E-4EA4-F03D-24A3-F955BADB8E13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8235B54-659E-53C0-6202-9C890CE8F412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B64D3F-24B9-A495-0D9F-474A9E204EC4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Interactifs</a:t>
            </a:r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 – our focus</a:t>
            </a:r>
          </a:p>
        </p:txBody>
      </p:sp>
      <p:pic>
        <p:nvPicPr>
          <p:cNvPr id="11" name="Picture 10" descr="Cartoon of men sitting in a cage&#10;&#10;AI-generated content may be incorrect.">
            <a:extLst>
              <a:ext uri="{FF2B5EF4-FFF2-40B4-BE49-F238E27FC236}">
                <a16:creationId xmlns:a16="http://schemas.microsoft.com/office/drawing/2014/main" id="{D7DDEC4D-8EEE-0E0B-2C84-B3558ADE1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10460"/>
          <a:stretch>
            <a:fillRect/>
          </a:stretch>
        </p:blipFill>
        <p:spPr>
          <a:xfrm>
            <a:off x="4927396" y="2579992"/>
            <a:ext cx="7975213" cy="55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2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E8EA4-0F65-C784-E4A2-D7D8EBA9B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D3A6F9D-0A6D-B725-AEB6-15022B309358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D9FB9D7-7C6A-DBB1-5BC1-DFF6194E0E82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9ABF79B-0B87-4010-36BB-C046CBAD74AD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DA4B4A9-BCD8-721F-9F3A-12190CE30385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26878A1-21F2-8AFD-65EC-D0D0ED95B69F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08D6B81-842D-BE05-2531-436BBD294197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54C77E4-615A-8E07-B2CB-ED49FBCF046C}"/>
              </a:ext>
            </a:extLst>
          </p:cNvPr>
          <p:cNvSpPr txBox="1"/>
          <p:nvPr/>
        </p:nvSpPr>
        <p:spPr>
          <a:xfrm>
            <a:off x="1066800" y="800100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Question 1 – When someone comes to you, how do you like to be spoken to?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0BDE0B-5C8E-444E-383A-94697A20D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11974" r="2019"/>
          <a:stretch/>
        </p:blipFill>
        <p:spPr>
          <a:xfrm>
            <a:off x="5699101" y="2662560"/>
            <a:ext cx="6016649" cy="526623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99407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841C6-B5DA-7D42-8727-838EAC89E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y and blue squares with white text&#10;&#10;AI-generated content may be incorrect.">
            <a:extLst>
              <a:ext uri="{FF2B5EF4-FFF2-40B4-BE49-F238E27FC236}">
                <a16:creationId xmlns:a16="http://schemas.microsoft.com/office/drawing/2014/main" id="{467C8425-8538-1F89-BA16-37239E17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38" y="2497247"/>
            <a:ext cx="9362862" cy="5281913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57FAA3D6-3A8B-8F83-2467-4C34B72EBB6C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BBA0109-71D7-D3A3-CA7A-17E1A1D2299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AFB5B1E-476F-9292-2AFB-021FF08F5E66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E5B1D2E-7D16-D485-00BC-398C606CAA47}"/>
              </a:ext>
            </a:extLst>
          </p:cNvPr>
          <p:cNvGrpSpPr/>
          <p:nvPr/>
        </p:nvGrpSpPr>
        <p:grpSpPr>
          <a:xfrm>
            <a:off x="13030200" y="-91897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896F67-DA7D-416F-4351-C2FBD45F93C8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71C9FCA-05C9-710C-ECE7-C8ACB238A6F8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0C4EDA-0C1C-ADC0-08F1-66E7F6D60C46}"/>
              </a:ext>
            </a:extLst>
          </p:cNvPr>
          <p:cNvSpPr txBox="1"/>
          <p:nvPr/>
        </p:nvSpPr>
        <p:spPr>
          <a:xfrm>
            <a:off x="1066800" y="8001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242659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7E55A-5509-C693-688E-B252B1112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0C7D9C9-6A86-5D69-100E-3331FD4AD141}"/>
              </a:ext>
            </a:extLst>
          </p:cNvPr>
          <p:cNvGrpSpPr>
            <a:grpSpLocks noChangeAspect="1"/>
          </p:cNvGrpSpPr>
          <p:nvPr/>
        </p:nvGrpSpPr>
        <p:grpSpPr>
          <a:xfrm>
            <a:off x="-1143000" y="5143500"/>
            <a:ext cx="5924102" cy="6609902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5909CAB-218D-6A5B-DCDB-0B396100B8C8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58F0FF9-E13D-ED77-6991-2513496CC6EA}"/>
                </a:ext>
              </a:extLst>
            </p:cNvPr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3"/>
              <a:stretch>
                <a:fillRect l="-38258" t="-19539" r="-41949" b="-1622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1A7A412-C278-43AB-D3AA-2F3A1D6B4A73}"/>
              </a:ext>
            </a:extLst>
          </p:cNvPr>
          <p:cNvGrpSpPr/>
          <p:nvPr/>
        </p:nvGrpSpPr>
        <p:grpSpPr>
          <a:xfrm>
            <a:off x="13030201" y="-1047750"/>
            <a:ext cx="5257800" cy="12124939"/>
            <a:chOff x="0" y="0"/>
            <a:chExt cx="1540306" cy="3193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36C8B88-8293-A178-2A9B-92BB18F7EEC5}"/>
                </a:ext>
              </a:extLst>
            </p:cNvPr>
            <p:cNvSpPr/>
            <p:nvPr/>
          </p:nvSpPr>
          <p:spPr>
            <a:xfrm>
              <a:off x="0" y="0"/>
              <a:ext cx="1540306" cy="3193400"/>
            </a:xfrm>
            <a:custGeom>
              <a:avLst/>
              <a:gdLst/>
              <a:ahLst/>
              <a:cxnLst/>
              <a:rect l="l" t="t" r="r" b="b"/>
              <a:pathLst>
                <a:path w="1540306" h="3193400">
                  <a:moveTo>
                    <a:pt x="67513" y="0"/>
                  </a:moveTo>
                  <a:lnTo>
                    <a:pt x="1472793" y="0"/>
                  </a:lnTo>
                  <a:cubicBezTo>
                    <a:pt x="1490699" y="0"/>
                    <a:pt x="1507871" y="7113"/>
                    <a:pt x="1520532" y="19774"/>
                  </a:cubicBezTo>
                  <a:cubicBezTo>
                    <a:pt x="1533193" y="32435"/>
                    <a:pt x="1540306" y="49607"/>
                    <a:pt x="1540306" y="67513"/>
                  </a:cubicBezTo>
                  <a:lnTo>
                    <a:pt x="1540306" y="3125887"/>
                  </a:lnTo>
                  <a:cubicBezTo>
                    <a:pt x="1540306" y="3143792"/>
                    <a:pt x="1533193" y="3160965"/>
                    <a:pt x="1520532" y="3173626"/>
                  </a:cubicBezTo>
                  <a:cubicBezTo>
                    <a:pt x="1507871" y="3186287"/>
                    <a:pt x="1490699" y="3193400"/>
                    <a:pt x="1472793" y="3193400"/>
                  </a:cubicBezTo>
                  <a:lnTo>
                    <a:pt x="67513" y="3193400"/>
                  </a:lnTo>
                  <a:cubicBezTo>
                    <a:pt x="49607" y="3193400"/>
                    <a:pt x="32435" y="3186287"/>
                    <a:pt x="19774" y="3173626"/>
                  </a:cubicBezTo>
                  <a:cubicBezTo>
                    <a:pt x="7113" y="3160965"/>
                    <a:pt x="0" y="3143792"/>
                    <a:pt x="0" y="3125887"/>
                  </a:cubicBezTo>
                  <a:lnTo>
                    <a:pt x="0" y="67513"/>
                  </a:lnTo>
                  <a:cubicBezTo>
                    <a:pt x="0" y="49607"/>
                    <a:pt x="7113" y="32435"/>
                    <a:pt x="19774" y="19774"/>
                  </a:cubicBezTo>
                  <a:cubicBezTo>
                    <a:pt x="32435" y="7113"/>
                    <a:pt x="49607" y="0"/>
                    <a:pt x="67513" y="0"/>
                  </a:cubicBezTo>
                  <a:close/>
                </a:path>
              </a:pathLst>
            </a:custGeom>
            <a:solidFill>
              <a:srgbClr val="5FCA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2B1E678-DEC0-5473-40E1-5A320FB3DB32}"/>
                </a:ext>
              </a:extLst>
            </p:cNvPr>
            <p:cNvSpPr txBox="1"/>
            <p:nvPr/>
          </p:nvSpPr>
          <p:spPr>
            <a:xfrm>
              <a:off x="0" y="-38100"/>
              <a:ext cx="1540306" cy="323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EA3FC2-6628-8161-9BE7-132A7F4FD4E2}"/>
              </a:ext>
            </a:extLst>
          </p:cNvPr>
          <p:cNvSpPr txBox="1"/>
          <p:nvPr/>
        </p:nvSpPr>
        <p:spPr>
          <a:xfrm>
            <a:off x="1066800" y="800100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Depending on the relationship, people make a choice. </a:t>
            </a:r>
          </a:p>
        </p:txBody>
      </p:sp>
      <p:pic>
        <p:nvPicPr>
          <p:cNvPr id="10" name="Picture 9" descr="A cartoon of two people&#10;&#10;AI-generated content may be incorrect.">
            <a:extLst>
              <a:ext uri="{FF2B5EF4-FFF2-40B4-BE49-F238E27FC236}">
                <a16:creationId xmlns:a16="http://schemas.microsoft.com/office/drawing/2014/main" id="{3FADA6E7-FABC-3265-5157-5B3D494C2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33700"/>
            <a:ext cx="5007864" cy="59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857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IAUK">
      <a:dk1>
        <a:srgbClr val="313030"/>
      </a:dk1>
      <a:lt1>
        <a:srgbClr val="FFFFFD"/>
      </a:lt1>
      <a:dk2>
        <a:srgbClr val="4F4F43"/>
      </a:dk2>
      <a:lt2>
        <a:srgbClr val="CDECF4"/>
      </a:lt2>
      <a:accent1>
        <a:srgbClr val="D0D446"/>
      </a:accent1>
      <a:accent2>
        <a:srgbClr val="61CAE4"/>
      </a:accent2>
      <a:accent3>
        <a:srgbClr val="B7C100"/>
      </a:accent3>
      <a:accent4>
        <a:srgbClr val="313030"/>
      </a:accent4>
      <a:accent5>
        <a:srgbClr val="D5DA7C"/>
      </a:accent5>
      <a:accent6>
        <a:srgbClr val="81C9DB"/>
      </a:accent6>
      <a:hlink>
        <a:srgbClr val="81C9DB"/>
      </a:hlink>
      <a:folHlink>
        <a:srgbClr val="504D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2629A086DBAF4D97B9D1A08659CABC" ma:contentTypeVersion="18" ma:contentTypeDescription="Create a new document." ma:contentTypeScope="" ma:versionID="5fd8beeab4c5aa3dd3fa65dc04b13776">
  <xsd:schema xmlns:xsd="http://www.w3.org/2001/XMLSchema" xmlns:xs="http://www.w3.org/2001/XMLSchema" xmlns:p="http://schemas.microsoft.com/office/2006/metadata/properties" xmlns:ns2="58e67e3a-6fc5-4b0c-b22b-c9ebb08e8323" xmlns:ns3="d8240c8d-e7a2-43dd-bf76-31eb1801c91f" targetNamespace="http://schemas.microsoft.com/office/2006/metadata/properties" ma:root="true" ma:fieldsID="7ca82ad373c3f9a9d1b8099edba030ad" ns2:_="" ns3:_="">
    <xsd:import namespace="58e67e3a-6fc5-4b0c-b22b-c9ebb08e8323"/>
    <xsd:import namespace="d8240c8d-e7a2-43dd-bf76-31eb1801c9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67e3a-6fc5-4b0c-b22b-c9ebb08e8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9fc01a7-9a6e-4a2e-a875-cb8d95a39e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40c8d-e7a2-43dd-bf76-31eb1801c9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3fcff58-b0b3-4df0-8403-9490e3abe033}" ma:internalName="TaxCatchAll" ma:showField="CatchAllData" ma:web="d8240c8d-e7a2-43dd-bf76-31eb1801c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e67e3a-6fc5-4b0c-b22b-c9ebb08e8323">
      <Terms xmlns="http://schemas.microsoft.com/office/infopath/2007/PartnerControls"/>
    </lcf76f155ced4ddcb4097134ff3c332f>
    <TaxCatchAll xmlns="d8240c8d-e7a2-43dd-bf76-31eb1801c91f" xsi:nil="true"/>
  </documentManagement>
</p:properties>
</file>

<file path=customXml/itemProps1.xml><?xml version="1.0" encoding="utf-8"?>
<ds:datastoreItem xmlns:ds="http://schemas.openxmlformats.org/officeDocument/2006/customXml" ds:itemID="{12E64406-F1DC-40DB-BF07-B93CFDB6D6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CF44F3-E734-41F3-B6CD-D7B4DFA4BE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67e3a-6fc5-4b0c-b22b-c9ebb08e8323"/>
    <ds:schemaRef ds:uri="d8240c8d-e7a2-43dd-bf76-31eb1801c9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565161-FEAE-4689-981B-65D2BE5CB43B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d8240c8d-e7a2-43dd-bf76-31eb1801c91f"/>
    <ds:schemaRef ds:uri="http://schemas.microsoft.com/office/2006/documentManagement/types"/>
    <ds:schemaRef ds:uri="http://schemas.openxmlformats.org/package/2006/metadata/core-properties"/>
    <ds:schemaRef ds:uri="58e67e3a-6fc5-4b0c-b22b-c9ebb08e8323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8084</TotalTime>
  <Words>1958</Words>
  <Application>Microsoft Office PowerPoint</Application>
  <PresentationFormat>Custom</PresentationFormat>
  <Paragraphs>357</Paragraphs>
  <Slides>54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Comic Sans MS</vt:lpstr>
      <vt:lpstr>Arial</vt:lpstr>
      <vt:lpstr>Avenir Heavy</vt:lpstr>
      <vt:lpstr>Wingdings 3</vt:lpstr>
      <vt:lpstr>Trebuchet MS</vt:lpstr>
      <vt:lpstr>Aptos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Newsletter (1920 x 1080 px)</dc:title>
  <dc:creator>Sarah Hanson</dc:creator>
  <cp:lastModifiedBy>Stefanie Roberts</cp:lastModifiedBy>
  <cp:revision>33</cp:revision>
  <cp:lastPrinted>2025-06-16T17:24:51Z</cp:lastPrinted>
  <dcterms:created xsi:type="dcterms:W3CDTF">2006-08-16T00:00:00Z</dcterms:created>
  <dcterms:modified xsi:type="dcterms:W3CDTF">2025-08-25T07:32:16Z</dcterms:modified>
  <dc:identifier>DAGhThBQAC4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0x010100AD2629A086DBAF4D97B9D1A08659CABC</vt:lpwstr>
  </property>
  <property fmtid="{D5CDD505-2E9C-101B-9397-08002B2CF9AE}" pid="3" name="MediaServiceImageTags">
    <vt:lpwstr/>
  </property>
</Properties>
</file>