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notesSlides/notesSlide1.xml" ContentType="application/vnd.openxmlformats-officedocument.presentationml.notesSlid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autoCompressPictures="0">
  <p:sldMasterIdLst>
    <p:sldMasterId id="2147483766" r:id="rId4"/>
    <p:sldMasterId id="2147483815" r:id="rId5"/>
  </p:sldMasterIdLst>
  <p:notesMasterIdLst>
    <p:notesMasterId r:id="rId19"/>
  </p:notesMasterIdLst>
  <p:handoutMasterIdLst>
    <p:handoutMasterId r:id="rId20"/>
  </p:handoutMasterIdLst>
  <p:sldIdLst>
    <p:sldId id="256" r:id="rId6"/>
    <p:sldId id="276" r:id="rId7"/>
    <p:sldId id="297" r:id="rId8"/>
    <p:sldId id="319" r:id="rId9"/>
    <p:sldId id="359" r:id="rId10"/>
    <p:sldId id="352" r:id="rId11"/>
    <p:sldId id="374" r:id="rId12"/>
    <p:sldId id="377" r:id="rId13"/>
    <p:sldId id="375" r:id="rId14"/>
    <p:sldId id="378" r:id="rId15"/>
    <p:sldId id="381" r:id="rId16"/>
    <p:sldId id="380" r:id="rId17"/>
    <p:sldId id="382" r:id="rId18"/>
  </p:sldIdLst>
  <p:sldSz cx="12192000" cy="6858000"/>
  <p:notesSz cx="6858000" cy="9144000"/>
  <p:embeddedFontLst>
    <p:embeddedFont>
      <p:font typeface="General Sans" panose="020B0604020202020204" charset="0"/>
      <p:regular r:id="rId21"/>
      <p:bold r:id="rId22"/>
      <p:italic r:id="rId23"/>
      <p:boldItalic r:id="rId24"/>
    </p:embeddedFont>
    <p:embeddedFont>
      <p:font typeface="Quarriers Headline Black" panose="020B0604020202020204" charset="0"/>
      <p:bold r:id="rId25"/>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6DE06372-E955-D5A2-76E0-11D66F5C1B4A}" name="Flucker, Rob" initials="RF" userId="S::rob.flucker@quarriers.org.uk::3035b17d-a60b-4bde-8528-7e46b383fcd8" providerId="AD"/>
  <p188:author id="{BFCF558D-4C13-CB26-EE1A-0F3CD4F58A94}" name="Culley, Ronald" initials="DC" userId="S::ronald.culley@quarriers.org.uk::9a78834f-98cd-4d1d-8600-e9a29dc988a4"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61C49"/>
    <a:srgbClr val="E4CFE6"/>
    <a:srgbClr val="99D7EE"/>
    <a:srgbClr val="B0E5D6"/>
    <a:srgbClr val="FAF4F0"/>
    <a:srgbClr val="D3EAB9"/>
    <a:srgbClr val="FCC9B9"/>
    <a:srgbClr val="071D49"/>
    <a:srgbClr val="99D7B9"/>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54EB5F8-BBC1-477A-9978-3A41FFA1BB1F}" v="60" dt="2025-08-25T13:51:42.008"/>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8EC20E35-A176-4012-BC5E-935CFFF8708E}" styleName="Medium Style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525" autoAdjust="0"/>
    <p:restoredTop sz="85470" autoAdjust="0"/>
  </p:normalViewPr>
  <p:slideViewPr>
    <p:cSldViewPr snapToGrid="0">
      <p:cViewPr varScale="1">
        <p:scale>
          <a:sx n="55" d="100"/>
          <a:sy n="55" d="100"/>
        </p:scale>
        <p:origin x="1116" y="36"/>
      </p:cViewPr>
      <p:guideLst/>
    </p:cSldViewPr>
  </p:slideViewPr>
  <p:outlineViewPr>
    <p:cViewPr>
      <p:scale>
        <a:sx n="33" d="100"/>
        <a:sy n="33" d="100"/>
      </p:scale>
      <p:origin x="0" y="0"/>
    </p:cViewPr>
  </p:outlineViewPr>
  <p:notesTextViewPr>
    <p:cViewPr>
      <p:scale>
        <a:sx n="1" d="1"/>
        <a:sy n="1" d="1"/>
      </p:scale>
      <p:origin x="0" y="0"/>
    </p:cViewPr>
  </p:notesTextViewPr>
  <p:sorterViewPr>
    <p:cViewPr>
      <p:scale>
        <a:sx n="80" d="100"/>
        <a:sy n="80" d="100"/>
      </p:scale>
      <p:origin x="0" y="0"/>
    </p:cViewPr>
  </p:sorterViewPr>
  <p:notesViewPr>
    <p:cSldViewPr snapToGrid="0">
      <p:cViewPr varScale="1">
        <p:scale>
          <a:sx n="116" d="100"/>
          <a:sy n="116" d="100"/>
        </p:scale>
        <p:origin x="4272" y="19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font" Target="fonts/font1.fntdata"/><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font" Target="fonts/font5.fntdata"/><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handoutMaster" Target="handoutMasters/handoutMaster1.xml"/><Relationship Id="rId29"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font" Target="fonts/font4.fntdata"/><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font" Target="fonts/font3.fntdata"/><Relationship Id="rId28" Type="http://schemas.openxmlformats.org/officeDocument/2006/relationships/theme" Target="theme/theme1.xml"/><Relationship Id="rId10" Type="http://schemas.openxmlformats.org/officeDocument/2006/relationships/slide" Target="slides/slide5.xml"/><Relationship Id="rId19" Type="http://schemas.openxmlformats.org/officeDocument/2006/relationships/notesMaster" Target="notesMasters/notesMaster1.xml"/><Relationship Id="rId31" Type="http://schemas.microsoft.com/office/2018/10/relationships/authors" Target="authors.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font" Target="fonts/font2.fntdata"/><Relationship Id="rId27" Type="http://schemas.openxmlformats.org/officeDocument/2006/relationships/viewProps" Target="viewProps.xml"/><Relationship Id="rId30" Type="http://schemas.microsoft.com/office/2015/10/relationships/revisionInfo" Target="revisionInfo.xml"/></Relationships>
</file>

<file path=ppt/charts/_rels/chart1.xml.rels><?xml version="1.0" encoding="UTF-8" standalone="yes"?>
<Relationships xmlns="http://schemas.openxmlformats.org/package/2006/relationships"><Relationship Id="rId3" Type="http://schemas.openxmlformats.org/officeDocument/2006/relationships/oleObject" Target="https://quarriers365-my.sharepoint.com/personal/ronald_culley_quarriers_org_uk/Documents/Book1.xlsx" TargetMode="External"/><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oleObject" Target="Book1" TargetMode="External"/><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oleObject" Target="Book1" TargetMode="External"/><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oleObject" Target="Book1" TargetMode="External"/><Relationship Id="rId2" Type="http://schemas.microsoft.com/office/2011/relationships/chartColorStyle" Target="colors4.xml"/><Relationship Id="rId1" Type="http://schemas.microsoft.com/office/2011/relationships/chartStyle" Target="style4.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200" b="1" i="0" u="none" strike="noStrike" kern="1200" cap="all" spc="150" baseline="0">
                <a:solidFill>
                  <a:schemeClr val="bg1"/>
                </a:solidFill>
                <a:latin typeface="+mn-lt"/>
                <a:ea typeface="+mn-ea"/>
                <a:cs typeface="+mn-cs"/>
              </a:defRPr>
            </a:pPr>
            <a:r>
              <a:rPr lang="en-GB" dirty="0">
                <a:solidFill>
                  <a:schemeClr val="bg1"/>
                </a:solidFill>
              </a:rPr>
              <a:t>How we raise our money</a:t>
            </a:r>
          </a:p>
        </c:rich>
      </c:tx>
      <c:layout>
        <c:manualLayout>
          <c:xMode val="edge"/>
          <c:yMode val="edge"/>
          <c:x val="7.7127358223330111E-2"/>
          <c:y val="8.3844276840374904E-2"/>
        </c:manualLayout>
      </c:layout>
      <c:overlay val="0"/>
      <c:spPr>
        <a:noFill/>
        <a:ln>
          <a:noFill/>
        </a:ln>
        <a:effectLst/>
      </c:spPr>
      <c:txPr>
        <a:bodyPr rot="0" spcFirstLastPara="1" vertOverflow="ellipsis" vert="horz" wrap="square" anchor="ctr" anchorCtr="1"/>
        <a:lstStyle/>
        <a:p>
          <a:pPr>
            <a:defRPr sz="2200" b="1" i="0" u="none" strike="noStrike" kern="1200" cap="all" spc="150" baseline="0">
              <a:solidFill>
                <a:schemeClr val="bg1"/>
              </a:solidFill>
              <a:latin typeface="+mn-lt"/>
              <a:ea typeface="+mn-ea"/>
              <a:cs typeface="+mn-cs"/>
            </a:defRPr>
          </a:pPr>
          <a:endParaRPr lang="en-US"/>
        </a:p>
      </c:txPr>
    </c:title>
    <c:autoTitleDeleted val="0"/>
    <c:plotArea>
      <c:layout>
        <c:manualLayout>
          <c:layoutTarget val="inner"/>
          <c:xMode val="edge"/>
          <c:yMode val="edge"/>
          <c:x val="0.28144956046615821"/>
          <c:y val="0.29971520193040385"/>
          <c:w val="0.43658683289588796"/>
          <c:h val="0.72764472149314663"/>
        </c:manualLayout>
      </c:layout>
      <c:pieChart>
        <c:varyColors val="1"/>
        <c:ser>
          <c:idx val="0"/>
          <c:order val="0"/>
          <c:dPt>
            <c:idx val="0"/>
            <c:bubble3D val="0"/>
            <c:spPr>
              <a:pattFill prst="ltUpDiag">
                <a:fgClr>
                  <a:schemeClr val="accent1"/>
                </a:fgClr>
                <a:bgClr>
                  <a:schemeClr val="accent1">
                    <a:lumMod val="20000"/>
                    <a:lumOff val="80000"/>
                  </a:schemeClr>
                </a:bgClr>
              </a:pattFill>
              <a:ln w="19050">
                <a:solidFill>
                  <a:schemeClr val="lt1"/>
                </a:solidFill>
              </a:ln>
              <a:effectLst>
                <a:innerShdw blurRad="114300">
                  <a:schemeClr val="accent1"/>
                </a:innerShdw>
              </a:effectLst>
            </c:spPr>
            <c:extLst>
              <c:ext xmlns:c16="http://schemas.microsoft.com/office/drawing/2014/chart" uri="{C3380CC4-5D6E-409C-BE32-E72D297353CC}">
                <c16:uniqueId val="{00000001-4D22-4CCD-88DB-D47F6AE4C243}"/>
              </c:ext>
            </c:extLst>
          </c:dPt>
          <c:dPt>
            <c:idx val="1"/>
            <c:bubble3D val="0"/>
            <c:spPr>
              <a:pattFill prst="ltUpDiag">
                <a:fgClr>
                  <a:schemeClr val="accent2"/>
                </a:fgClr>
                <a:bgClr>
                  <a:schemeClr val="accent2">
                    <a:lumMod val="20000"/>
                    <a:lumOff val="80000"/>
                  </a:schemeClr>
                </a:bgClr>
              </a:pattFill>
              <a:ln w="19050">
                <a:solidFill>
                  <a:schemeClr val="lt1"/>
                </a:solidFill>
              </a:ln>
              <a:effectLst>
                <a:innerShdw blurRad="114300">
                  <a:schemeClr val="accent2"/>
                </a:innerShdw>
              </a:effectLst>
            </c:spPr>
            <c:extLst>
              <c:ext xmlns:c16="http://schemas.microsoft.com/office/drawing/2014/chart" uri="{C3380CC4-5D6E-409C-BE32-E72D297353CC}">
                <c16:uniqueId val="{00000003-4D22-4CCD-88DB-D47F6AE4C243}"/>
              </c:ext>
            </c:extLst>
          </c:dPt>
          <c:dPt>
            <c:idx val="2"/>
            <c:bubble3D val="0"/>
            <c:spPr>
              <a:pattFill prst="ltUpDiag">
                <a:fgClr>
                  <a:schemeClr val="accent3"/>
                </a:fgClr>
                <a:bgClr>
                  <a:schemeClr val="accent3">
                    <a:lumMod val="20000"/>
                    <a:lumOff val="80000"/>
                  </a:schemeClr>
                </a:bgClr>
              </a:pattFill>
              <a:ln w="19050">
                <a:solidFill>
                  <a:schemeClr val="lt1"/>
                </a:solidFill>
              </a:ln>
              <a:effectLst>
                <a:innerShdw blurRad="114300">
                  <a:schemeClr val="accent3"/>
                </a:innerShdw>
              </a:effectLst>
            </c:spPr>
            <c:extLst>
              <c:ext xmlns:c16="http://schemas.microsoft.com/office/drawing/2014/chart" uri="{C3380CC4-5D6E-409C-BE32-E72D297353CC}">
                <c16:uniqueId val="{00000005-4D22-4CCD-88DB-D47F6AE4C243}"/>
              </c:ext>
            </c:extLst>
          </c:dPt>
          <c:dPt>
            <c:idx val="3"/>
            <c:bubble3D val="0"/>
            <c:spPr>
              <a:pattFill prst="ltUpDiag">
                <a:fgClr>
                  <a:schemeClr val="accent4"/>
                </a:fgClr>
                <a:bgClr>
                  <a:schemeClr val="accent4">
                    <a:lumMod val="20000"/>
                    <a:lumOff val="80000"/>
                  </a:schemeClr>
                </a:bgClr>
              </a:pattFill>
              <a:ln w="19050">
                <a:solidFill>
                  <a:schemeClr val="lt1"/>
                </a:solidFill>
              </a:ln>
              <a:effectLst>
                <a:innerShdw blurRad="114300">
                  <a:schemeClr val="accent4"/>
                </a:innerShdw>
              </a:effectLst>
            </c:spPr>
            <c:extLst>
              <c:ext xmlns:c16="http://schemas.microsoft.com/office/drawing/2014/chart" uri="{C3380CC4-5D6E-409C-BE32-E72D297353CC}">
                <c16:uniqueId val="{00000007-4D22-4CCD-88DB-D47F6AE4C243}"/>
              </c:ext>
            </c:extLst>
          </c:dPt>
          <c:dPt>
            <c:idx val="4"/>
            <c:bubble3D val="0"/>
            <c:spPr>
              <a:pattFill prst="ltUpDiag">
                <a:fgClr>
                  <a:schemeClr val="accent5"/>
                </a:fgClr>
                <a:bgClr>
                  <a:schemeClr val="accent5">
                    <a:lumMod val="20000"/>
                    <a:lumOff val="80000"/>
                  </a:schemeClr>
                </a:bgClr>
              </a:pattFill>
              <a:ln w="19050">
                <a:solidFill>
                  <a:schemeClr val="lt1"/>
                </a:solidFill>
              </a:ln>
              <a:effectLst>
                <a:innerShdw blurRad="114300">
                  <a:schemeClr val="accent5"/>
                </a:innerShdw>
              </a:effectLst>
            </c:spPr>
            <c:extLst>
              <c:ext xmlns:c16="http://schemas.microsoft.com/office/drawing/2014/chart" uri="{C3380CC4-5D6E-409C-BE32-E72D297353CC}">
                <c16:uniqueId val="{00000009-4D22-4CCD-88DB-D47F6AE4C243}"/>
              </c:ext>
            </c:extLst>
          </c:dPt>
          <c:dPt>
            <c:idx val="5"/>
            <c:bubble3D val="0"/>
            <c:spPr>
              <a:pattFill prst="ltUpDiag">
                <a:fgClr>
                  <a:schemeClr val="accent6"/>
                </a:fgClr>
                <a:bgClr>
                  <a:schemeClr val="accent6">
                    <a:lumMod val="20000"/>
                    <a:lumOff val="80000"/>
                  </a:schemeClr>
                </a:bgClr>
              </a:pattFill>
              <a:ln w="19050">
                <a:solidFill>
                  <a:schemeClr val="lt1"/>
                </a:solidFill>
              </a:ln>
              <a:effectLst>
                <a:innerShdw blurRad="114300">
                  <a:schemeClr val="accent6"/>
                </a:innerShdw>
              </a:effectLst>
            </c:spPr>
            <c:extLst>
              <c:ext xmlns:c16="http://schemas.microsoft.com/office/drawing/2014/chart" uri="{C3380CC4-5D6E-409C-BE32-E72D297353CC}">
                <c16:uniqueId val="{0000000B-4D22-4CCD-88DB-D47F6AE4C243}"/>
              </c:ext>
            </c:extLst>
          </c:dPt>
          <c:dPt>
            <c:idx val="6"/>
            <c:bubble3D val="0"/>
            <c:spPr>
              <a:pattFill prst="ltUpDiag">
                <a:fgClr>
                  <a:schemeClr val="accent1">
                    <a:lumMod val="60000"/>
                  </a:schemeClr>
                </a:fgClr>
                <a:bgClr>
                  <a:schemeClr val="accent1">
                    <a:lumMod val="60000"/>
                    <a:lumMod val="20000"/>
                    <a:lumOff val="80000"/>
                  </a:schemeClr>
                </a:bgClr>
              </a:pattFill>
              <a:ln w="19050">
                <a:solidFill>
                  <a:schemeClr val="lt1"/>
                </a:solidFill>
              </a:ln>
              <a:effectLst>
                <a:innerShdw blurRad="114300">
                  <a:schemeClr val="accent1">
                    <a:lumMod val="60000"/>
                  </a:schemeClr>
                </a:innerShdw>
              </a:effectLst>
            </c:spPr>
            <c:extLst>
              <c:ext xmlns:c16="http://schemas.microsoft.com/office/drawing/2014/chart" uri="{C3380CC4-5D6E-409C-BE32-E72D297353CC}">
                <c16:uniqueId val="{0000000D-4D22-4CCD-88DB-D47F6AE4C243}"/>
              </c:ext>
            </c:extLst>
          </c:dPt>
          <c:dPt>
            <c:idx val="7"/>
            <c:bubble3D val="0"/>
            <c:spPr>
              <a:pattFill prst="ltUpDiag">
                <a:fgClr>
                  <a:schemeClr val="accent2">
                    <a:lumMod val="60000"/>
                  </a:schemeClr>
                </a:fgClr>
                <a:bgClr>
                  <a:schemeClr val="accent2">
                    <a:lumMod val="60000"/>
                    <a:lumMod val="20000"/>
                    <a:lumOff val="80000"/>
                  </a:schemeClr>
                </a:bgClr>
              </a:pattFill>
              <a:ln w="19050">
                <a:solidFill>
                  <a:schemeClr val="lt1"/>
                </a:solidFill>
              </a:ln>
              <a:effectLst>
                <a:innerShdw blurRad="114300">
                  <a:schemeClr val="accent2">
                    <a:lumMod val="60000"/>
                  </a:schemeClr>
                </a:innerShdw>
              </a:effectLst>
            </c:spPr>
            <c:extLst>
              <c:ext xmlns:c16="http://schemas.microsoft.com/office/drawing/2014/chart" uri="{C3380CC4-5D6E-409C-BE32-E72D297353CC}">
                <c16:uniqueId val="{0000000F-4D22-4CCD-88DB-D47F6AE4C243}"/>
              </c:ext>
            </c:extLst>
          </c:dPt>
          <c:dLbls>
            <c:dLbl>
              <c:idx val="0"/>
              <c:layout>
                <c:manualLayout>
                  <c:x val="3.0902999063276596E-2"/>
                  <c:y val="0.10725792763654339"/>
                </c:manualLayout>
              </c:layout>
              <c:tx>
                <c:rich>
                  <a:bodyPr rot="0" spcFirstLastPara="1" vertOverflow="ellipsis" vert="horz" wrap="square" lIns="38100" tIns="19050" rIns="38100" bIns="19050" anchor="ctr" anchorCtr="1">
                    <a:noAutofit/>
                  </a:bodyPr>
                  <a:lstStyle/>
                  <a:p>
                    <a:pPr>
                      <a:defRPr sz="1400" b="0" i="0" u="none" strike="noStrike" kern="1200" baseline="0">
                        <a:solidFill>
                          <a:schemeClr val="bg1"/>
                        </a:solidFill>
                        <a:latin typeface="+mn-lt"/>
                        <a:ea typeface="+mn-ea"/>
                        <a:cs typeface="+mn-cs"/>
                      </a:defRPr>
                    </a:pPr>
                    <a:r>
                      <a:rPr lang="en-GB" dirty="0"/>
                      <a:t>Local Authority</a:t>
                    </a:r>
                    <a:r>
                      <a:rPr lang="en-GB" baseline="0" dirty="0"/>
                      <a:t> Commissioned Adult Services
</a:t>
                    </a:r>
                    <a:fld id="{60655AB9-F0FD-4CEA-B160-16CC459A3525}" type="PERCENTAGE">
                      <a:rPr lang="en-GB" baseline="0" dirty="0"/>
                      <a:pPr>
                        <a:defRPr sz="1400">
                          <a:solidFill>
                            <a:schemeClr val="bg1"/>
                          </a:solidFill>
                        </a:defRPr>
                      </a:pPr>
                      <a:t>[PERCENTAGE]</a:t>
                    </a:fld>
                    <a:endParaRPr lang="en-GB" baseline="0" dirty="0"/>
                  </a:p>
                </c:rich>
              </c:tx>
              <c:spPr>
                <a:noFill/>
                <a:ln>
                  <a:noFill/>
                </a:ln>
                <a:effectLst/>
              </c:spPr>
              <c:txPr>
                <a:bodyPr rot="0" spcFirstLastPara="1" vertOverflow="ellipsis" vert="horz" wrap="square" lIns="38100" tIns="19050" rIns="38100" bIns="19050" anchor="ctr" anchorCtr="1">
                  <a:noAutofit/>
                </a:bodyPr>
                <a:lstStyle/>
                <a:p>
                  <a:pPr>
                    <a:defRPr sz="1400" b="0" i="0" u="none" strike="noStrike" kern="1200" baseline="0">
                      <a:solidFill>
                        <a:schemeClr val="bg1"/>
                      </a:solidFill>
                      <a:latin typeface="+mn-lt"/>
                      <a:ea typeface="+mn-ea"/>
                      <a:cs typeface="+mn-cs"/>
                    </a:defRPr>
                  </a:pPr>
                  <a:endParaRPr lang="en-GB"/>
                </a:p>
              </c:txPr>
              <c:showLegendKey val="0"/>
              <c:showVal val="0"/>
              <c:showCatName val="1"/>
              <c:showSerName val="0"/>
              <c:showPercent val="1"/>
              <c:showBubbleSize val="0"/>
              <c:extLst>
                <c:ext xmlns:c15="http://schemas.microsoft.com/office/drawing/2012/chart" uri="{CE6537A1-D6FC-4f65-9D91-7224C49458BB}">
                  <c15:layout>
                    <c:manualLayout>
                      <c:w val="0.25676752430052524"/>
                      <c:h val="0.28846508011213651"/>
                    </c:manualLayout>
                  </c15:layout>
                  <c15:dlblFieldTable/>
                  <c15:showDataLabelsRange val="0"/>
                </c:ext>
                <c:ext xmlns:c16="http://schemas.microsoft.com/office/drawing/2014/chart" uri="{C3380CC4-5D6E-409C-BE32-E72D297353CC}">
                  <c16:uniqueId val="{00000001-4D22-4CCD-88DB-D47F6AE4C243}"/>
                </c:ext>
              </c:extLst>
            </c:dLbl>
            <c:dLbl>
              <c:idx val="1"/>
              <c:layout>
                <c:manualLayout>
                  <c:x val="-2.3077607905662972E-2"/>
                  <c:y val="0.14454271408739361"/>
                </c:manualLayout>
              </c:layout>
              <c:tx>
                <c:rich>
                  <a:bodyPr/>
                  <a:lstStyle/>
                  <a:p>
                    <a:r>
                      <a:rPr lang="en-GB" dirty="0"/>
                      <a:t>Local Authority Commissioned Children</a:t>
                    </a:r>
                    <a:r>
                      <a:rPr lang="en-GB" baseline="0" dirty="0"/>
                      <a:t> and Family</a:t>
                    </a:r>
                    <a:r>
                      <a:rPr lang="en-GB" dirty="0"/>
                      <a:t> Services</a:t>
                    </a:r>
                    <a:r>
                      <a:rPr lang="en-GB" baseline="0" dirty="0"/>
                      <a:t>
</a:t>
                    </a:r>
                    <a:fld id="{A921EE86-9FF1-4399-87D8-4FB8C13D5B91}" type="PERCENTAGE">
                      <a:rPr lang="en-GB" baseline="0" dirty="0"/>
                      <a:pPr/>
                      <a:t>[PERCENTAGE]</a:t>
                    </a:fld>
                    <a:endParaRPr lang="en-GB" baseline="0" dirty="0"/>
                  </a:p>
                </c:rich>
              </c:tx>
              <c:showLegendKey val="0"/>
              <c:showVal val="0"/>
              <c:showCatName val="1"/>
              <c:showSerName val="0"/>
              <c:showPercent val="1"/>
              <c:showBubbleSize val="0"/>
              <c:extLst>
                <c:ext xmlns:c15="http://schemas.microsoft.com/office/drawing/2012/chart" uri="{CE6537A1-D6FC-4f65-9D91-7224C49458BB}">
                  <c15:layout>
                    <c:manualLayout>
                      <c:w val="0.24756144937154512"/>
                      <c:h val="0.27955170518532718"/>
                    </c:manualLayout>
                  </c15:layout>
                  <c15:dlblFieldTable/>
                  <c15:showDataLabelsRange val="0"/>
                </c:ext>
                <c:ext xmlns:c16="http://schemas.microsoft.com/office/drawing/2014/chart" uri="{C3380CC4-5D6E-409C-BE32-E72D297353CC}">
                  <c16:uniqueId val="{00000003-4D22-4CCD-88DB-D47F6AE4C243}"/>
                </c:ext>
              </c:extLst>
            </c:dLbl>
            <c:dLbl>
              <c:idx val="2"/>
              <c:layout>
                <c:manualLayout>
                  <c:x val="-0.17693967934593222"/>
                  <c:y val="0.10234361564358775"/>
                </c:manualLayout>
              </c:layout>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5-4D22-4CCD-88DB-D47F6AE4C243}"/>
                </c:ext>
              </c:extLst>
            </c:dLbl>
            <c:dLbl>
              <c:idx val="4"/>
              <c:delete val="1"/>
              <c:extLst>
                <c:ext xmlns:c15="http://schemas.microsoft.com/office/drawing/2012/chart" uri="{CE6537A1-D6FC-4f65-9D91-7224C49458BB}"/>
                <c:ext xmlns:c16="http://schemas.microsoft.com/office/drawing/2014/chart" uri="{C3380CC4-5D6E-409C-BE32-E72D297353CC}">
                  <c16:uniqueId val="{00000009-4D22-4CCD-88DB-D47F6AE4C243}"/>
                </c:ext>
              </c:extLst>
            </c:dLbl>
            <c:dLbl>
              <c:idx val="5"/>
              <c:layout>
                <c:manualLayout>
                  <c:x val="-0.1454427915860696"/>
                  <c:y val="-0.14480639791379246"/>
                </c:manualLayout>
              </c:layout>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B-4D22-4CCD-88DB-D47F6AE4C243}"/>
                </c:ext>
              </c:extLst>
            </c:dLbl>
            <c:dLbl>
              <c:idx val="6"/>
              <c:layout>
                <c:manualLayout>
                  <c:x val="3.0649821539856098E-3"/>
                  <c:y val="-0.12918694555045662"/>
                </c:manualLayout>
              </c:layout>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D-4D22-4CCD-88DB-D47F6AE4C243}"/>
                </c:ext>
              </c:extLst>
            </c:dLbl>
            <c:dLbl>
              <c:idx val="7"/>
              <c:layout>
                <c:manualLayout>
                  <c:x val="0.18903941127699128"/>
                  <c:y val="-6.1723204776786493E-2"/>
                </c:manualLayout>
              </c:layout>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F-4D22-4CCD-88DB-D47F6AE4C243}"/>
                </c:ext>
              </c:extLst>
            </c:dLbl>
            <c:spPr>
              <a:noFill/>
              <a:ln>
                <a:noFill/>
              </a:ln>
              <a:effectLst/>
            </c:spPr>
            <c:txPr>
              <a:bodyPr rot="0" spcFirstLastPara="1" vertOverflow="ellipsis" vert="horz" wrap="square" lIns="38100" tIns="19050" rIns="38100" bIns="19050" anchor="ctr" anchorCtr="1">
                <a:spAutoFit/>
              </a:bodyPr>
              <a:lstStyle/>
              <a:p>
                <a:pPr>
                  <a:defRPr sz="1400" b="0" i="0" u="none" strike="noStrike" kern="1200" baseline="0">
                    <a:solidFill>
                      <a:schemeClr val="bg1"/>
                    </a:solidFill>
                    <a:latin typeface="+mn-lt"/>
                    <a:ea typeface="+mn-ea"/>
                    <a:cs typeface="+mn-cs"/>
                  </a:defRPr>
                </a:pPr>
                <a:endParaRPr lang="en-US"/>
              </a:p>
            </c:txPr>
            <c:showLegendKey val="0"/>
            <c:showVal val="0"/>
            <c:showCatName val="1"/>
            <c:showSerName val="0"/>
            <c:showPercent val="1"/>
            <c:showBubbleSize val="0"/>
            <c:showLeaderLines val="1"/>
            <c:leaderLines>
              <c:spPr>
                <a:ln w="9525">
                  <a:solidFill>
                    <a:schemeClr val="tx1">
                      <a:lumMod val="35000"/>
                      <a:lumOff val="65000"/>
                    </a:schemeClr>
                  </a:solidFill>
                </a:ln>
                <a:effectLst/>
              </c:spPr>
            </c:leaderLines>
            <c:extLst>
              <c:ext xmlns:c15="http://schemas.microsoft.com/office/drawing/2012/chart" uri="{CE6537A1-D6FC-4f65-9D91-7224C49458BB}"/>
            </c:extLst>
          </c:dLbls>
          <c:cat>
            <c:strRef>
              <c:f>Sheet1!$L$40:$L$47</c:f>
              <c:strCache>
                <c:ptCount val="8"/>
                <c:pt idx="0">
                  <c:v>HSCP: Commissioned Adult Services</c:v>
                </c:pt>
                <c:pt idx="1">
                  <c:v>HSCP: Commissioned Children's Services </c:v>
                </c:pt>
                <c:pt idx="2">
                  <c:v>NHS Scotland</c:v>
                </c:pt>
                <c:pt idx="3">
                  <c:v>Fundraising: Individual Giving</c:v>
                </c:pt>
                <c:pt idx="4">
                  <c:v>Fundraising: Legacies</c:v>
                </c:pt>
                <c:pt idx="5">
                  <c:v>Fundraising: Grants</c:v>
                </c:pt>
                <c:pt idx="6">
                  <c:v>Fundraising: Community </c:v>
                </c:pt>
                <c:pt idx="7">
                  <c:v>Investments</c:v>
                </c:pt>
              </c:strCache>
            </c:strRef>
          </c:cat>
          <c:val>
            <c:numRef>
              <c:f>Sheet1!$M$40:$M$47</c:f>
              <c:numCache>
                <c:formatCode>General</c:formatCode>
                <c:ptCount val="8"/>
                <c:pt idx="0">
                  <c:v>25</c:v>
                </c:pt>
                <c:pt idx="1">
                  <c:v>12</c:v>
                </c:pt>
                <c:pt idx="2">
                  <c:v>1.6</c:v>
                </c:pt>
                <c:pt idx="3">
                  <c:v>1.2</c:v>
                </c:pt>
                <c:pt idx="4">
                  <c:v>0.04</c:v>
                </c:pt>
                <c:pt idx="5">
                  <c:v>2.1</c:v>
                </c:pt>
                <c:pt idx="6">
                  <c:v>0.3</c:v>
                </c:pt>
                <c:pt idx="7">
                  <c:v>0.5</c:v>
                </c:pt>
              </c:numCache>
            </c:numRef>
          </c:val>
          <c:extLst>
            <c:ext xmlns:c16="http://schemas.microsoft.com/office/drawing/2014/chart" uri="{C3380CC4-5D6E-409C-BE32-E72D297353CC}">
              <c16:uniqueId val="{00000010-4D22-4CCD-88DB-D47F6AE4C243}"/>
            </c:ext>
          </c:extLst>
        </c:ser>
        <c:dLbls>
          <c:showLegendKey val="0"/>
          <c:showVal val="0"/>
          <c:showCatName val="0"/>
          <c:showSerName val="0"/>
          <c:showPercent val="0"/>
          <c:showBubbleSize val="0"/>
          <c:showLeaderLines val="1"/>
        </c:dLbls>
        <c:firstSliceAng val="0"/>
      </c:pieChart>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200" b="1" i="0" u="none" strike="noStrike" kern="1200" cap="all" spc="150" baseline="0">
                <a:solidFill>
                  <a:schemeClr val="bg1"/>
                </a:solidFill>
                <a:latin typeface="+mn-lt"/>
                <a:ea typeface="+mn-ea"/>
                <a:cs typeface="+mn-cs"/>
              </a:defRPr>
            </a:pPr>
            <a:r>
              <a:rPr lang="en-GB"/>
              <a:t>How we spend our money (£m)</a:t>
            </a:r>
          </a:p>
        </c:rich>
      </c:tx>
      <c:overlay val="0"/>
      <c:spPr>
        <a:noFill/>
        <a:ln>
          <a:noFill/>
        </a:ln>
        <a:effectLst/>
      </c:spPr>
      <c:txPr>
        <a:bodyPr rot="0" spcFirstLastPara="1" vertOverflow="ellipsis" vert="horz" wrap="square" anchor="ctr" anchorCtr="1"/>
        <a:lstStyle/>
        <a:p>
          <a:pPr>
            <a:defRPr sz="2200" b="1" i="0" u="none" strike="noStrike" kern="1200" cap="all" spc="150" baseline="0">
              <a:solidFill>
                <a:schemeClr val="bg1"/>
              </a:solidFill>
              <a:latin typeface="+mn-lt"/>
              <a:ea typeface="+mn-ea"/>
              <a:cs typeface="+mn-cs"/>
            </a:defRPr>
          </a:pPr>
          <a:endParaRPr lang="en-US"/>
        </a:p>
      </c:txPr>
    </c:title>
    <c:autoTitleDeleted val="0"/>
    <c:plotArea>
      <c:layout/>
      <c:barChart>
        <c:barDir val="bar"/>
        <c:grouping val="clustered"/>
        <c:varyColors val="0"/>
        <c:ser>
          <c:idx val="0"/>
          <c:order val="0"/>
          <c:spPr>
            <a:pattFill prst="narVert">
              <a:fgClr>
                <a:schemeClr val="accent1"/>
              </a:fgClr>
              <a:bgClr>
                <a:schemeClr val="accent1">
                  <a:lumMod val="20000"/>
                  <a:lumOff val="80000"/>
                </a:schemeClr>
              </a:bgClr>
            </a:pattFill>
            <a:ln>
              <a:noFill/>
            </a:ln>
            <a:effectLst>
              <a:innerShdw blurRad="114300">
                <a:schemeClr val="accent1"/>
              </a:innerShdw>
            </a:effectLst>
          </c:spPr>
          <c:invertIfNegative val="0"/>
          <c:cat>
            <c:strRef>
              <c:f>Sheet1!$E$3:$E$12</c:f>
              <c:strCache>
                <c:ptCount val="10"/>
                <c:pt idx="0">
                  <c:v>Epilepsy</c:v>
                </c:pt>
                <c:pt idx="1">
                  <c:v>Residential Care</c:v>
                </c:pt>
                <c:pt idx="2">
                  <c:v>Independent Living</c:v>
                </c:pt>
                <c:pt idx="3">
                  <c:v>Drug and Alcohol Recovery</c:v>
                </c:pt>
                <c:pt idx="4">
                  <c:v>Short Breaks</c:v>
                </c:pt>
                <c:pt idx="5">
                  <c:v>Family Support</c:v>
                </c:pt>
                <c:pt idx="6">
                  <c:v>Foster and Kinship Care</c:v>
                </c:pt>
                <c:pt idx="7">
                  <c:v>Supporting Unpaid Carers</c:v>
                </c:pt>
                <c:pt idx="8">
                  <c:v>Young People's Mental Health </c:v>
                </c:pt>
                <c:pt idx="9">
                  <c:v>Youth Homelessness</c:v>
                </c:pt>
              </c:strCache>
            </c:strRef>
          </c:cat>
          <c:val>
            <c:numRef>
              <c:f>Sheet1!$F$3:$F$12</c:f>
              <c:numCache>
                <c:formatCode>General</c:formatCode>
                <c:ptCount val="10"/>
                <c:pt idx="0">
                  <c:v>5</c:v>
                </c:pt>
                <c:pt idx="1">
                  <c:v>6</c:v>
                </c:pt>
                <c:pt idx="2">
                  <c:v>25</c:v>
                </c:pt>
                <c:pt idx="3">
                  <c:v>1</c:v>
                </c:pt>
                <c:pt idx="4">
                  <c:v>3</c:v>
                </c:pt>
                <c:pt idx="5">
                  <c:v>1</c:v>
                </c:pt>
                <c:pt idx="6">
                  <c:v>1</c:v>
                </c:pt>
                <c:pt idx="7">
                  <c:v>3</c:v>
                </c:pt>
                <c:pt idx="8">
                  <c:v>3</c:v>
                </c:pt>
                <c:pt idx="9">
                  <c:v>3</c:v>
                </c:pt>
              </c:numCache>
            </c:numRef>
          </c:val>
          <c:extLst>
            <c:ext xmlns:c16="http://schemas.microsoft.com/office/drawing/2014/chart" uri="{C3380CC4-5D6E-409C-BE32-E72D297353CC}">
              <c16:uniqueId val="{00000000-5147-4320-AED0-FD6C57ED44DE}"/>
            </c:ext>
          </c:extLst>
        </c:ser>
        <c:dLbls>
          <c:showLegendKey val="0"/>
          <c:showVal val="0"/>
          <c:showCatName val="0"/>
          <c:showSerName val="0"/>
          <c:showPercent val="0"/>
          <c:showBubbleSize val="0"/>
        </c:dLbls>
        <c:gapWidth val="227"/>
        <c:overlap val="-48"/>
        <c:axId val="573833680"/>
        <c:axId val="573833264"/>
      </c:barChart>
      <c:catAx>
        <c:axId val="573833680"/>
        <c:scaling>
          <c:orientation val="minMax"/>
        </c:scaling>
        <c:delete val="0"/>
        <c:axPos val="l"/>
        <c:numFmt formatCode="General" sourceLinked="1"/>
        <c:majorTickMark val="none"/>
        <c:minorTickMark val="none"/>
        <c:tickLblPos val="nextTo"/>
        <c:spPr>
          <a:noFill/>
          <a:ln w="19050" cap="flat" cmpd="sng" algn="ctr">
            <a:solidFill>
              <a:schemeClr val="tx1">
                <a:lumMod val="25000"/>
                <a:lumOff val="75000"/>
              </a:schemeClr>
            </a:solidFill>
            <a:round/>
          </a:ln>
          <a:effectLst/>
        </c:spPr>
        <c:txPr>
          <a:bodyPr rot="-60000000" spcFirstLastPara="1" vertOverflow="ellipsis" vert="horz" wrap="square" anchor="ctr" anchorCtr="1"/>
          <a:lstStyle/>
          <a:p>
            <a:pPr>
              <a:defRPr sz="1800" b="0" i="0" u="none" strike="noStrike" kern="1200" baseline="0">
                <a:solidFill>
                  <a:schemeClr val="bg1"/>
                </a:solidFill>
                <a:latin typeface="+mn-lt"/>
                <a:ea typeface="+mn-ea"/>
                <a:cs typeface="+mn-cs"/>
              </a:defRPr>
            </a:pPr>
            <a:endParaRPr lang="en-US"/>
          </a:p>
        </c:txPr>
        <c:crossAx val="573833264"/>
        <c:crosses val="autoZero"/>
        <c:auto val="1"/>
        <c:lblAlgn val="ctr"/>
        <c:lblOffset val="100"/>
        <c:noMultiLvlLbl val="0"/>
      </c:catAx>
      <c:valAx>
        <c:axId val="573833264"/>
        <c:scaling>
          <c:orientation val="minMax"/>
        </c:scaling>
        <c:delete val="0"/>
        <c:axPos val="b"/>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bg1"/>
                </a:solidFill>
                <a:latin typeface="+mn-lt"/>
                <a:ea typeface="+mn-ea"/>
                <a:cs typeface="+mn-cs"/>
              </a:defRPr>
            </a:pPr>
            <a:endParaRPr lang="en-US"/>
          </a:p>
        </c:txPr>
        <c:crossAx val="573833680"/>
        <c:crosses val="autoZero"/>
        <c:crossBetween val="between"/>
      </c:valAx>
      <c:spPr>
        <a:noFill/>
        <a:ln>
          <a:noFill/>
        </a:ln>
        <a:effectLst/>
      </c:spPr>
    </c:plotArea>
    <c:plotVisOnly val="1"/>
    <c:dispBlanksAs val="gap"/>
    <c:showDLblsOverMax val="0"/>
  </c:chart>
  <c:spPr>
    <a:noFill/>
    <a:ln>
      <a:noFill/>
    </a:ln>
    <a:effectLst/>
  </c:spPr>
  <c:txPr>
    <a:bodyPr/>
    <a:lstStyle/>
    <a:p>
      <a:pPr>
        <a:defRPr>
          <a:solidFill>
            <a:schemeClr val="bg1"/>
          </a:solidFill>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5"/>
    </mc:Choice>
    <mc:Fallback>
      <c:style val="5"/>
    </mc:Fallback>
  </mc:AlternateContent>
  <c:chart>
    <c:title>
      <c:tx>
        <c:rich>
          <a:bodyPr rot="0" spcFirstLastPara="1" vertOverflow="ellipsis" vert="horz" wrap="square" anchor="ctr" anchorCtr="1"/>
          <a:lstStyle/>
          <a:p>
            <a:pPr>
              <a:defRPr sz="2000" b="0" i="0" u="none" strike="noStrike" kern="1200" cap="none" spc="20" baseline="0">
                <a:solidFill>
                  <a:schemeClr val="tx1">
                    <a:lumMod val="50000"/>
                    <a:lumOff val="50000"/>
                  </a:schemeClr>
                </a:solidFill>
                <a:latin typeface="+mn-lt"/>
                <a:ea typeface="+mn-ea"/>
                <a:cs typeface="+mn-cs"/>
              </a:defRPr>
            </a:pPr>
            <a:r>
              <a:rPr lang="en-GB" sz="2000" dirty="0">
                <a:solidFill>
                  <a:schemeClr val="bg1"/>
                </a:solidFill>
              </a:rPr>
              <a:t>Quality of Relationship between </a:t>
            </a:r>
          </a:p>
          <a:p>
            <a:pPr>
              <a:defRPr sz="2000"/>
            </a:pPr>
            <a:r>
              <a:rPr lang="en-GB" sz="2000" dirty="0">
                <a:solidFill>
                  <a:schemeClr val="bg1"/>
                </a:solidFill>
              </a:rPr>
              <a:t>3rd sector and HSCPs – Chief Officers</a:t>
            </a:r>
          </a:p>
        </c:rich>
      </c:tx>
      <c:overlay val="0"/>
      <c:spPr>
        <a:noFill/>
        <a:ln>
          <a:noFill/>
        </a:ln>
        <a:effectLst/>
      </c:spPr>
      <c:txPr>
        <a:bodyPr rot="0" spcFirstLastPara="1" vertOverflow="ellipsis" vert="horz" wrap="square" anchor="ctr" anchorCtr="1"/>
        <a:lstStyle/>
        <a:p>
          <a:pPr>
            <a:defRPr sz="2000" b="0" i="0" u="none" strike="noStrike" kern="1200" cap="none" spc="20" baseline="0">
              <a:solidFill>
                <a:schemeClr val="tx1">
                  <a:lumMod val="50000"/>
                  <a:lumOff val="50000"/>
                </a:schemeClr>
              </a:solidFill>
              <a:latin typeface="+mn-lt"/>
              <a:ea typeface="+mn-ea"/>
              <a:cs typeface="+mn-cs"/>
            </a:defRPr>
          </a:pPr>
          <a:endParaRPr lang="en-US"/>
        </a:p>
      </c:txPr>
    </c:title>
    <c:autoTitleDeleted val="0"/>
    <c:plotArea>
      <c:layout/>
      <c:pieChart>
        <c:varyColors val="1"/>
        <c:ser>
          <c:idx val="0"/>
          <c:order val="0"/>
          <c:dPt>
            <c:idx val="0"/>
            <c:bubble3D val="0"/>
            <c:spPr>
              <a:gradFill rotWithShape="1">
                <a:gsLst>
                  <a:gs pos="0">
                    <a:schemeClr val="accent3">
                      <a:shade val="58000"/>
                      <a:lumMod val="110000"/>
                      <a:satMod val="105000"/>
                      <a:tint val="67000"/>
                    </a:schemeClr>
                  </a:gs>
                  <a:gs pos="50000">
                    <a:schemeClr val="accent3">
                      <a:shade val="58000"/>
                      <a:lumMod val="105000"/>
                      <a:satMod val="103000"/>
                      <a:tint val="73000"/>
                    </a:schemeClr>
                  </a:gs>
                  <a:gs pos="100000">
                    <a:schemeClr val="accent3">
                      <a:shade val="58000"/>
                      <a:lumMod val="105000"/>
                      <a:satMod val="109000"/>
                      <a:tint val="81000"/>
                    </a:schemeClr>
                  </a:gs>
                </a:gsLst>
                <a:lin ang="5400000" scaled="0"/>
              </a:gradFill>
              <a:ln w="9525" cap="flat" cmpd="sng" algn="ctr">
                <a:solidFill>
                  <a:schemeClr val="accent3">
                    <a:shade val="58000"/>
                    <a:shade val="95000"/>
                  </a:schemeClr>
                </a:solidFill>
                <a:round/>
              </a:ln>
              <a:effectLst/>
            </c:spPr>
            <c:extLst>
              <c:ext xmlns:c16="http://schemas.microsoft.com/office/drawing/2014/chart" uri="{C3380CC4-5D6E-409C-BE32-E72D297353CC}">
                <c16:uniqueId val="{00000001-FC98-4882-8C38-215BA3A87928}"/>
              </c:ext>
            </c:extLst>
          </c:dPt>
          <c:dPt>
            <c:idx val="1"/>
            <c:bubble3D val="0"/>
            <c:spPr>
              <a:gradFill rotWithShape="1">
                <a:gsLst>
                  <a:gs pos="0">
                    <a:schemeClr val="accent3">
                      <a:shade val="86000"/>
                      <a:lumMod val="110000"/>
                      <a:satMod val="105000"/>
                      <a:tint val="67000"/>
                    </a:schemeClr>
                  </a:gs>
                  <a:gs pos="50000">
                    <a:schemeClr val="accent3">
                      <a:shade val="86000"/>
                      <a:lumMod val="105000"/>
                      <a:satMod val="103000"/>
                      <a:tint val="73000"/>
                    </a:schemeClr>
                  </a:gs>
                  <a:gs pos="100000">
                    <a:schemeClr val="accent3">
                      <a:shade val="86000"/>
                      <a:lumMod val="105000"/>
                      <a:satMod val="109000"/>
                      <a:tint val="81000"/>
                    </a:schemeClr>
                  </a:gs>
                </a:gsLst>
                <a:lin ang="5400000" scaled="0"/>
              </a:gradFill>
              <a:ln w="9525" cap="flat" cmpd="sng" algn="ctr">
                <a:solidFill>
                  <a:schemeClr val="accent3">
                    <a:shade val="86000"/>
                    <a:shade val="95000"/>
                  </a:schemeClr>
                </a:solidFill>
                <a:round/>
              </a:ln>
              <a:effectLst/>
            </c:spPr>
            <c:extLst>
              <c:ext xmlns:c16="http://schemas.microsoft.com/office/drawing/2014/chart" uri="{C3380CC4-5D6E-409C-BE32-E72D297353CC}">
                <c16:uniqueId val="{00000003-FC98-4882-8C38-215BA3A87928}"/>
              </c:ext>
            </c:extLst>
          </c:dPt>
          <c:dPt>
            <c:idx val="2"/>
            <c:bubble3D val="0"/>
            <c:spPr>
              <a:gradFill rotWithShape="1">
                <a:gsLst>
                  <a:gs pos="0">
                    <a:schemeClr val="accent3">
                      <a:tint val="86000"/>
                      <a:lumMod val="110000"/>
                      <a:satMod val="105000"/>
                      <a:tint val="67000"/>
                    </a:schemeClr>
                  </a:gs>
                  <a:gs pos="50000">
                    <a:schemeClr val="accent3">
                      <a:tint val="86000"/>
                      <a:lumMod val="105000"/>
                      <a:satMod val="103000"/>
                      <a:tint val="73000"/>
                    </a:schemeClr>
                  </a:gs>
                  <a:gs pos="100000">
                    <a:schemeClr val="accent3">
                      <a:tint val="86000"/>
                      <a:lumMod val="105000"/>
                      <a:satMod val="109000"/>
                      <a:tint val="81000"/>
                    </a:schemeClr>
                  </a:gs>
                </a:gsLst>
                <a:lin ang="5400000" scaled="0"/>
              </a:gradFill>
              <a:ln w="9525" cap="flat" cmpd="sng" algn="ctr">
                <a:solidFill>
                  <a:schemeClr val="accent3">
                    <a:tint val="86000"/>
                    <a:shade val="95000"/>
                  </a:schemeClr>
                </a:solidFill>
                <a:round/>
              </a:ln>
              <a:effectLst/>
            </c:spPr>
            <c:extLst>
              <c:ext xmlns:c16="http://schemas.microsoft.com/office/drawing/2014/chart" uri="{C3380CC4-5D6E-409C-BE32-E72D297353CC}">
                <c16:uniqueId val="{00000005-FC98-4882-8C38-215BA3A87928}"/>
              </c:ext>
            </c:extLst>
          </c:dPt>
          <c:dPt>
            <c:idx val="3"/>
            <c:bubble3D val="0"/>
            <c:spPr>
              <a:gradFill rotWithShape="1">
                <a:gsLst>
                  <a:gs pos="0">
                    <a:schemeClr val="accent3">
                      <a:tint val="58000"/>
                      <a:lumMod val="110000"/>
                      <a:satMod val="105000"/>
                      <a:tint val="67000"/>
                    </a:schemeClr>
                  </a:gs>
                  <a:gs pos="50000">
                    <a:schemeClr val="accent3">
                      <a:tint val="58000"/>
                      <a:lumMod val="105000"/>
                      <a:satMod val="103000"/>
                      <a:tint val="73000"/>
                    </a:schemeClr>
                  </a:gs>
                  <a:gs pos="100000">
                    <a:schemeClr val="accent3">
                      <a:tint val="58000"/>
                      <a:lumMod val="105000"/>
                      <a:satMod val="109000"/>
                      <a:tint val="81000"/>
                    </a:schemeClr>
                  </a:gs>
                </a:gsLst>
                <a:lin ang="5400000" scaled="0"/>
              </a:gradFill>
              <a:ln w="9525" cap="flat" cmpd="sng" algn="ctr">
                <a:solidFill>
                  <a:schemeClr val="accent3">
                    <a:tint val="58000"/>
                    <a:shade val="95000"/>
                  </a:schemeClr>
                </a:solidFill>
                <a:round/>
              </a:ln>
              <a:effectLst/>
            </c:spPr>
            <c:extLst>
              <c:ext xmlns:c16="http://schemas.microsoft.com/office/drawing/2014/chart" uri="{C3380CC4-5D6E-409C-BE32-E72D297353CC}">
                <c16:uniqueId val="{00000007-FC98-4882-8C38-215BA3A87928}"/>
              </c:ext>
            </c:extLst>
          </c:dPt>
          <c:dLbls>
            <c:spPr>
              <a:noFill/>
              <a:ln>
                <a:noFill/>
              </a:ln>
              <a:effectLst/>
            </c:spPr>
            <c:txPr>
              <a:bodyPr rot="0" spcFirstLastPara="1" vertOverflow="ellipsis" vert="horz" wrap="square" anchor="ctr" anchorCtr="1"/>
              <a:lstStyle/>
              <a:p>
                <a:pPr>
                  <a:defRPr sz="1600" b="0" i="0" u="none" strike="noStrike" kern="1200" baseline="0">
                    <a:solidFill>
                      <a:schemeClr val="tx1"/>
                    </a:solidFill>
                    <a:latin typeface="+mn-lt"/>
                    <a:ea typeface="+mn-ea"/>
                    <a:cs typeface="+mn-cs"/>
                  </a:defRPr>
                </a:pPr>
                <a:endParaRPr lang="en-US"/>
              </a:p>
            </c:txPr>
            <c:showLegendKey val="0"/>
            <c:showVal val="0"/>
            <c:showCatName val="0"/>
            <c:showSerName val="0"/>
            <c:showPercent val="1"/>
            <c:showBubbleSize val="0"/>
            <c:showLeaderLines val="1"/>
            <c:leaderLines>
              <c:spPr>
                <a:ln w="9525">
                  <a:solidFill>
                    <a:schemeClr val="tx1">
                      <a:lumMod val="35000"/>
                      <a:lumOff val="65000"/>
                    </a:schemeClr>
                  </a:solidFill>
                </a:ln>
                <a:effectLst/>
              </c:spPr>
            </c:leaderLines>
            <c:extLst>
              <c:ext xmlns:c15="http://schemas.microsoft.com/office/drawing/2012/chart" uri="{CE6537A1-D6FC-4f65-9D91-7224C49458BB}"/>
            </c:extLst>
          </c:dLbls>
          <c:cat>
            <c:strRef>
              <c:f>Sheet1!$A$2:$A$5</c:f>
              <c:strCache>
                <c:ptCount val="4"/>
                <c:pt idx="0">
                  <c:v>Poor</c:v>
                </c:pt>
                <c:pt idx="1">
                  <c:v>Adequate</c:v>
                </c:pt>
                <c:pt idx="2">
                  <c:v>Good </c:v>
                </c:pt>
                <c:pt idx="3">
                  <c:v>Excellent</c:v>
                </c:pt>
              </c:strCache>
            </c:strRef>
          </c:cat>
          <c:val>
            <c:numRef>
              <c:f>Sheet1!$B$2:$B$5</c:f>
              <c:numCache>
                <c:formatCode>General</c:formatCode>
                <c:ptCount val="4"/>
                <c:pt idx="0">
                  <c:v>0</c:v>
                </c:pt>
                <c:pt idx="1">
                  <c:v>1</c:v>
                </c:pt>
                <c:pt idx="2">
                  <c:v>10</c:v>
                </c:pt>
                <c:pt idx="3">
                  <c:v>3</c:v>
                </c:pt>
              </c:numCache>
            </c:numRef>
          </c:val>
          <c:extLst>
            <c:ext xmlns:c16="http://schemas.microsoft.com/office/drawing/2014/chart" uri="{C3380CC4-5D6E-409C-BE32-E72D297353CC}">
              <c16:uniqueId val="{00000008-FC98-4882-8C38-215BA3A87928}"/>
            </c:ext>
          </c:extLst>
        </c:ser>
        <c:dLbls>
          <c:showLegendKey val="0"/>
          <c:showVal val="0"/>
          <c:showCatName val="0"/>
          <c:showSerName val="0"/>
          <c:showPercent val="0"/>
          <c:showBubbleSize val="0"/>
          <c:showLeaderLines val="1"/>
        </c:dLbls>
        <c:firstSliceAng val="0"/>
      </c:pieChart>
      <c:spPr>
        <a:noFill/>
        <a:ln>
          <a:noFill/>
        </a:ln>
        <a:effectLst/>
      </c:spPr>
    </c:plotArea>
    <c:legend>
      <c:legendPos val="b"/>
      <c:overlay val="0"/>
      <c:spPr>
        <a:noFill/>
        <a:ln>
          <a:noFill/>
        </a:ln>
        <a:effectLst/>
      </c:spPr>
      <c:txPr>
        <a:bodyPr rot="0" spcFirstLastPara="1" vertOverflow="ellipsis" vert="horz" wrap="square" anchor="ctr" anchorCtr="1"/>
        <a:lstStyle/>
        <a:p>
          <a:pPr>
            <a:defRPr sz="1800" b="0" i="0" u="none" strike="noStrike" kern="1200" baseline="0">
              <a:solidFill>
                <a:schemeClr val="bg1"/>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sz="1600"/>
      </a:pPr>
      <a:endParaRPr lang="en-US"/>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8"/>
    </mc:Choice>
    <mc:Fallback>
      <c:style val="8"/>
    </mc:Fallback>
  </mc:AlternateContent>
  <c:chart>
    <c:title>
      <c:tx>
        <c:rich>
          <a:bodyPr rot="0" spcFirstLastPara="1" vertOverflow="ellipsis" vert="horz" wrap="square" anchor="ctr" anchorCtr="1"/>
          <a:lstStyle/>
          <a:p>
            <a:pPr>
              <a:defRPr sz="2000" b="0" i="0" u="none" strike="noStrike" kern="1200" cap="none" spc="20" baseline="0">
                <a:solidFill>
                  <a:schemeClr val="tx1">
                    <a:lumMod val="50000"/>
                    <a:lumOff val="50000"/>
                  </a:schemeClr>
                </a:solidFill>
                <a:latin typeface="+mn-lt"/>
                <a:ea typeface="+mn-ea"/>
                <a:cs typeface="+mn-cs"/>
              </a:defRPr>
            </a:pPr>
            <a:r>
              <a:rPr lang="en-GB" sz="2000" dirty="0">
                <a:solidFill>
                  <a:schemeClr val="bg1"/>
                </a:solidFill>
              </a:rPr>
              <a:t>Quality of Relationship between </a:t>
            </a:r>
          </a:p>
          <a:p>
            <a:pPr>
              <a:defRPr sz="2000"/>
            </a:pPr>
            <a:r>
              <a:rPr lang="en-GB" sz="2000" dirty="0">
                <a:solidFill>
                  <a:schemeClr val="bg1"/>
                </a:solidFill>
              </a:rPr>
              <a:t>3rd Sector and HSCPs – 3</a:t>
            </a:r>
            <a:r>
              <a:rPr lang="en-GB" sz="2000" baseline="30000" dirty="0">
                <a:solidFill>
                  <a:schemeClr val="bg1"/>
                </a:solidFill>
              </a:rPr>
              <a:t>rd</a:t>
            </a:r>
            <a:r>
              <a:rPr lang="en-GB" sz="2000" dirty="0">
                <a:solidFill>
                  <a:schemeClr val="bg1"/>
                </a:solidFill>
              </a:rPr>
              <a:t> Sector CEOs </a:t>
            </a:r>
          </a:p>
        </c:rich>
      </c:tx>
      <c:layout>
        <c:manualLayout>
          <c:xMode val="edge"/>
          <c:yMode val="edge"/>
          <c:x val="0.1316596281162101"/>
          <c:y val="2.4869358935625006E-2"/>
        </c:manualLayout>
      </c:layout>
      <c:overlay val="0"/>
      <c:spPr>
        <a:noFill/>
        <a:ln>
          <a:noFill/>
        </a:ln>
        <a:effectLst/>
      </c:spPr>
      <c:txPr>
        <a:bodyPr rot="0" spcFirstLastPara="1" vertOverflow="ellipsis" vert="horz" wrap="square" anchor="ctr" anchorCtr="1"/>
        <a:lstStyle/>
        <a:p>
          <a:pPr>
            <a:defRPr sz="2000" b="0" i="0" u="none" strike="noStrike" kern="1200" cap="none" spc="20" baseline="0">
              <a:solidFill>
                <a:schemeClr val="tx1">
                  <a:lumMod val="50000"/>
                  <a:lumOff val="50000"/>
                </a:schemeClr>
              </a:solidFill>
              <a:latin typeface="+mn-lt"/>
              <a:ea typeface="+mn-ea"/>
              <a:cs typeface="+mn-cs"/>
            </a:defRPr>
          </a:pPr>
          <a:endParaRPr lang="en-US"/>
        </a:p>
      </c:txPr>
    </c:title>
    <c:autoTitleDeleted val="0"/>
    <c:plotArea>
      <c:layout/>
      <c:pieChart>
        <c:varyColors val="1"/>
        <c:ser>
          <c:idx val="0"/>
          <c:order val="0"/>
          <c:dPt>
            <c:idx val="0"/>
            <c:bubble3D val="0"/>
            <c:spPr>
              <a:gradFill rotWithShape="1">
                <a:gsLst>
                  <a:gs pos="0">
                    <a:schemeClr val="accent6">
                      <a:shade val="58000"/>
                      <a:lumMod val="110000"/>
                      <a:satMod val="105000"/>
                      <a:tint val="67000"/>
                    </a:schemeClr>
                  </a:gs>
                  <a:gs pos="50000">
                    <a:schemeClr val="accent6">
                      <a:shade val="58000"/>
                      <a:lumMod val="105000"/>
                      <a:satMod val="103000"/>
                      <a:tint val="73000"/>
                    </a:schemeClr>
                  </a:gs>
                  <a:gs pos="100000">
                    <a:schemeClr val="accent6">
                      <a:shade val="58000"/>
                      <a:lumMod val="105000"/>
                      <a:satMod val="109000"/>
                      <a:tint val="81000"/>
                    </a:schemeClr>
                  </a:gs>
                </a:gsLst>
                <a:lin ang="5400000" scaled="0"/>
              </a:gradFill>
              <a:ln w="9525" cap="flat" cmpd="sng" algn="ctr">
                <a:solidFill>
                  <a:schemeClr val="accent6">
                    <a:shade val="58000"/>
                    <a:shade val="95000"/>
                  </a:schemeClr>
                </a:solidFill>
                <a:round/>
              </a:ln>
              <a:effectLst/>
            </c:spPr>
            <c:extLst>
              <c:ext xmlns:c16="http://schemas.microsoft.com/office/drawing/2014/chart" uri="{C3380CC4-5D6E-409C-BE32-E72D297353CC}">
                <c16:uniqueId val="{00000001-1965-4C69-B8E9-02A21A0FBCB3}"/>
              </c:ext>
            </c:extLst>
          </c:dPt>
          <c:dPt>
            <c:idx val="1"/>
            <c:bubble3D val="0"/>
            <c:spPr>
              <a:gradFill rotWithShape="1">
                <a:gsLst>
                  <a:gs pos="0">
                    <a:schemeClr val="accent6">
                      <a:shade val="86000"/>
                      <a:lumMod val="110000"/>
                      <a:satMod val="105000"/>
                      <a:tint val="67000"/>
                    </a:schemeClr>
                  </a:gs>
                  <a:gs pos="50000">
                    <a:schemeClr val="accent6">
                      <a:shade val="86000"/>
                      <a:lumMod val="105000"/>
                      <a:satMod val="103000"/>
                      <a:tint val="73000"/>
                    </a:schemeClr>
                  </a:gs>
                  <a:gs pos="100000">
                    <a:schemeClr val="accent6">
                      <a:shade val="86000"/>
                      <a:lumMod val="105000"/>
                      <a:satMod val="109000"/>
                      <a:tint val="81000"/>
                    </a:schemeClr>
                  </a:gs>
                </a:gsLst>
                <a:lin ang="5400000" scaled="0"/>
              </a:gradFill>
              <a:ln w="9525" cap="flat" cmpd="sng" algn="ctr">
                <a:solidFill>
                  <a:schemeClr val="accent6">
                    <a:shade val="86000"/>
                    <a:shade val="95000"/>
                  </a:schemeClr>
                </a:solidFill>
                <a:round/>
              </a:ln>
              <a:effectLst/>
            </c:spPr>
            <c:extLst>
              <c:ext xmlns:c16="http://schemas.microsoft.com/office/drawing/2014/chart" uri="{C3380CC4-5D6E-409C-BE32-E72D297353CC}">
                <c16:uniqueId val="{00000003-1965-4C69-B8E9-02A21A0FBCB3}"/>
              </c:ext>
            </c:extLst>
          </c:dPt>
          <c:dPt>
            <c:idx val="2"/>
            <c:bubble3D val="0"/>
            <c:spPr>
              <a:gradFill rotWithShape="1">
                <a:gsLst>
                  <a:gs pos="0">
                    <a:schemeClr val="accent6">
                      <a:tint val="86000"/>
                      <a:lumMod val="110000"/>
                      <a:satMod val="105000"/>
                      <a:tint val="67000"/>
                    </a:schemeClr>
                  </a:gs>
                  <a:gs pos="50000">
                    <a:schemeClr val="accent6">
                      <a:tint val="86000"/>
                      <a:lumMod val="105000"/>
                      <a:satMod val="103000"/>
                      <a:tint val="73000"/>
                    </a:schemeClr>
                  </a:gs>
                  <a:gs pos="100000">
                    <a:schemeClr val="accent6">
                      <a:tint val="86000"/>
                      <a:lumMod val="105000"/>
                      <a:satMod val="109000"/>
                      <a:tint val="81000"/>
                    </a:schemeClr>
                  </a:gs>
                </a:gsLst>
                <a:lin ang="5400000" scaled="0"/>
              </a:gradFill>
              <a:ln w="9525" cap="flat" cmpd="sng" algn="ctr">
                <a:solidFill>
                  <a:schemeClr val="accent6">
                    <a:tint val="86000"/>
                    <a:shade val="95000"/>
                  </a:schemeClr>
                </a:solidFill>
                <a:round/>
              </a:ln>
              <a:effectLst/>
            </c:spPr>
            <c:extLst>
              <c:ext xmlns:c16="http://schemas.microsoft.com/office/drawing/2014/chart" uri="{C3380CC4-5D6E-409C-BE32-E72D297353CC}">
                <c16:uniqueId val="{00000005-1965-4C69-B8E9-02A21A0FBCB3}"/>
              </c:ext>
            </c:extLst>
          </c:dPt>
          <c:dPt>
            <c:idx val="3"/>
            <c:bubble3D val="0"/>
            <c:spPr>
              <a:gradFill rotWithShape="1">
                <a:gsLst>
                  <a:gs pos="0">
                    <a:schemeClr val="accent6">
                      <a:tint val="58000"/>
                      <a:lumMod val="110000"/>
                      <a:satMod val="105000"/>
                      <a:tint val="67000"/>
                    </a:schemeClr>
                  </a:gs>
                  <a:gs pos="50000">
                    <a:schemeClr val="accent6">
                      <a:tint val="58000"/>
                      <a:lumMod val="105000"/>
                      <a:satMod val="103000"/>
                      <a:tint val="73000"/>
                    </a:schemeClr>
                  </a:gs>
                  <a:gs pos="100000">
                    <a:schemeClr val="accent6">
                      <a:tint val="58000"/>
                      <a:lumMod val="105000"/>
                      <a:satMod val="109000"/>
                      <a:tint val="81000"/>
                    </a:schemeClr>
                  </a:gs>
                </a:gsLst>
                <a:lin ang="5400000" scaled="0"/>
              </a:gradFill>
              <a:ln w="9525" cap="flat" cmpd="sng" algn="ctr">
                <a:solidFill>
                  <a:schemeClr val="accent6">
                    <a:tint val="58000"/>
                    <a:shade val="95000"/>
                  </a:schemeClr>
                </a:solidFill>
                <a:round/>
              </a:ln>
              <a:effectLst/>
            </c:spPr>
            <c:extLst>
              <c:ext xmlns:c16="http://schemas.microsoft.com/office/drawing/2014/chart" uri="{C3380CC4-5D6E-409C-BE32-E72D297353CC}">
                <c16:uniqueId val="{00000007-1965-4C69-B8E9-02A21A0FBCB3}"/>
              </c:ext>
            </c:extLst>
          </c:dPt>
          <c:dLbls>
            <c:spPr>
              <a:noFill/>
              <a:ln>
                <a:noFill/>
              </a:ln>
              <a:effectLst/>
            </c:spPr>
            <c:txPr>
              <a:bodyPr rot="0" spcFirstLastPara="1" vertOverflow="ellipsis" vert="horz" wrap="square" anchor="ctr" anchorCtr="1"/>
              <a:lstStyle/>
              <a:p>
                <a:pPr>
                  <a:defRPr sz="1600" b="0" i="0" u="none" strike="noStrike" kern="1200" baseline="0">
                    <a:solidFill>
                      <a:schemeClr val="tx1"/>
                    </a:solidFill>
                    <a:latin typeface="+mn-lt"/>
                    <a:ea typeface="+mn-ea"/>
                    <a:cs typeface="+mn-cs"/>
                  </a:defRPr>
                </a:pPr>
                <a:endParaRPr lang="en-US"/>
              </a:p>
            </c:txPr>
            <c:showLegendKey val="0"/>
            <c:showVal val="0"/>
            <c:showCatName val="0"/>
            <c:showSerName val="0"/>
            <c:showPercent val="1"/>
            <c:showBubbleSize val="0"/>
            <c:showLeaderLines val="1"/>
            <c:leaderLines>
              <c:spPr>
                <a:ln w="9525">
                  <a:solidFill>
                    <a:schemeClr val="tx1">
                      <a:lumMod val="35000"/>
                      <a:lumOff val="65000"/>
                    </a:schemeClr>
                  </a:solidFill>
                </a:ln>
                <a:effectLst/>
              </c:spPr>
            </c:leaderLines>
            <c:extLst>
              <c:ext xmlns:c15="http://schemas.microsoft.com/office/drawing/2012/chart" uri="{CE6537A1-D6FC-4f65-9D91-7224C49458BB}"/>
            </c:extLst>
          </c:dLbls>
          <c:cat>
            <c:strRef>
              <c:f>Sheet1!$A$7:$A$10</c:f>
              <c:strCache>
                <c:ptCount val="4"/>
                <c:pt idx="0">
                  <c:v>Poor</c:v>
                </c:pt>
                <c:pt idx="1">
                  <c:v>Adequate</c:v>
                </c:pt>
                <c:pt idx="2">
                  <c:v>Good </c:v>
                </c:pt>
                <c:pt idx="3">
                  <c:v>Excellent</c:v>
                </c:pt>
              </c:strCache>
            </c:strRef>
          </c:cat>
          <c:val>
            <c:numRef>
              <c:f>Sheet1!$B$7:$B$10</c:f>
              <c:numCache>
                <c:formatCode>General</c:formatCode>
                <c:ptCount val="4"/>
                <c:pt idx="0">
                  <c:v>7</c:v>
                </c:pt>
                <c:pt idx="1">
                  <c:v>4</c:v>
                </c:pt>
                <c:pt idx="2">
                  <c:v>2</c:v>
                </c:pt>
                <c:pt idx="3">
                  <c:v>0</c:v>
                </c:pt>
              </c:numCache>
            </c:numRef>
          </c:val>
          <c:extLst>
            <c:ext xmlns:c16="http://schemas.microsoft.com/office/drawing/2014/chart" uri="{C3380CC4-5D6E-409C-BE32-E72D297353CC}">
              <c16:uniqueId val="{00000008-1965-4C69-B8E9-02A21A0FBCB3}"/>
            </c:ext>
          </c:extLst>
        </c:ser>
        <c:dLbls>
          <c:showLegendKey val="0"/>
          <c:showVal val="0"/>
          <c:showCatName val="0"/>
          <c:showSerName val="0"/>
          <c:showPercent val="0"/>
          <c:showBubbleSize val="0"/>
          <c:showLeaderLines val="1"/>
        </c:dLbls>
        <c:firstSliceAng val="0"/>
      </c:pieChart>
      <c:spPr>
        <a:noFill/>
        <a:ln>
          <a:noFill/>
        </a:ln>
        <a:effectLst/>
      </c:spPr>
    </c:plotArea>
    <c:legend>
      <c:legendPos val="b"/>
      <c:overlay val="0"/>
      <c:spPr>
        <a:noFill/>
        <a:ln>
          <a:noFill/>
        </a:ln>
        <a:effectLst/>
      </c:spPr>
      <c:txPr>
        <a:bodyPr rot="0" spcFirstLastPara="1" vertOverflow="ellipsis" vert="horz" wrap="square" anchor="ctr" anchorCtr="1"/>
        <a:lstStyle/>
        <a:p>
          <a:pPr>
            <a:defRPr sz="1800" b="0" i="0" u="none" strike="noStrike" kern="1200" baseline="0">
              <a:solidFill>
                <a:schemeClr val="bg1"/>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sz="1800"/>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withinLinear" id="16">
  <a:schemeClr val="accent3"/>
</cs:colorStyle>
</file>

<file path=ppt/charts/colors4.xml><?xml version="1.0" encoding="utf-8"?>
<cs:colorStyle xmlns:cs="http://schemas.microsoft.com/office/drawing/2012/chartStyle" xmlns:a="http://schemas.openxmlformats.org/drawingml/2006/main" meth="withinLinear" id="19">
  <a:schemeClr val="accent6"/>
</cs:colorStyle>
</file>

<file path=ppt/charts/style1.xml><?xml version="1.0" encoding="utf-8"?>
<cs:chartStyle xmlns:cs="http://schemas.microsoft.com/office/drawing/2012/chartStyle" xmlns:a="http://schemas.openxmlformats.org/drawingml/2006/main" id="252">
  <cs:axisTitle>
    <cs:lnRef idx="0"/>
    <cs:fillRef idx="0"/>
    <cs:effectRef idx="0"/>
    <cs:fontRef idx="minor">
      <a:schemeClr val="tx1">
        <a:lumMod val="65000"/>
        <a:lumOff val="35000"/>
      </a:schemeClr>
    </cs:fontRef>
    <cs:defRPr sz="1197" b="1" kern="1200"/>
  </cs:axisTitle>
  <cs:categoryAxis>
    <cs:lnRef idx="0"/>
    <cs:fillRef idx="0"/>
    <cs:effectRef idx="0"/>
    <cs:fontRef idx="minor">
      <a:schemeClr val="tx1">
        <a:lumMod val="65000"/>
        <a:lumOff val="35000"/>
      </a:schemeClr>
    </cs:fontRef>
    <cs:spPr>
      <a:ln w="19050" cap="flat" cmpd="sng" algn="ctr">
        <a:solidFill>
          <a:schemeClr val="tx1">
            <a:lumMod val="25000"/>
            <a:lumOff val="75000"/>
          </a:schemeClr>
        </a:solidFill>
        <a:round/>
      </a:ln>
    </cs:spPr>
    <cs:defRPr sz="1197" kern="1200"/>
  </cs:categoryAxis>
  <cs:chartArea mods="allowNoFillOverride allowNoLineOverride">
    <cs:lnRef idx="0"/>
    <cs:fillRef idx="0"/>
    <cs:effectRef idx="0"/>
    <cs:fontRef idx="minor">
      <a:schemeClr val="dk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styleClr val="auto"/>
    </cs:effectRef>
    <cs:fontRef idx="minor">
      <a:schemeClr val="dk1"/>
    </cs:fontRef>
    <cs:spPr>
      <a:pattFill prst="ltUpDiag">
        <a:fgClr>
          <a:schemeClr val="phClr"/>
        </a:fgClr>
        <a:bgClr>
          <a:schemeClr val="phClr">
            <a:lumMod val="20000"/>
            <a:lumOff val="80000"/>
          </a:schemeClr>
        </a:bgClr>
      </a:pattFill>
      <a:ln w="19050">
        <a:solidFill>
          <a:schemeClr val="lt1"/>
        </a:solidFill>
      </a:ln>
      <a:effectLst>
        <a:innerShdw blurRad="114300">
          <a:schemeClr val="phClr"/>
        </a:innerShdw>
      </a:effectLst>
    </cs:spPr>
  </cs:dataPoint>
  <cs:dataPoint3D>
    <cs:lnRef idx="0"/>
    <cs:fillRef idx="0">
      <cs:styleClr val="auto"/>
    </cs:fillRef>
    <cs:effectRef idx="0"/>
    <cs:fontRef idx="minor">
      <a:schemeClr val="dk1"/>
    </cs:fontRef>
    <cs:spPr>
      <a:pattFill prst="ltUpDiag">
        <a:fgClr>
          <a:schemeClr val="phClr"/>
        </a:fgClr>
        <a:bgClr>
          <a:schemeClr val="phClr">
            <a:lumMod val="20000"/>
            <a:lumOff val="80000"/>
          </a:schemeClr>
        </a:bgClr>
      </a:pattFill>
      <a:ln w="19050">
        <a:solidFill>
          <a:schemeClr val="lt1"/>
        </a:solidFill>
      </a:ln>
      <a:effectLst>
        <a:innerShdw blurRad="114300">
          <a:schemeClr val="phClr"/>
        </a:innerShdw>
      </a:effectLst>
    </cs:spPr>
  </cs:dataPoint3D>
  <cs:dataPointLine>
    <cs:lnRef idx="0">
      <cs:styleClr val="auto"/>
    </cs:lnRef>
    <cs:fillRef idx="0"/>
    <cs:effectRef idx="0"/>
    <cs:fontRef idx="minor">
      <a:schemeClr val="dk1"/>
    </cs:fontRef>
    <cs:spPr>
      <a:ln w="28575" cap="rnd">
        <a:solidFill>
          <a:schemeClr val="phClr"/>
        </a:solidFill>
        <a:round/>
      </a:ln>
    </cs:spPr>
  </cs:dataPointLine>
  <cs:dataPointMarker>
    <cs:lnRef idx="0"/>
    <cs:fillRef idx="0">
      <cs:styleClr val="auto"/>
    </cs:fillRef>
    <cs:effectRef idx="0"/>
    <cs:fontRef idx="minor">
      <a:schemeClr val="dk1"/>
    </cs:fontRef>
    <cs:spPr>
      <a:solidFill>
        <a:schemeClr val="phClr"/>
      </a:solidFill>
      <a:ln w="9525">
        <a:solidFill>
          <a:schemeClr val="lt1"/>
        </a:solidFill>
      </a:ln>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ln w="9525">
        <a:solidFill>
          <a:schemeClr val="tx1">
            <a:lumMod val="15000"/>
            <a:lumOff val="85000"/>
          </a:schemeClr>
        </a:solidFill>
      </a:ln>
    </cs:spPr>
    <cs:defRPr sz="1197" kern="1200"/>
  </cs:dataTable>
  <cs:downBar>
    <cs:lnRef idx="0"/>
    <cs:fillRef idx="0"/>
    <cs:effectRef idx="0"/>
    <cs:fontRef idx="minor">
      <a:schemeClr val="dk1"/>
    </cs:fontRef>
    <cs:spPr>
      <a:solidFill>
        <a:schemeClr val="dk1">
          <a:lumMod val="75000"/>
          <a:lumOff val="25000"/>
        </a:schemeClr>
      </a:solidFill>
      <a:ln w="9525">
        <a:solidFill>
          <a:schemeClr val="tx1">
            <a:lumMod val="50000"/>
            <a:lumOff val="50000"/>
          </a:schemeClr>
        </a:solidFill>
      </a:ln>
    </cs:spPr>
  </cs:downBar>
  <cs:dropLine>
    <cs:lnRef idx="0"/>
    <cs:fillRef idx="0"/>
    <cs:effectRef idx="0"/>
    <cs:fontRef idx="minor">
      <a:schemeClr val="dk1"/>
    </cs:fontRef>
    <cs:spPr>
      <a:ln w="9525">
        <a:solidFill>
          <a:schemeClr val="tx1">
            <a:lumMod val="35000"/>
            <a:lumOff val="65000"/>
          </a:schemeClr>
        </a:solidFill>
        <a:round/>
      </a:ln>
    </cs:spPr>
  </cs:dropLine>
  <cs:errorBar>
    <cs:lnRef idx="0"/>
    <cs:fillRef idx="0"/>
    <cs:effectRef idx="0"/>
    <cs:fontRef idx="minor">
      <a:schemeClr val="dk1"/>
    </cs:fontRef>
    <cs:spPr>
      <a:ln w="9525">
        <a:solidFill>
          <a:schemeClr val="tx1">
            <a:lumMod val="50000"/>
            <a:lumOff val="50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a:solidFill>
          <a:schemeClr val="tx1">
            <a:lumMod val="15000"/>
            <a:lumOff val="85000"/>
          </a:schemeClr>
        </a:solidFill>
      </a:ln>
    </cs:spPr>
  </cs:gridlineMajor>
  <cs:gridlineMinor>
    <cs:lnRef idx="0"/>
    <cs:fillRef idx="0"/>
    <cs:effectRef idx="0"/>
    <cs:fontRef idx="minor">
      <a:schemeClr val="dk1"/>
    </cs:fontRef>
    <cs:spPr>
      <a:ln>
        <a:solidFill>
          <a:schemeClr val="tx1">
            <a:lumMod val="5000"/>
            <a:lumOff val="95000"/>
          </a:schemeClr>
        </a:solidFill>
      </a:ln>
    </cs:spPr>
  </cs:gridlineMinor>
  <cs:hiLoLine>
    <cs:lnRef idx="0"/>
    <cs:fillRef idx="0"/>
    <cs:effectRef idx="0"/>
    <cs:fontRef idx="minor">
      <a:schemeClr val="dk1"/>
    </cs:fontRef>
    <cs:spPr>
      <a:ln w="9525">
        <a:solidFill>
          <a:schemeClr val="tx1">
            <a:lumMod val="35000"/>
            <a:lumOff val="65000"/>
          </a:schemeClr>
        </a:solidFill>
        <a:round/>
      </a:ln>
    </cs:spPr>
  </cs:hiLoLine>
  <cs:leaderLine>
    <cs:lnRef idx="0"/>
    <cs:fillRef idx="0"/>
    <cs:effectRef idx="0"/>
    <cs:fontRef idx="minor">
      <a:schemeClr val="dk1"/>
    </cs:fontRef>
    <cs:spPr>
      <a:ln w="9525">
        <a:solidFill>
          <a:schemeClr val="tx1">
            <a:lumMod val="35000"/>
            <a:lumOff val="65000"/>
          </a:schemeClr>
        </a:solidFill>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dk1"/>
    </cs:fontRef>
    <cs:spPr>
      <a:ln w="9525">
        <a:solidFill>
          <a:schemeClr val="tx1">
            <a:lumMod val="35000"/>
            <a:lumOff val="65000"/>
          </a:schemeClr>
        </a:solidFill>
        <a:round/>
      </a:ln>
    </cs:spPr>
  </cs:seriesLine>
  <cs:title>
    <cs:lnRef idx="0"/>
    <cs:fillRef idx="0"/>
    <cs:effectRef idx="0"/>
    <cs:fontRef idx="minor">
      <a:schemeClr val="tx1">
        <a:lumMod val="50000"/>
        <a:lumOff val="50000"/>
      </a:schemeClr>
    </cs:fontRef>
    <cs:defRPr sz="2200" b="1" kern="1200" cap="all" spc="15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50000"/>
            <a:lumOff val="50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dk1"/>
    </cs:fontRef>
  </cs:wall>
</cs:chartStyle>
</file>

<file path=ppt/charts/style2.xml><?xml version="1.0" encoding="utf-8"?>
<cs:chartStyle xmlns:cs="http://schemas.microsoft.com/office/drawing/2012/chartStyle" xmlns:a="http://schemas.openxmlformats.org/drawingml/2006/main" id="217">
  <cs:axisTitle>
    <cs:lnRef idx="0"/>
    <cs:fillRef idx="0"/>
    <cs:effectRef idx="0"/>
    <cs:fontRef idx="minor">
      <a:schemeClr val="tx1">
        <a:lumMod val="65000"/>
        <a:lumOff val="35000"/>
      </a:schemeClr>
    </cs:fontRef>
    <cs:defRPr sz="1197" b="1" kern="1200"/>
  </cs:axisTitle>
  <cs:categoryAxis>
    <cs:lnRef idx="0"/>
    <cs:fillRef idx="0"/>
    <cs:effectRef idx="0"/>
    <cs:fontRef idx="minor">
      <a:schemeClr val="tx1">
        <a:lumMod val="65000"/>
        <a:lumOff val="35000"/>
      </a:schemeClr>
    </cs:fontRef>
    <cs:spPr>
      <a:ln w="19050" cap="flat" cmpd="sng" algn="ctr">
        <a:solidFill>
          <a:schemeClr val="tx1">
            <a:lumMod val="25000"/>
            <a:lumOff val="75000"/>
          </a:schemeClr>
        </a:solidFill>
        <a:round/>
      </a:ln>
    </cs:spPr>
    <cs:defRPr sz="1197" kern="1200"/>
  </cs:categoryAxis>
  <cs:chartArea mods="allowNoFillOverride allowNoLineOverride">
    <cs:lnRef idx="0"/>
    <cs:fillRef idx="0"/>
    <cs:effectRef idx="0"/>
    <cs:fontRef idx="minor">
      <a:schemeClr val="dk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styleClr val="auto"/>
    </cs:effectRef>
    <cs:fontRef idx="minor">
      <a:schemeClr val="dk1"/>
    </cs:fontRef>
    <cs:spPr>
      <a:pattFill prst="narVert">
        <a:fgClr>
          <a:schemeClr val="phClr"/>
        </a:fgClr>
        <a:bgClr>
          <a:schemeClr val="phClr">
            <a:lumMod val="20000"/>
            <a:lumOff val="80000"/>
          </a:schemeClr>
        </a:bgClr>
      </a:pattFill>
      <a:effectLst>
        <a:innerShdw blurRad="114300">
          <a:schemeClr val="phClr"/>
        </a:innerShdw>
      </a:effectLst>
    </cs:spPr>
  </cs:dataPoint>
  <cs:dataPoint3D>
    <cs:lnRef idx="0"/>
    <cs:fillRef idx="0">
      <cs:styleClr val="auto"/>
    </cs:fillRef>
    <cs:effectRef idx="0"/>
    <cs:fontRef idx="minor">
      <a:schemeClr val="dk1"/>
    </cs:fontRef>
    <cs:spPr>
      <a:pattFill prst="narVert">
        <a:fgClr>
          <a:schemeClr val="phClr"/>
        </a:fgClr>
        <a:bgClr>
          <a:schemeClr val="phClr">
            <a:lumMod val="20000"/>
            <a:lumOff val="80000"/>
          </a:schemeClr>
        </a:bgClr>
      </a:pattFill>
      <a:effectLst>
        <a:innerShdw blurRad="114300">
          <a:schemeClr val="phClr"/>
        </a:innerShdw>
      </a:effectLst>
    </cs:spPr>
  </cs:dataPoint3D>
  <cs:dataPointLine>
    <cs:lnRef idx="0">
      <cs:styleClr val="auto"/>
    </cs:lnRef>
    <cs:fillRef idx="0"/>
    <cs:effectRef idx="0"/>
    <cs:fontRef idx="minor">
      <a:schemeClr val="dk1"/>
    </cs:fontRef>
    <cs:spPr>
      <a:ln w="28575" cap="rnd">
        <a:solidFill>
          <a:schemeClr val="phClr"/>
        </a:solidFill>
        <a:round/>
      </a:ln>
    </cs:spPr>
  </cs:dataPointLine>
  <cs:dataPointMarker>
    <cs:lnRef idx="0"/>
    <cs:fillRef idx="0">
      <cs:styleClr val="auto"/>
    </cs:fillRef>
    <cs:effectRef idx="0"/>
    <cs:fontRef idx="minor">
      <a:schemeClr val="dk1"/>
    </cs:fontRef>
    <cs:spPr>
      <a:solidFill>
        <a:schemeClr val="phClr"/>
      </a:solidFill>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ln w="9525">
        <a:solidFill>
          <a:schemeClr val="tx1">
            <a:lumMod val="15000"/>
            <a:lumOff val="85000"/>
          </a:schemeClr>
        </a:solidFill>
      </a:ln>
    </cs:spPr>
    <cs:defRPr sz="1197" kern="1200"/>
  </cs:dataTable>
  <cs:downBar>
    <cs:lnRef idx="0"/>
    <cs:fillRef idx="0"/>
    <cs:effectRef idx="0"/>
    <cs:fontRef idx="minor">
      <a:schemeClr val="dk1"/>
    </cs:fontRef>
    <cs:spPr>
      <a:solidFill>
        <a:schemeClr val="dk1">
          <a:lumMod val="75000"/>
          <a:lumOff val="25000"/>
        </a:schemeClr>
      </a:solidFill>
      <a:ln w="9525">
        <a:solidFill>
          <a:schemeClr val="tx1">
            <a:lumMod val="50000"/>
            <a:lumOff val="50000"/>
          </a:schemeClr>
        </a:solidFill>
      </a:ln>
    </cs:spPr>
  </cs:downBar>
  <cs:dropLine>
    <cs:lnRef idx="0"/>
    <cs:fillRef idx="0"/>
    <cs:effectRef idx="0"/>
    <cs:fontRef idx="minor">
      <a:schemeClr val="dk1"/>
    </cs:fontRef>
    <cs:spPr>
      <a:ln w="9525">
        <a:solidFill>
          <a:schemeClr val="tx1">
            <a:lumMod val="35000"/>
            <a:lumOff val="65000"/>
          </a:schemeClr>
        </a:solidFill>
        <a:round/>
      </a:ln>
    </cs:spPr>
  </cs:dropLine>
  <cs:errorBar>
    <cs:lnRef idx="0"/>
    <cs:fillRef idx="0"/>
    <cs:effectRef idx="0"/>
    <cs:fontRef idx="minor">
      <a:schemeClr val="dk1"/>
    </cs:fontRef>
    <cs:spPr>
      <a:ln w="9525">
        <a:solidFill>
          <a:schemeClr val="tx1">
            <a:lumMod val="50000"/>
            <a:lumOff val="50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a:solidFill>
          <a:schemeClr val="tx1">
            <a:lumMod val="15000"/>
            <a:lumOff val="85000"/>
          </a:schemeClr>
        </a:solidFill>
      </a:ln>
    </cs:spPr>
  </cs:gridlineMajor>
  <cs:gridlineMinor>
    <cs:lnRef idx="0"/>
    <cs:fillRef idx="0"/>
    <cs:effectRef idx="0"/>
    <cs:fontRef idx="minor">
      <a:schemeClr val="dk1"/>
    </cs:fontRef>
    <cs:spPr>
      <a:ln>
        <a:solidFill>
          <a:schemeClr val="tx1">
            <a:lumMod val="5000"/>
            <a:lumOff val="95000"/>
          </a:schemeClr>
        </a:solidFill>
      </a:ln>
    </cs:spPr>
  </cs:gridlineMinor>
  <cs:hiLoLine>
    <cs:lnRef idx="0"/>
    <cs:fillRef idx="0"/>
    <cs:effectRef idx="0"/>
    <cs:fontRef idx="minor">
      <a:schemeClr val="dk1"/>
    </cs:fontRef>
    <cs:spPr>
      <a:ln w="9525">
        <a:solidFill>
          <a:schemeClr val="tx1">
            <a:lumMod val="35000"/>
            <a:lumOff val="65000"/>
          </a:schemeClr>
        </a:solidFill>
        <a:round/>
      </a:ln>
    </cs:spPr>
  </cs:hiLoLine>
  <cs:leaderLine>
    <cs:lnRef idx="0"/>
    <cs:fillRef idx="0"/>
    <cs:effectRef idx="0"/>
    <cs:fontRef idx="minor">
      <a:schemeClr val="dk1"/>
    </cs:fontRef>
    <cs:spPr>
      <a:ln w="9525">
        <a:solidFill>
          <a:schemeClr val="tx1">
            <a:lumMod val="35000"/>
            <a:lumOff val="65000"/>
          </a:schemeClr>
        </a:solidFill>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dk1"/>
    </cs:fontRef>
    <cs:spPr>
      <a:ln w="9525">
        <a:solidFill>
          <a:schemeClr val="tx1">
            <a:lumMod val="35000"/>
            <a:lumOff val="65000"/>
          </a:schemeClr>
        </a:solidFill>
        <a:round/>
      </a:ln>
    </cs:spPr>
  </cs:seriesLine>
  <cs:title>
    <cs:lnRef idx="0"/>
    <cs:fillRef idx="0"/>
    <cs:effectRef idx="0"/>
    <cs:fontRef idx="minor">
      <a:schemeClr val="tx1">
        <a:lumMod val="50000"/>
        <a:lumOff val="50000"/>
      </a:schemeClr>
    </cs:fontRef>
    <cs:defRPr sz="2200" b="1" kern="1200" cap="all" spc="15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50000"/>
            <a:lumOff val="50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dk1"/>
    </cs:fontRef>
  </cs:wall>
</cs:chartStyle>
</file>

<file path=ppt/charts/style3.xml><?xml version="1.0" encoding="utf-8"?>
<cs:chartStyle xmlns:cs="http://schemas.microsoft.com/office/drawing/2012/chartStyle" xmlns:a="http://schemas.openxmlformats.org/drawingml/2006/main" id="254">
  <cs:axisTitle>
    <cs:lnRef idx="0"/>
    <cs:fillRef idx="0"/>
    <cs:effectRef idx="0"/>
    <cs:fontRef idx="minor">
      <a:schemeClr val="tx1">
        <a:lumMod val="50000"/>
        <a:lumOff val="50000"/>
      </a:schemeClr>
    </cs:fontRef>
    <cs:defRPr sz="900" kern="1200" cap="all"/>
  </cs:axisTitle>
  <cs:categoryAxis>
    <cs:lnRef idx="0"/>
    <cs:fillRef idx="0"/>
    <cs:effectRef idx="0"/>
    <cs:fontRef idx="minor">
      <a:schemeClr val="tx1">
        <a:lumMod val="50000"/>
        <a:lumOff val="50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dk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65000"/>
        <a:lumOff val="3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styleClr val="auto"/>
    </cs:lnRef>
    <cs:fillRef idx="2">
      <cs:styleClr val="auto"/>
    </cs:fillRef>
    <cs:effectRef idx="1"/>
    <cs:fontRef idx="minor">
      <a:schemeClr val="dk1"/>
    </cs:fontRef>
    <cs:spPr>
      <a:ln w="9525" cap="flat" cmpd="sng" algn="ctr">
        <a:solidFill>
          <a:schemeClr val="phClr">
            <a:shade val="95000"/>
          </a:schemeClr>
        </a:solidFill>
        <a:round/>
      </a:ln>
    </cs:spPr>
  </cs:dataPoint>
  <cs:dataPoint3D>
    <cs:lnRef idx="0"/>
    <cs:fillRef idx="2">
      <cs:styleClr val="auto"/>
    </cs:fillRef>
    <cs:effectRef idx="1"/>
    <cs:fontRef idx="minor">
      <a:schemeClr val="dk1"/>
    </cs:fontRef>
    <cs:spPr/>
  </cs:dataPoint3D>
  <cs:dataPointLine>
    <cs:lnRef idx="0">
      <cs:styleClr val="auto"/>
    </cs:lnRef>
    <cs:fillRef idx="2">
      <cs:styleClr val="auto"/>
    </cs:fillRef>
    <cs:effectRef idx="1"/>
    <cs:fontRef idx="minor">
      <a:schemeClr val="dk1"/>
    </cs:fontRef>
    <cs:spPr>
      <a:ln w="15875" cap="rnd">
        <a:solidFill>
          <a:schemeClr val="phClr"/>
        </a:solidFill>
        <a:round/>
      </a:ln>
    </cs:spPr>
  </cs:dataPointLine>
  <cs:dataPointMarker>
    <cs:lnRef idx="0">
      <cs:styleClr val="auto"/>
    </cs:lnRef>
    <cs:fillRef idx="2">
      <cs:styleClr val="auto"/>
    </cs:fillRef>
    <cs:effectRef idx="1"/>
    <cs:fontRef idx="minor">
      <a:schemeClr val="dk1"/>
    </cs:fontRef>
    <cs:spPr>
      <a:ln w="9525" cap="flat" cmpd="sng" algn="ctr">
        <a:solidFill>
          <a:schemeClr val="phClr">
            <a:shade val="95000"/>
          </a:schemeClr>
        </a:solidFill>
        <a:round/>
      </a:ln>
    </cs:spPr>
  </cs:dataPointMarker>
  <cs:dataPointMarkerLayout symbol="circle" size="4"/>
  <cs:dataPointWireframe>
    <cs:lnRef idx="0">
      <cs:styleClr val="auto"/>
    </cs:lnRef>
    <cs:fillRef idx="2"/>
    <cs:effectRef idx="0"/>
    <cs:fontRef idx="minor">
      <a:schemeClr val="dk1"/>
    </cs:fontRef>
    <cs:spPr>
      <a:ln w="9525" cap="rnd">
        <a:solidFill>
          <a:schemeClr val="phClr"/>
        </a:solidFill>
        <a:round/>
      </a:ln>
    </cs:spPr>
  </cs:dataPointWireframe>
  <cs:dataTable>
    <cs:lnRef idx="0"/>
    <cs:fillRef idx="0"/>
    <cs:effectRef idx="0"/>
    <cs:fontRef idx="minor">
      <a:schemeClr val="tx1">
        <a:lumMod val="50000"/>
        <a:lumOff val="50000"/>
      </a:schemeClr>
    </cs:fontRef>
    <cs:spPr>
      <a:ln w="9525">
        <a:solidFill>
          <a:schemeClr val="tx1">
            <a:lumMod val="15000"/>
            <a:lumOff val="85000"/>
          </a:schemeClr>
        </a:solidFill>
      </a:ln>
    </cs:spPr>
    <cs:defRPr sz="900" kern="1200"/>
  </cs:dataTable>
  <cs:downBar>
    <cs:lnRef idx="0"/>
    <cs:fillRef idx="0"/>
    <cs:effectRef idx="0"/>
    <cs:fontRef idx="minor">
      <a:schemeClr val="dk1"/>
    </cs:fontRef>
    <cs:spPr>
      <a:solidFill>
        <a:schemeClr val="dk1">
          <a:lumMod val="75000"/>
          <a:lumOff val="25000"/>
        </a:schemeClr>
      </a:solidFill>
      <a:ln w="9525">
        <a:solidFill>
          <a:schemeClr val="tx1">
            <a:lumMod val="50000"/>
            <a:lumOff val="50000"/>
          </a:schemeClr>
        </a:solidFill>
      </a:ln>
    </cs:spPr>
  </cs:downBar>
  <cs:dropLine>
    <cs:lnRef idx="0"/>
    <cs:fillRef idx="0"/>
    <cs:effectRef idx="0"/>
    <cs:fontRef idx="minor">
      <a:schemeClr val="dk1"/>
    </cs:fontRef>
    <cs:spPr>
      <a:ln w="9525">
        <a:solidFill>
          <a:schemeClr val="tx1">
            <a:lumMod val="35000"/>
            <a:lumOff val="65000"/>
          </a:schemeClr>
        </a:solidFill>
        <a:prstDash val="dash"/>
      </a:ln>
    </cs:spPr>
  </cs:dropLine>
  <cs:errorBar>
    <cs:lnRef idx="0"/>
    <cs:fillRef idx="0"/>
    <cs:effectRef idx="0"/>
    <cs:fontRef idx="minor">
      <a:schemeClr val="dk1"/>
    </cs:fontRef>
    <cs:spPr>
      <a:ln w="9525">
        <a:solidFill>
          <a:schemeClr val="tx1">
            <a:lumMod val="50000"/>
            <a:lumOff val="50000"/>
          </a:schemeClr>
        </a:solidFill>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solidFill>
          <a:schemeClr val="tx1">
            <a:lumMod val="15000"/>
            <a:lumOff val="85000"/>
          </a:schemeClr>
        </a:solidFill>
        <a:round/>
      </a:ln>
    </cs:spPr>
  </cs:gridlineMajor>
  <cs:gridlineMinor>
    <cs:lnRef idx="0"/>
    <cs:fillRef idx="0"/>
    <cs:effectRef idx="0"/>
    <cs:fontRef idx="minor">
      <a:schemeClr val="dk1"/>
    </cs:fontRef>
    <cs:spPr>
      <a:ln>
        <a:solidFill>
          <a:schemeClr val="tx1">
            <a:lumMod val="5000"/>
            <a:lumOff val="95000"/>
          </a:schemeClr>
        </a:solidFill>
      </a:ln>
    </cs:spPr>
  </cs:gridlineMinor>
  <cs:hiLoLine>
    <cs:lnRef idx="0"/>
    <cs:fillRef idx="0"/>
    <cs:effectRef idx="0"/>
    <cs:fontRef idx="minor">
      <a:schemeClr val="dk1"/>
    </cs:fontRef>
    <cs:spPr>
      <a:ln w="9525">
        <a:solidFill>
          <a:schemeClr val="tx1">
            <a:lumMod val="50000"/>
            <a:lumOff val="50000"/>
          </a:schemeClr>
        </a:solidFill>
        <a:prstDash val="dash"/>
      </a:ln>
    </cs:spPr>
  </cs:hiLoLine>
  <cs:leaderLine>
    <cs:lnRef idx="0"/>
    <cs:fillRef idx="0"/>
    <cs:effectRef idx="0"/>
    <cs:fontRef idx="minor">
      <a:schemeClr val="dk1"/>
    </cs:fontRef>
    <cs:spPr>
      <a:ln w="9525">
        <a:solidFill>
          <a:schemeClr val="tx1">
            <a:lumMod val="35000"/>
            <a:lumOff val="65000"/>
          </a:schemeClr>
        </a:solidFill>
      </a:ln>
    </cs:spPr>
  </cs:leaderLine>
  <cs:legend>
    <cs:lnRef idx="0"/>
    <cs:fillRef idx="0"/>
    <cs:effectRef idx="0"/>
    <cs:fontRef idx="minor">
      <a:schemeClr val="tx1">
        <a:lumMod val="50000"/>
        <a:lumOff val="50000"/>
      </a:schemeClr>
    </cs:fontRef>
    <cs:defRPr sz="900"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50000"/>
        <a:lumOff val="50000"/>
      </a:schemeClr>
    </cs:fontRef>
    <cs:spPr>
      <a:ln w="9525" cap="flat" cmpd="sng" algn="ctr">
        <a:solidFill>
          <a:schemeClr val="tx1">
            <a:lumMod val="15000"/>
            <a:lumOff val="85000"/>
          </a:schemeClr>
        </a:solidFill>
        <a:round/>
      </a:ln>
    </cs:spPr>
    <cs:defRPr sz="900" kern="1200"/>
  </cs:seriesAxis>
  <cs:seriesLine>
    <cs:lnRef idx="0"/>
    <cs:fillRef idx="0"/>
    <cs:effectRef idx="0"/>
    <cs:fontRef idx="minor">
      <a:schemeClr val="dk1"/>
    </cs:fontRef>
    <cs:spPr>
      <a:ln w="9525">
        <a:solidFill>
          <a:schemeClr val="tx1">
            <a:lumMod val="35000"/>
            <a:lumOff val="65000"/>
          </a:schemeClr>
        </a:solidFill>
        <a:prstDash val="dash"/>
      </a:ln>
    </cs:spPr>
  </cs:seriesLine>
  <cs:title>
    <cs:lnRef idx="0"/>
    <cs:fillRef idx="0"/>
    <cs:effectRef idx="0"/>
    <cs:fontRef idx="minor">
      <a:schemeClr val="tx1">
        <a:lumMod val="50000"/>
        <a:lumOff val="50000"/>
      </a:schemeClr>
    </cs:fontRef>
    <cs:defRPr sz="1400" kern="1200" cap="none" spc="20" baseline="0"/>
  </cs:title>
  <cs:trendline>
    <cs:lnRef idx="0">
      <cs:styleClr val="auto"/>
    </cs:lnRef>
    <cs:fillRef idx="2"/>
    <cs:effectRef idx="0"/>
    <cs:fontRef idx="minor">
      <a:schemeClr val="dk1"/>
    </cs:fontRef>
    <cs:spPr>
      <a:ln w="9525" cap="rnd">
        <a:solidFill>
          <a:schemeClr val="phClr"/>
        </a:solidFill>
      </a:ln>
    </cs:spPr>
  </cs:trendline>
  <cs:trendlineLabel>
    <cs:lnRef idx="0"/>
    <cs:fillRef idx="0"/>
    <cs:effectRef idx="0"/>
    <cs:fontRef idx="minor">
      <a:schemeClr val="tx1">
        <a:lumMod val="50000"/>
        <a:lumOff val="50000"/>
      </a:schemeClr>
    </cs:fontRef>
    <cs:defRPr sz="900" kern="1200"/>
  </cs:trendlineLabel>
  <cs:upBar>
    <cs:lnRef idx="0"/>
    <cs:fillRef idx="0"/>
    <cs:effectRef idx="0"/>
    <cs:fontRef idx="minor">
      <a:schemeClr val="dk1"/>
    </cs:fontRef>
    <cs:spPr>
      <a:solidFill>
        <a:schemeClr val="lt1"/>
      </a:solidFill>
      <a:ln w="9525">
        <a:solidFill>
          <a:schemeClr val="tx1">
            <a:lumMod val="50000"/>
            <a:lumOff val="50000"/>
          </a:schemeClr>
        </a:solidFill>
      </a:ln>
    </cs:spPr>
  </cs:upBar>
  <cs:valueAxis>
    <cs:lnRef idx="0"/>
    <cs:fillRef idx="0"/>
    <cs:effectRef idx="0"/>
    <cs:fontRef idx="minor">
      <a:schemeClr val="tx1">
        <a:lumMod val="50000"/>
        <a:lumOff val="50000"/>
      </a:schemeClr>
    </cs:fontRef>
    <cs:defRPr sz="900" kern="1200"/>
  </cs:valueAxis>
  <cs:wall>
    <cs:lnRef idx="0"/>
    <cs:fillRef idx="0"/>
    <cs:effectRef idx="0"/>
    <cs:fontRef idx="minor">
      <a:schemeClr val="dk1"/>
    </cs:fontRef>
  </cs:wall>
</cs:chartStyle>
</file>

<file path=ppt/charts/style4.xml><?xml version="1.0" encoding="utf-8"?>
<cs:chartStyle xmlns:cs="http://schemas.microsoft.com/office/drawing/2012/chartStyle" xmlns:a="http://schemas.openxmlformats.org/drawingml/2006/main" id="254">
  <cs:axisTitle>
    <cs:lnRef idx="0"/>
    <cs:fillRef idx="0"/>
    <cs:effectRef idx="0"/>
    <cs:fontRef idx="minor">
      <a:schemeClr val="tx1">
        <a:lumMod val="50000"/>
        <a:lumOff val="50000"/>
      </a:schemeClr>
    </cs:fontRef>
    <cs:defRPr sz="900" kern="1200" cap="all"/>
  </cs:axisTitle>
  <cs:categoryAxis>
    <cs:lnRef idx="0"/>
    <cs:fillRef idx="0"/>
    <cs:effectRef idx="0"/>
    <cs:fontRef idx="minor">
      <a:schemeClr val="tx1">
        <a:lumMod val="50000"/>
        <a:lumOff val="50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dk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65000"/>
        <a:lumOff val="3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styleClr val="auto"/>
    </cs:lnRef>
    <cs:fillRef idx="2">
      <cs:styleClr val="auto"/>
    </cs:fillRef>
    <cs:effectRef idx="1"/>
    <cs:fontRef idx="minor">
      <a:schemeClr val="dk1"/>
    </cs:fontRef>
    <cs:spPr>
      <a:ln w="9525" cap="flat" cmpd="sng" algn="ctr">
        <a:solidFill>
          <a:schemeClr val="phClr">
            <a:shade val="95000"/>
          </a:schemeClr>
        </a:solidFill>
        <a:round/>
      </a:ln>
    </cs:spPr>
  </cs:dataPoint>
  <cs:dataPoint3D>
    <cs:lnRef idx="0"/>
    <cs:fillRef idx="2">
      <cs:styleClr val="auto"/>
    </cs:fillRef>
    <cs:effectRef idx="1"/>
    <cs:fontRef idx="minor">
      <a:schemeClr val="dk1"/>
    </cs:fontRef>
    <cs:spPr/>
  </cs:dataPoint3D>
  <cs:dataPointLine>
    <cs:lnRef idx="0">
      <cs:styleClr val="auto"/>
    </cs:lnRef>
    <cs:fillRef idx="2">
      <cs:styleClr val="auto"/>
    </cs:fillRef>
    <cs:effectRef idx="1"/>
    <cs:fontRef idx="minor">
      <a:schemeClr val="dk1"/>
    </cs:fontRef>
    <cs:spPr>
      <a:ln w="15875" cap="rnd">
        <a:solidFill>
          <a:schemeClr val="phClr"/>
        </a:solidFill>
        <a:round/>
      </a:ln>
    </cs:spPr>
  </cs:dataPointLine>
  <cs:dataPointMarker>
    <cs:lnRef idx="0">
      <cs:styleClr val="auto"/>
    </cs:lnRef>
    <cs:fillRef idx="2">
      <cs:styleClr val="auto"/>
    </cs:fillRef>
    <cs:effectRef idx="1"/>
    <cs:fontRef idx="minor">
      <a:schemeClr val="dk1"/>
    </cs:fontRef>
    <cs:spPr>
      <a:ln w="9525" cap="flat" cmpd="sng" algn="ctr">
        <a:solidFill>
          <a:schemeClr val="phClr">
            <a:shade val="95000"/>
          </a:schemeClr>
        </a:solidFill>
        <a:round/>
      </a:ln>
    </cs:spPr>
  </cs:dataPointMarker>
  <cs:dataPointMarkerLayout symbol="circle" size="4"/>
  <cs:dataPointWireframe>
    <cs:lnRef idx="0">
      <cs:styleClr val="auto"/>
    </cs:lnRef>
    <cs:fillRef idx="2"/>
    <cs:effectRef idx="0"/>
    <cs:fontRef idx="minor">
      <a:schemeClr val="dk1"/>
    </cs:fontRef>
    <cs:spPr>
      <a:ln w="9525" cap="rnd">
        <a:solidFill>
          <a:schemeClr val="phClr"/>
        </a:solidFill>
        <a:round/>
      </a:ln>
    </cs:spPr>
  </cs:dataPointWireframe>
  <cs:dataTable>
    <cs:lnRef idx="0"/>
    <cs:fillRef idx="0"/>
    <cs:effectRef idx="0"/>
    <cs:fontRef idx="minor">
      <a:schemeClr val="tx1">
        <a:lumMod val="50000"/>
        <a:lumOff val="50000"/>
      </a:schemeClr>
    </cs:fontRef>
    <cs:spPr>
      <a:ln w="9525">
        <a:solidFill>
          <a:schemeClr val="tx1">
            <a:lumMod val="15000"/>
            <a:lumOff val="85000"/>
          </a:schemeClr>
        </a:solidFill>
      </a:ln>
    </cs:spPr>
    <cs:defRPr sz="900" kern="1200"/>
  </cs:dataTable>
  <cs:downBar>
    <cs:lnRef idx="0"/>
    <cs:fillRef idx="0"/>
    <cs:effectRef idx="0"/>
    <cs:fontRef idx="minor">
      <a:schemeClr val="dk1"/>
    </cs:fontRef>
    <cs:spPr>
      <a:solidFill>
        <a:schemeClr val="dk1">
          <a:lumMod val="75000"/>
          <a:lumOff val="25000"/>
        </a:schemeClr>
      </a:solidFill>
      <a:ln w="9525">
        <a:solidFill>
          <a:schemeClr val="tx1">
            <a:lumMod val="50000"/>
            <a:lumOff val="50000"/>
          </a:schemeClr>
        </a:solidFill>
      </a:ln>
    </cs:spPr>
  </cs:downBar>
  <cs:dropLine>
    <cs:lnRef idx="0"/>
    <cs:fillRef idx="0"/>
    <cs:effectRef idx="0"/>
    <cs:fontRef idx="minor">
      <a:schemeClr val="dk1"/>
    </cs:fontRef>
    <cs:spPr>
      <a:ln w="9525">
        <a:solidFill>
          <a:schemeClr val="tx1">
            <a:lumMod val="35000"/>
            <a:lumOff val="65000"/>
          </a:schemeClr>
        </a:solidFill>
        <a:prstDash val="dash"/>
      </a:ln>
    </cs:spPr>
  </cs:dropLine>
  <cs:errorBar>
    <cs:lnRef idx="0"/>
    <cs:fillRef idx="0"/>
    <cs:effectRef idx="0"/>
    <cs:fontRef idx="minor">
      <a:schemeClr val="dk1"/>
    </cs:fontRef>
    <cs:spPr>
      <a:ln w="9525">
        <a:solidFill>
          <a:schemeClr val="tx1">
            <a:lumMod val="50000"/>
            <a:lumOff val="50000"/>
          </a:schemeClr>
        </a:solidFill>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solidFill>
          <a:schemeClr val="tx1">
            <a:lumMod val="15000"/>
            <a:lumOff val="85000"/>
          </a:schemeClr>
        </a:solidFill>
        <a:round/>
      </a:ln>
    </cs:spPr>
  </cs:gridlineMajor>
  <cs:gridlineMinor>
    <cs:lnRef idx="0"/>
    <cs:fillRef idx="0"/>
    <cs:effectRef idx="0"/>
    <cs:fontRef idx="minor">
      <a:schemeClr val="dk1"/>
    </cs:fontRef>
    <cs:spPr>
      <a:ln>
        <a:solidFill>
          <a:schemeClr val="tx1">
            <a:lumMod val="5000"/>
            <a:lumOff val="95000"/>
          </a:schemeClr>
        </a:solidFill>
      </a:ln>
    </cs:spPr>
  </cs:gridlineMinor>
  <cs:hiLoLine>
    <cs:lnRef idx="0"/>
    <cs:fillRef idx="0"/>
    <cs:effectRef idx="0"/>
    <cs:fontRef idx="minor">
      <a:schemeClr val="dk1"/>
    </cs:fontRef>
    <cs:spPr>
      <a:ln w="9525">
        <a:solidFill>
          <a:schemeClr val="tx1">
            <a:lumMod val="50000"/>
            <a:lumOff val="50000"/>
          </a:schemeClr>
        </a:solidFill>
        <a:prstDash val="dash"/>
      </a:ln>
    </cs:spPr>
  </cs:hiLoLine>
  <cs:leaderLine>
    <cs:lnRef idx="0"/>
    <cs:fillRef idx="0"/>
    <cs:effectRef idx="0"/>
    <cs:fontRef idx="minor">
      <a:schemeClr val="dk1"/>
    </cs:fontRef>
    <cs:spPr>
      <a:ln w="9525">
        <a:solidFill>
          <a:schemeClr val="tx1">
            <a:lumMod val="35000"/>
            <a:lumOff val="65000"/>
          </a:schemeClr>
        </a:solidFill>
      </a:ln>
    </cs:spPr>
  </cs:leaderLine>
  <cs:legend>
    <cs:lnRef idx="0"/>
    <cs:fillRef idx="0"/>
    <cs:effectRef idx="0"/>
    <cs:fontRef idx="minor">
      <a:schemeClr val="tx1">
        <a:lumMod val="50000"/>
        <a:lumOff val="50000"/>
      </a:schemeClr>
    </cs:fontRef>
    <cs:defRPr sz="900"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50000"/>
        <a:lumOff val="50000"/>
      </a:schemeClr>
    </cs:fontRef>
    <cs:spPr>
      <a:ln w="9525" cap="flat" cmpd="sng" algn="ctr">
        <a:solidFill>
          <a:schemeClr val="tx1">
            <a:lumMod val="15000"/>
            <a:lumOff val="85000"/>
          </a:schemeClr>
        </a:solidFill>
        <a:round/>
      </a:ln>
    </cs:spPr>
    <cs:defRPr sz="900" kern="1200"/>
  </cs:seriesAxis>
  <cs:seriesLine>
    <cs:lnRef idx="0"/>
    <cs:fillRef idx="0"/>
    <cs:effectRef idx="0"/>
    <cs:fontRef idx="minor">
      <a:schemeClr val="dk1"/>
    </cs:fontRef>
    <cs:spPr>
      <a:ln w="9525">
        <a:solidFill>
          <a:schemeClr val="tx1">
            <a:lumMod val="35000"/>
            <a:lumOff val="65000"/>
          </a:schemeClr>
        </a:solidFill>
        <a:prstDash val="dash"/>
      </a:ln>
    </cs:spPr>
  </cs:seriesLine>
  <cs:title>
    <cs:lnRef idx="0"/>
    <cs:fillRef idx="0"/>
    <cs:effectRef idx="0"/>
    <cs:fontRef idx="minor">
      <a:schemeClr val="tx1">
        <a:lumMod val="50000"/>
        <a:lumOff val="50000"/>
      </a:schemeClr>
    </cs:fontRef>
    <cs:defRPr sz="1400" kern="1200" cap="none" spc="20" baseline="0"/>
  </cs:title>
  <cs:trendline>
    <cs:lnRef idx="0">
      <cs:styleClr val="auto"/>
    </cs:lnRef>
    <cs:fillRef idx="2"/>
    <cs:effectRef idx="0"/>
    <cs:fontRef idx="minor">
      <a:schemeClr val="dk1"/>
    </cs:fontRef>
    <cs:spPr>
      <a:ln w="9525" cap="rnd">
        <a:solidFill>
          <a:schemeClr val="phClr"/>
        </a:solidFill>
      </a:ln>
    </cs:spPr>
  </cs:trendline>
  <cs:trendlineLabel>
    <cs:lnRef idx="0"/>
    <cs:fillRef idx="0"/>
    <cs:effectRef idx="0"/>
    <cs:fontRef idx="minor">
      <a:schemeClr val="tx1">
        <a:lumMod val="50000"/>
        <a:lumOff val="50000"/>
      </a:schemeClr>
    </cs:fontRef>
    <cs:defRPr sz="900" kern="1200"/>
  </cs:trendlineLabel>
  <cs:upBar>
    <cs:lnRef idx="0"/>
    <cs:fillRef idx="0"/>
    <cs:effectRef idx="0"/>
    <cs:fontRef idx="minor">
      <a:schemeClr val="dk1"/>
    </cs:fontRef>
    <cs:spPr>
      <a:solidFill>
        <a:schemeClr val="lt1"/>
      </a:solidFill>
      <a:ln w="9525">
        <a:solidFill>
          <a:schemeClr val="tx1">
            <a:lumMod val="50000"/>
            <a:lumOff val="50000"/>
          </a:schemeClr>
        </a:solidFill>
      </a:ln>
    </cs:spPr>
  </cs:upBar>
  <cs:valueAxis>
    <cs:lnRef idx="0"/>
    <cs:fillRef idx="0"/>
    <cs:effectRef idx="0"/>
    <cs:fontRef idx="minor">
      <a:schemeClr val="tx1">
        <a:lumMod val="50000"/>
        <a:lumOff val="50000"/>
      </a:schemeClr>
    </cs:fontRef>
    <cs:defRPr sz="900" kern="1200"/>
  </cs:valueAxis>
  <cs:wall>
    <cs:lnRef idx="0"/>
    <cs:fillRef idx="0"/>
    <cs:effectRef idx="0"/>
    <cs:fontRef idx="minor">
      <a:schemeClr val="dk1"/>
    </cs:fontRef>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4205463C-B866-14EC-40F2-5D4A0A3964CD}"/>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a:extLst>
              <a:ext uri="{FF2B5EF4-FFF2-40B4-BE49-F238E27FC236}">
                <a16:creationId xmlns:a16="http://schemas.microsoft.com/office/drawing/2014/main" id="{70676138-62A9-DAB3-FB06-F685D23FA871}"/>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392ADF4F-03FB-8B41-8FFD-21150FF3D4B5}" type="datetimeFigureOut">
              <a:rPr lang="en-GB" smtClean="0"/>
              <a:t>25/08/2025</a:t>
            </a:fld>
            <a:endParaRPr lang="en-GB"/>
          </a:p>
        </p:txBody>
      </p:sp>
      <p:sp>
        <p:nvSpPr>
          <p:cNvPr id="4" name="Footer Placeholder 3">
            <a:extLst>
              <a:ext uri="{FF2B5EF4-FFF2-40B4-BE49-F238E27FC236}">
                <a16:creationId xmlns:a16="http://schemas.microsoft.com/office/drawing/2014/main" id="{7CD6406D-E806-7AEE-2C3E-3127B345A275}"/>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a:extLst>
              <a:ext uri="{FF2B5EF4-FFF2-40B4-BE49-F238E27FC236}">
                <a16:creationId xmlns:a16="http://schemas.microsoft.com/office/drawing/2014/main" id="{AB19A7E4-B7EA-DE55-B921-F739D22502B1}"/>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44F5B98C-93C2-664B-B80F-8E8977A57703}" type="slidenum">
              <a:rPr lang="en-GB" smtClean="0"/>
              <a:t>‹#›</a:t>
            </a:fld>
            <a:endParaRPr lang="en-GB"/>
          </a:p>
        </p:txBody>
      </p:sp>
    </p:spTree>
    <p:extLst>
      <p:ext uri="{BB962C8B-B14F-4D97-AF65-F5344CB8AC3E}">
        <p14:creationId xmlns:p14="http://schemas.microsoft.com/office/powerpoint/2010/main" val="60483039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1C9B48B-4009-D94F-BEC4-CA849507C894}" type="datetimeFigureOut">
              <a:rPr lang="en-US" smtClean="0"/>
              <a:t>8/25/2025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FA00B9B-F7B6-1A4C-9B2A-ABE62C5C22D6}" type="slidenum">
              <a:rPr lang="en-US" smtClean="0"/>
              <a:t>‹#›</a:t>
            </a:fld>
            <a:endParaRPr lang="en-US"/>
          </a:p>
        </p:txBody>
      </p:sp>
    </p:spTree>
    <p:extLst>
      <p:ext uri="{BB962C8B-B14F-4D97-AF65-F5344CB8AC3E}">
        <p14:creationId xmlns:p14="http://schemas.microsoft.com/office/powerpoint/2010/main" val="9739124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4FA00B9B-F7B6-1A4C-9B2A-ABE62C5C22D6}" type="slidenum">
              <a:rPr lang="en-US" smtClean="0"/>
              <a:t>5</a:t>
            </a:fld>
            <a:endParaRPr lang="en-US"/>
          </a:p>
        </p:txBody>
      </p:sp>
    </p:spTree>
    <p:extLst>
      <p:ext uri="{BB962C8B-B14F-4D97-AF65-F5344CB8AC3E}">
        <p14:creationId xmlns:p14="http://schemas.microsoft.com/office/powerpoint/2010/main" val="109882471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14EC2016-F9D4-3746-3B2A-1FCB05B2D636}"/>
              </a:ext>
            </a:extLst>
          </p:cNvPr>
          <p:cNvSpPr>
            <a:spLocks noGrp="1"/>
          </p:cNvSpPr>
          <p:nvPr>
            <p:ph type="title" hasCustomPrompt="1"/>
          </p:nvPr>
        </p:nvSpPr>
        <p:spPr>
          <a:xfrm>
            <a:off x="998058" y="388274"/>
            <a:ext cx="10221941" cy="1325563"/>
          </a:xfrm>
          <a:prstGeom prst="rect">
            <a:avLst/>
          </a:prstGeom>
        </p:spPr>
        <p:txBody>
          <a:bodyPr/>
          <a:lstStyle>
            <a:lvl1pPr>
              <a:defRPr sz="5400" b="1" i="0">
                <a:solidFill>
                  <a:srgbClr val="FAF4F0"/>
                </a:solidFill>
                <a:latin typeface="Quarriers Headline Black" pitchFamily="2" charset="77"/>
              </a:defRPr>
            </a:lvl1pPr>
          </a:lstStyle>
          <a:p>
            <a:r>
              <a:rPr lang="en-GB" dirty="0"/>
              <a:t>Click to edit TITLE</a:t>
            </a:r>
            <a:endParaRPr lang="en-US" dirty="0"/>
          </a:p>
        </p:txBody>
      </p:sp>
    </p:spTree>
    <p:extLst>
      <p:ext uri="{BB962C8B-B14F-4D97-AF65-F5344CB8AC3E}">
        <p14:creationId xmlns:p14="http://schemas.microsoft.com/office/powerpoint/2010/main" val="30191637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Video slide">
    <p:spTree>
      <p:nvGrpSpPr>
        <p:cNvPr id="1" name=""/>
        <p:cNvGrpSpPr/>
        <p:nvPr/>
      </p:nvGrpSpPr>
      <p:grpSpPr>
        <a:xfrm>
          <a:off x="0" y="0"/>
          <a:ext cx="0" cy="0"/>
          <a:chOff x="0" y="0"/>
          <a:chExt cx="0" cy="0"/>
        </a:xfrm>
      </p:grpSpPr>
      <p:sp>
        <p:nvSpPr>
          <p:cNvPr id="3" name="Media Placeholder 2">
            <a:extLst>
              <a:ext uri="{FF2B5EF4-FFF2-40B4-BE49-F238E27FC236}">
                <a16:creationId xmlns:a16="http://schemas.microsoft.com/office/drawing/2014/main" id="{085348D2-4840-3D50-CAFE-E248D2ECD987}"/>
              </a:ext>
            </a:extLst>
          </p:cNvPr>
          <p:cNvSpPr>
            <a:spLocks noGrp="1"/>
          </p:cNvSpPr>
          <p:nvPr>
            <p:ph type="media" sz="quarter" idx="10"/>
          </p:nvPr>
        </p:nvSpPr>
        <p:spPr>
          <a:xfrm>
            <a:off x="998058" y="660399"/>
            <a:ext cx="10221942" cy="5184815"/>
          </a:xfrm>
          <a:prstGeom prst="rect">
            <a:avLst/>
          </a:prstGeom>
        </p:spPr>
        <p:txBody>
          <a:bodyPr/>
          <a:lstStyle>
            <a:lvl1pPr>
              <a:defRPr>
                <a:solidFill>
                  <a:srgbClr val="FAF4F0"/>
                </a:solidFill>
              </a:defRPr>
            </a:lvl1pPr>
          </a:lstStyle>
          <a:p>
            <a:endParaRPr lang="en-US" dirty="0"/>
          </a:p>
        </p:txBody>
      </p:sp>
    </p:spTree>
    <p:extLst>
      <p:ext uri="{BB962C8B-B14F-4D97-AF65-F5344CB8AC3E}">
        <p14:creationId xmlns:p14="http://schemas.microsoft.com/office/powerpoint/2010/main" val="242107034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ext and chart slide">
    <p:spTree>
      <p:nvGrpSpPr>
        <p:cNvPr id="1" name=""/>
        <p:cNvGrpSpPr/>
        <p:nvPr/>
      </p:nvGrpSpPr>
      <p:grpSpPr>
        <a:xfrm>
          <a:off x="0" y="0"/>
          <a:ext cx="0" cy="0"/>
          <a:chOff x="0" y="0"/>
          <a:chExt cx="0" cy="0"/>
        </a:xfrm>
      </p:grpSpPr>
      <p:sp>
        <p:nvSpPr>
          <p:cNvPr id="5" name="Title 2">
            <a:extLst>
              <a:ext uri="{FF2B5EF4-FFF2-40B4-BE49-F238E27FC236}">
                <a16:creationId xmlns:a16="http://schemas.microsoft.com/office/drawing/2014/main" id="{5734B9B5-37AB-D48C-7A40-0C712A4875A8}"/>
              </a:ext>
            </a:extLst>
          </p:cNvPr>
          <p:cNvSpPr>
            <a:spLocks noGrp="1"/>
          </p:cNvSpPr>
          <p:nvPr>
            <p:ph type="title" hasCustomPrompt="1"/>
          </p:nvPr>
        </p:nvSpPr>
        <p:spPr>
          <a:xfrm>
            <a:off x="998058" y="388275"/>
            <a:ext cx="10221941" cy="965964"/>
          </a:xfrm>
          <a:prstGeom prst="rect">
            <a:avLst/>
          </a:prstGeom>
        </p:spPr>
        <p:txBody>
          <a:bodyPr/>
          <a:lstStyle>
            <a:lvl1pPr>
              <a:defRPr sz="4000" b="1" i="0">
                <a:solidFill>
                  <a:srgbClr val="FAF4F0"/>
                </a:solidFill>
                <a:latin typeface="Quarriers Headline Black" pitchFamily="2" charset="77"/>
              </a:defRPr>
            </a:lvl1pPr>
          </a:lstStyle>
          <a:p>
            <a:r>
              <a:rPr lang="en-GB" dirty="0"/>
              <a:t>Click to edit TITLE</a:t>
            </a:r>
            <a:endParaRPr lang="en-US" dirty="0"/>
          </a:p>
        </p:txBody>
      </p:sp>
      <p:sp>
        <p:nvSpPr>
          <p:cNvPr id="3" name="Text Placeholder 2">
            <a:extLst>
              <a:ext uri="{FF2B5EF4-FFF2-40B4-BE49-F238E27FC236}">
                <a16:creationId xmlns:a16="http://schemas.microsoft.com/office/drawing/2014/main" id="{B3729D05-6D8D-D0C7-6E6B-F767E6945ACA}"/>
              </a:ext>
            </a:extLst>
          </p:cNvPr>
          <p:cNvSpPr>
            <a:spLocks noGrp="1"/>
          </p:cNvSpPr>
          <p:nvPr>
            <p:ph type="body" sz="quarter" idx="10"/>
          </p:nvPr>
        </p:nvSpPr>
        <p:spPr>
          <a:xfrm>
            <a:off x="998538" y="1415199"/>
            <a:ext cx="5097462" cy="4398379"/>
          </a:xfrm>
          <a:prstGeom prst="rect">
            <a:avLst/>
          </a:prstGeom>
        </p:spPr>
        <p:txBody>
          <a:bodyPr/>
          <a:lstStyle>
            <a:lvl1pPr>
              <a:defRPr>
                <a:solidFill>
                  <a:srgbClr val="FAF4F0"/>
                </a:solidFill>
              </a:defRPr>
            </a:lvl1pPr>
            <a:lvl2pPr>
              <a:defRPr>
                <a:solidFill>
                  <a:srgbClr val="FAF4F0"/>
                </a:solidFill>
              </a:defRPr>
            </a:lvl2pPr>
            <a:lvl3pPr>
              <a:defRPr>
                <a:solidFill>
                  <a:srgbClr val="FAF4F0"/>
                </a:solidFill>
              </a:defRPr>
            </a:lvl3pPr>
            <a:lvl4pPr>
              <a:defRPr>
                <a:solidFill>
                  <a:srgbClr val="FAF4F0"/>
                </a:solidFill>
              </a:defRPr>
            </a:lvl4pPr>
            <a:lvl5pPr>
              <a:defRPr>
                <a:solidFill>
                  <a:srgbClr val="FAF4F0"/>
                </a:solidFill>
              </a:defRPr>
            </a:lvl5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US" dirty="0"/>
          </a:p>
        </p:txBody>
      </p:sp>
      <p:sp>
        <p:nvSpPr>
          <p:cNvPr id="7" name="Chart Placeholder 6">
            <a:extLst>
              <a:ext uri="{FF2B5EF4-FFF2-40B4-BE49-F238E27FC236}">
                <a16:creationId xmlns:a16="http://schemas.microsoft.com/office/drawing/2014/main" id="{A543DEED-4D89-F6D9-AFA4-16692491288A}"/>
              </a:ext>
            </a:extLst>
          </p:cNvPr>
          <p:cNvSpPr>
            <a:spLocks noGrp="1"/>
          </p:cNvSpPr>
          <p:nvPr>
            <p:ph type="chart" sz="quarter" idx="11"/>
          </p:nvPr>
        </p:nvSpPr>
        <p:spPr>
          <a:xfrm>
            <a:off x="6479567" y="1424305"/>
            <a:ext cx="4740432" cy="4389273"/>
          </a:xfrm>
          <a:prstGeom prst="rect">
            <a:avLst/>
          </a:prstGeom>
        </p:spPr>
        <p:txBody>
          <a:bodyPr/>
          <a:lstStyle>
            <a:lvl1pPr>
              <a:defRPr>
                <a:solidFill>
                  <a:srgbClr val="FAF4F0"/>
                </a:solidFill>
              </a:defRPr>
            </a:lvl1pPr>
          </a:lstStyle>
          <a:p>
            <a:endParaRPr lang="en-US" dirty="0"/>
          </a:p>
        </p:txBody>
      </p:sp>
    </p:spTree>
    <p:extLst>
      <p:ext uri="{BB962C8B-B14F-4D97-AF65-F5344CB8AC3E}">
        <p14:creationId xmlns:p14="http://schemas.microsoft.com/office/powerpoint/2010/main" val="380053844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hart only slide">
    <p:spTree>
      <p:nvGrpSpPr>
        <p:cNvPr id="1" name=""/>
        <p:cNvGrpSpPr/>
        <p:nvPr/>
      </p:nvGrpSpPr>
      <p:grpSpPr>
        <a:xfrm>
          <a:off x="0" y="0"/>
          <a:ext cx="0" cy="0"/>
          <a:chOff x="0" y="0"/>
          <a:chExt cx="0" cy="0"/>
        </a:xfrm>
      </p:grpSpPr>
      <p:sp>
        <p:nvSpPr>
          <p:cNvPr id="5" name="Title 2">
            <a:extLst>
              <a:ext uri="{FF2B5EF4-FFF2-40B4-BE49-F238E27FC236}">
                <a16:creationId xmlns:a16="http://schemas.microsoft.com/office/drawing/2014/main" id="{5734B9B5-37AB-D48C-7A40-0C712A4875A8}"/>
              </a:ext>
            </a:extLst>
          </p:cNvPr>
          <p:cNvSpPr>
            <a:spLocks noGrp="1"/>
          </p:cNvSpPr>
          <p:nvPr>
            <p:ph type="title" hasCustomPrompt="1"/>
          </p:nvPr>
        </p:nvSpPr>
        <p:spPr>
          <a:xfrm>
            <a:off x="998058" y="388275"/>
            <a:ext cx="10221940" cy="965964"/>
          </a:xfrm>
          <a:prstGeom prst="rect">
            <a:avLst/>
          </a:prstGeom>
        </p:spPr>
        <p:txBody>
          <a:bodyPr/>
          <a:lstStyle>
            <a:lvl1pPr>
              <a:defRPr sz="4000" b="1" i="0">
                <a:solidFill>
                  <a:srgbClr val="FAF4F0"/>
                </a:solidFill>
                <a:latin typeface="Quarriers Headline Black" pitchFamily="2" charset="77"/>
              </a:defRPr>
            </a:lvl1pPr>
          </a:lstStyle>
          <a:p>
            <a:r>
              <a:rPr lang="en-GB" dirty="0"/>
              <a:t>Click to edit TITLE</a:t>
            </a:r>
            <a:endParaRPr lang="en-US" dirty="0"/>
          </a:p>
        </p:txBody>
      </p:sp>
      <p:sp>
        <p:nvSpPr>
          <p:cNvPr id="7" name="Chart Placeholder 6">
            <a:extLst>
              <a:ext uri="{FF2B5EF4-FFF2-40B4-BE49-F238E27FC236}">
                <a16:creationId xmlns:a16="http://schemas.microsoft.com/office/drawing/2014/main" id="{A543DEED-4D89-F6D9-AFA4-16692491288A}"/>
              </a:ext>
            </a:extLst>
          </p:cNvPr>
          <p:cNvSpPr>
            <a:spLocks noGrp="1"/>
          </p:cNvSpPr>
          <p:nvPr>
            <p:ph type="chart" sz="quarter" idx="11"/>
          </p:nvPr>
        </p:nvSpPr>
        <p:spPr>
          <a:xfrm>
            <a:off x="998059" y="1412113"/>
            <a:ext cx="10221940" cy="4398378"/>
          </a:xfrm>
          <a:prstGeom prst="rect">
            <a:avLst/>
          </a:prstGeom>
        </p:spPr>
        <p:txBody>
          <a:bodyPr/>
          <a:lstStyle>
            <a:lvl1pPr>
              <a:defRPr>
                <a:solidFill>
                  <a:srgbClr val="FAF4F0"/>
                </a:solidFill>
              </a:defRPr>
            </a:lvl1pPr>
          </a:lstStyle>
          <a:p>
            <a:endParaRPr lang="en-US" dirty="0"/>
          </a:p>
        </p:txBody>
      </p:sp>
    </p:spTree>
    <p:extLst>
      <p:ext uri="{BB962C8B-B14F-4D97-AF65-F5344CB8AC3E}">
        <p14:creationId xmlns:p14="http://schemas.microsoft.com/office/powerpoint/2010/main" val="245986245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woObj">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1F8C3B-F87D-461B-A7A6-86EF6350D020}"/>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F1851ADD-F353-409B-9569-34800DC0E5A8}"/>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9A79A7B0-C4BE-4961-BE57-E0C7E5BA6642}"/>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135B43F9-DCEA-4681-9D82-08700A78C1F5}"/>
              </a:ext>
            </a:extLst>
          </p:cNvPr>
          <p:cNvSpPr>
            <a:spLocks noGrp="1"/>
          </p:cNvSpPr>
          <p:nvPr>
            <p:ph type="dt" sz="half" idx="10"/>
          </p:nvPr>
        </p:nvSpPr>
        <p:spPr/>
        <p:txBody>
          <a:bodyPr/>
          <a:lstStyle/>
          <a:p>
            <a:fld id="{A5C66747-A9FA-416B-BEF9-9B09965704D9}" type="datetimeFigureOut">
              <a:rPr lang="en-GB" smtClean="0"/>
              <a:t>25/08/2025</a:t>
            </a:fld>
            <a:endParaRPr lang="en-GB"/>
          </a:p>
        </p:txBody>
      </p:sp>
      <p:sp>
        <p:nvSpPr>
          <p:cNvPr id="6" name="Footer Placeholder 5">
            <a:extLst>
              <a:ext uri="{FF2B5EF4-FFF2-40B4-BE49-F238E27FC236}">
                <a16:creationId xmlns:a16="http://schemas.microsoft.com/office/drawing/2014/main" id="{FB3459EF-64AC-468E-945D-DD88947F9267}"/>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2892C751-7B0E-4616-93E9-539F6C111EB2}"/>
              </a:ext>
            </a:extLst>
          </p:cNvPr>
          <p:cNvSpPr>
            <a:spLocks noGrp="1"/>
          </p:cNvSpPr>
          <p:nvPr>
            <p:ph type="sldNum" sz="quarter" idx="12"/>
          </p:nvPr>
        </p:nvSpPr>
        <p:spPr/>
        <p:txBody>
          <a:bodyPr/>
          <a:lstStyle/>
          <a:p>
            <a:fld id="{23E630FF-555E-4090-8BB3-34F89E18C065}" type="slidenum">
              <a:rPr lang="en-GB" smtClean="0"/>
              <a:t>‹#›</a:t>
            </a:fld>
            <a:endParaRPr lang="en-GB"/>
          </a:p>
        </p:txBody>
      </p:sp>
    </p:spTree>
    <p:extLst>
      <p:ext uri="{BB962C8B-B14F-4D97-AF65-F5344CB8AC3E}">
        <p14:creationId xmlns:p14="http://schemas.microsoft.com/office/powerpoint/2010/main" val="30459232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ext only slide">
    <p:spTree>
      <p:nvGrpSpPr>
        <p:cNvPr id="1" name=""/>
        <p:cNvGrpSpPr/>
        <p:nvPr/>
      </p:nvGrpSpPr>
      <p:grpSpPr>
        <a:xfrm>
          <a:off x="0" y="0"/>
          <a:ext cx="0" cy="0"/>
          <a:chOff x="0" y="0"/>
          <a:chExt cx="0" cy="0"/>
        </a:xfrm>
      </p:grpSpPr>
      <p:sp>
        <p:nvSpPr>
          <p:cNvPr id="5" name="Title 2">
            <a:extLst>
              <a:ext uri="{FF2B5EF4-FFF2-40B4-BE49-F238E27FC236}">
                <a16:creationId xmlns:a16="http://schemas.microsoft.com/office/drawing/2014/main" id="{5734B9B5-37AB-D48C-7A40-0C712A4875A8}"/>
              </a:ext>
            </a:extLst>
          </p:cNvPr>
          <p:cNvSpPr>
            <a:spLocks noGrp="1"/>
          </p:cNvSpPr>
          <p:nvPr>
            <p:ph type="title" hasCustomPrompt="1"/>
          </p:nvPr>
        </p:nvSpPr>
        <p:spPr>
          <a:xfrm>
            <a:off x="998058" y="388275"/>
            <a:ext cx="10221940" cy="965964"/>
          </a:xfrm>
          <a:prstGeom prst="rect">
            <a:avLst/>
          </a:prstGeom>
        </p:spPr>
        <p:txBody>
          <a:bodyPr/>
          <a:lstStyle>
            <a:lvl1pPr>
              <a:defRPr sz="4000" b="1" i="0">
                <a:solidFill>
                  <a:srgbClr val="FAF4F0"/>
                </a:solidFill>
                <a:latin typeface="Quarriers Headline Black" pitchFamily="2" charset="77"/>
              </a:defRPr>
            </a:lvl1pPr>
          </a:lstStyle>
          <a:p>
            <a:r>
              <a:rPr lang="en-GB" dirty="0"/>
              <a:t>Click to edit TITLE</a:t>
            </a:r>
            <a:endParaRPr lang="en-US" dirty="0"/>
          </a:p>
        </p:txBody>
      </p:sp>
      <p:sp>
        <p:nvSpPr>
          <p:cNvPr id="3" name="Text Placeholder 2">
            <a:extLst>
              <a:ext uri="{FF2B5EF4-FFF2-40B4-BE49-F238E27FC236}">
                <a16:creationId xmlns:a16="http://schemas.microsoft.com/office/drawing/2014/main" id="{04F1892F-D862-9681-178D-814B1A0FE26E}"/>
              </a:ext>
            </a:extLst>
          </p:cNvPr>
          <p:cNvSpPr>
            <a:spLocks noGrp="1"/>
          </p:cNvSpPr>
          <p:nvPr>
            <p:ph type="body" sz="quarter" idx="10"/>
          </p:nvPr>
        </p:nvSpPr>
        <p:spPr>
          <a:xfrm>
            <a:off x="998058" y="1354239"/>
            <a:ext cx="10221942" cy="4375229"/>
          </a:xfrm>
          <a:prstGeom prst="rect">
            <a:avLst/>
          </a:prstGeom>
        </p:spPr>
        <p:txBody>
          <a:bodyPr/>
          <a:lstStyle>
            <a:lvl1pPr>
              <a:defRPr>
                <a:solidFill>
                  <a:srgbClr val="FAF4F0"/>
                </a:solidFill>
              </a:defRPr>
            </a:lvl1pPr>
            <a:lvl2pPr>
              <a:defRPr>
                <a:solidFill>
                  <a:srgbClr val="FAF4F0"/>
                </a:solidFill>
              </a:defRPr>
            </a:lvl2pPr>
            <a:lvl3pPr>
              <a:defRPr>
                <a:solidFill>
                  <a:srgbClr val="FAF4F0"/>
                </a:solidFill>
              </a:defRPr>
            </a:lvl3pPr>
            <a:lvl4pPr>
              <a:defRPr>
                <a:solidFill>
                  <a:srgbClr val="FAF4F0"/>
                </a:solidFill>
              </a:defRPr>
            </a:lvl4pPr>
            <a:lvl5pPr>
              <a:defRPr>
                <a:solidFill>
                  <a:srgbClr val="FAF4F0"/>
                </a:solidFill>
              </a:defRPr>
            </a:lvl5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US" dirty="0"/>
          </a:p>
        </p:txBody>
      </p:sp>
    </p:spTree>
    <p:extLst>
      <p:ext uri="{BB962C8B-B14F-4D97-AF65-F5344CB8AC3E}">
        <p14:creationId xmlns:p14="http://schemas.microsoft.com/office/powerpoint/2010/main" val="64958071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Content slide">
    <p:spTree>
      <p:nvGrpSpPr>
        <p:cNvPr id="1" name=""/>
        <p:cNvGrpSpPr/>
        <p:nvPr/>
      </p:nvGrpSpPr>
      <p:grpSpPr>
        <a:xfrm>
          <a:off x="0" y="0"/>
          <a:ext cx="0" cy="0"/>
          <a:chOff x="0" y="0"/>
          <a:chExt cx="0" cy="0"/>
        </a:xfrm>
      </p:grpSpPr>
      <p:sp>
        <p:nvSpPr>
          <p:cNvPr id="4" name="Content Placeholder 3">
            <a:extLst>
              <a:ext uri="{FF2B5EF4-FFF2-40B4-BE49-F238E27FC236}">
                <a16:creationId xmlns:a16="http://schemas.microsoft.com/office/drawing/2014/main" id="{6BCEA311-D5AD-BE69-DB28-24AD324DDF28}"/>
              </a:ext>
            </a:extLst>
          </p:cNvPr>
          <p:cNvSpPr>
            <a:spLocks noGrp="1"/>
          </p:cNvSpPr>
          <p:nvPr>
            <p:ph sz="quarter" idx="10"/>
          </p:nvPr>
        </p:nvSpPr>
        <p:spPr>
          <a:xfrm>
            <a:off x="998059" y="1354238"/>
            <a:ext cx="10221940" cy="4398379"/>
          </a:xfrm>
          <a:prstGeom prst="rect">
            <a:avLst/>
          </a:prstGeom>
        </p:spPr>
        <p:txBody>
          <a:bodyPr/>
          <a:lstStyle>
            <a:lvl1pPr>
              <a:defRPr>
                <a:solidFill>
                  <a:srgbClr val="FAF4F0"/>
                </a:solidFill>
              </a:defRPr>
            </a:lvl1pPr>
            <a:lvl2pPr>
              <a:defRPr>
                <a:solidFill>
                  <a:srgbClr val="FAF4F0"/>
                </a:solidFill>
              </a:defRPr>
            </a:lvl2pPr>
            <a:lvl3pPr>
              <a:defRPr>
                <a:solidFill>
                  <a:srgbClr val="FAF4F0"/>
                </a:solidFill>
              </a:defRPr>
            </a:lvl3pPr>
            <a:lvl4pPr>
              <a:defRPr>
                <a:solidFill>
                  <a:srgbClr val="FAF4F0"/>
                </a:solidFill>
              </a:defRPr>
            </a:lvl4pPr>
            <a:lvl5pPr>
              <a:defRPr>
                <a:solidFill>
                  <a:srgbClr val="FAF4F0"/>
                </a:solidFill>
              </a:defRPr>
            </a:lvl5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US" dirty="0"/>
          </a:p>
        </p:txBody>
      </p:sp>
      <p:sp>
        <p:nvSpPr>
          <p:cNvPr id="5" name="Title 2">
            <a:extLst>
              <a:ext uri="{FF2B5EF4-FFF2-40B4-BE49-F238E27FC236}">
                <a16:creationId xmlns:a16="http://schemas.microsoft.com/office/drawing/2014/main" id="{5734B9B5-37AB-D48C-7A40-0C712A4875A8}"/>
              </a:ext>
            </a:extLst>
          </p:cNvPr>
          <p:cNvSpPr>
            <a:spLocks noGrp="1"/>
          </p:cNvSpPr>
          <p:nvPr>
            <p:ph type="title" hasCustomPrompt="1"/>
          </p:nvPr>
        </p:nvSpPr>
        <p:spPr>
          <a:xfrm>
            <a:off x="998058" y="388275"/>
            <a:ext cx="10221940" cy="965964"/>
          </a:xfrm>
          <a:prstGeom prst="rect">
            <a:avLst/>
          </a:prstGeom>
        </p:spPr>
        <p:txBody>
          <a:bodyPr/>
          <a:lstStyle>
            <a:lvl1pPr>
              <a:defRPr sz="4000" b="1" i="0">
                <a:solidFill>
                  <a:srgbClr val="FAF4F0"/>
                </a:solidFill>
                <a:latin typeface="Quarriers Headline Black" pitchFamily="2" charset="77"/>
              </a:defRPr>
            </a:lvl1pPr>
          </a:lstStyle>
          <a:p>
            <a:r>
              <a:rPr lang="en-GB" dirty="0"/>
              <a:t>Click to edit TITLE</a:t>
            </a:r>
            <a:endParaRPr lang="en-US" dirty="0"/>
          </a:p>
        </p:txBody>
      </p:sp>
    </p:spTree>
    <p:extLst>
      <p:ext uri="{BB962C8B-B14F-4D97-AF65-F5344CB8AC3E}">
        <p14:creationId xmlns:p14="http://schemas.microsoft.com/office/powerpoint/2010/main" val="356898355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Video slide">
    <p:spTree>
      <p:nvGrpSpPr>
        <p:cNvPr id="1" name=""/>
        <p:cNvGrpSpPr/>
        <p:nvPr/>
      </p:nvGrpSpPr>
      <p:grpSpPr>
        <a:xfrm>
          <a:off x="0" y="0"/>
          <a:ext cx="0" cy="0"/>
          <a:chOff x="0" y="0"/>
          <a:chExt cx="0" cy="0"/>
        </a:xfrm>
      </p:grpSpPr>
      <p:sp>
        <p:nvSpPr>
          <p:cNvPr id="3" name="Media Placeholder 2">
            <a:extLst>
              <a:ext uri="{FF2B5EF4-FFF2-40B4-BE49-F238E27FC236}">
                <a16:creationId xmlns:a16="http://schemas.microsoft.com/office/drawing/2014/main" id="{085348D2-4840-3D50-CAFE-E248D2ECD987}"/>
              </a:ext>
            </a:extLst>
          </p:cNvPr>
          <p:cNvSpPr>
            <a:spLocks noGrp="1"/>
          </p:cNvSpPr>
          <p:nvPr>
            <p:ph type="media" sz="quarter" idx="10"/>
          </p:nvPr>
        </p:nvSpPr>
        <p:spPr>
          <a:xfrm>
            <a:off x="998058" y="660399"/>
            <a:ext cx="10221942" cy="5184815"/>
          </a:xfrm>
          <a:prstGeom prst="rect">
            <a:avLst/>
          </a:prstGeom>
        </p:spPr>
        <p:txBody>
          <a:bodyPr/>
          <a:lstStyle>
            <a:lvl1pPr>
              <a:defRPr>
                <a:solidFill>
                  <a:srgbClr val="FAF4F0"/>
                </a:solidFill>
              </a:defRPr>
            </a:lvl1pPr>
          </a:lstStyle>
          <a:p>
            <a:endParaRPr lang="en-US" dirty="0"/>
          </a:p>
        </p:txBody>
      </p:sp>
    </p:spTree>
    <p:extLst>
      <p:ext uri="{BB962C8B-B14F-4D97-AF65-F5344CB8AC3E}">
        <p14:creationId xmlns:p14="http://schemas.microsoft.com/office/powerpoint/2010/main" val="244639435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ext and chart slide">
    <p:spTree>
      <p:nvGrpSpPr>
        <p:cNvPr id="1" name=""/>
        <p:cNvGrpSpPr/>
        <p:nvPr/>
      </p:nvGrpSpPr>
      <p:grpSpPr>
        <a:xfrm>
          <a:off x="0" y="0"/>
          <a:ext cx="0" cy="0"/>
          <a:chOff x="0" y="0"/>
          <a:chExt cx="0" cy="0"/>
        </a:xfrm>
      </p:grpSpPr>
      <p:sp>
        <p:nvSpPr>
          <p:cNvPr id="5" name="Title 2">
            <a:extLst>
              <a:ext uri="{FF2B5EF4-FFF2-40B4-BE49-F238E27FC236}">
                <a16:creationId xmlns:a16="http://schemas.microsoft.com/office/drawing/2014/main" id="{5734B9B5-37AB-D48C-7A40-0C712A4875A8}"/>
              </a:ext>
            </a:extLst>
          </p:cNvPr>
          <p:cNvSpPr>
            <a:spLocks noGrp="1"/>
          </p:cNvSpPr>
          <p:nvPr>
            <p:ph type="title" hasCustomPrompt="1"/>
          </p:nvPr>
        </p:nvSpPr>
        <p:spPr>
          <a:xfrm>
            <a:off x="998058" y="388275"/>
            <a:ext cx="10221941" cy="965964"/>
          </a:xfrm>
          <a:prstGeom prst="rect">
            <a:avLst/>
          </a:prstGeom>
        </p:spPr>
        <p:txBody>
          <a:bodyPr/>
          <a:lstStyle>
            <a:lvl1pPr>
              <a:defRPr sz="4000" b="1" i="0">
                <a:solidFill>
                  <a:srgbClr val="FAF4F0"/>
                </a:solidFill>
                <a:latin typeface="Quarriers Headline Black" pitchFamily="2" charset="77"/>
              </a:defRPr>
            </a:lvl1pPr>
          </a:lstStyle>
          <a:p>
            <a:r>
              <a:rPr lang="en-GB" dirty="0"/>
              <a:t>Click to edit TITLE</a:t>
            </a:r>
            <a:endParaRPr lang="en-US" dirty="0"/>
          </a:p>
        </p:txBody>
      </p:sp>
      <p:sp>
        <p:nvSpPr>
          <p:cNvPr id="3" name="Text Placeholder 2">
            <a:extLst>
              <a:ext uri="{FF2B5EF4-FFF2-40B4-BE49-F238E27FC236}">
                <a16:creationId xmlns:a16="http://schemas.microsoft.com/office/drawing/2014/main" id="{B3729D05-6D8D-D0C7-6E6B-F767E6945ACA}"/>
              </a:ext>
            </a:extLst>
          </p:cNvPr>
          <p:cNvSpPr>
            <a:spLocks noGrp="1"/>
          </p:cNvSpPr>
          <p:nvPr>
            <p:ph type="body" sz="quarter" idx="10"/>
          </p:nvPr>
        </p:nvSpPr>
        <p:spPr>
          <a:xfrm>
            <a:off x="998538" y="1415199"/>
            <a:ext cx="5097462" cy="4398379"/>
          </a:xfrm>
          <a:prstGeom prst="rect">
            <a:avLst/>
          </a:prstGeom>
        </p:spPr>
        <p:txBody>
          <a:bodyPr/>
          <a:lstStyle>
            <a:lvl1pPr>
              <a:defRPr>
                <a:solidFill>
                  <a:srgbClr val="FAF4F0"/>
                </a:solidFill>
              </a:defRPr>
            </a:lvl1pPr>
            <a:lvl2pPr>
              <a:defRPr>
                <a:solidFill>
                  <a:srgbClr val="FAF4F0"/>
                </a:solidFill>
              </a:defRPr>
            </a:lvl2pPr>
            <a:lvl3pPr>
              <a:defRPr>
                <a:solidFill>
                  <a:srgbClr val="FAF4F0"/>
                </a:solidFill>
              </a:defRPr>
            </a:lvl3pPr>
            <a:lvl4pPr>
              <a:defRPr>
                <a:solidFill>
                  <a:srgbClr val="FAF4F0"/>
                </a:solidFill>
              </a:defRPr>
            </a:lvl4pPr>
            <a:lvl5pPr>
              <a:defRPr>
                <a:solidFill>
                  <a:srgbClr val="FAF4F0"/>
                </a:solidFill>
              </a:defRPr>
            </a:lvl5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US" dirty="0"/>
          </a:p>
        </p:txBody>
      </p:sp>
      <p:sp>
        <p:nvSpPr>
          <p:cNvPr id="7" name="Chart Placeholder 6">
            <a:extLst>
              <a:ext uri="{FF2B5EF4-FFF2-40B4-BE49-F238E27FC236}">
                <a16:creationId xmlns:a16="http://schemas.microsoft.com/office/drawing/2014/main" id="{A543DEED-4D89-F6D9-AFA4-16692491288A}"/>
              </a:ext>
            </a:extLst>
          </p:cNvPr>
          <p:cNvSpPr>
            <a:spLocks noGrp="1"/>
          </p:cNvSpPr>
          <p:nvPr>
            <p:ph type="chart" sz="quarter" idx="11"/>
          </p:nvPr>
        </p:nvSpPr>
        <p:spPr>
          <a:xfrm>
            <a:off x="6479567" y="1424305"/>
            <a:ext cx="4740432" cy="4389273"/>
          </a:xfrm>
          <a:prstGeom prst="rect">
            <a:avLst/>
          </a:prstGeom>
        </p:spPr>
        <p:txBody>
          <a:bodyPr/>
          <a:lstStyle>
            <a:lvl1pPr>
              <a:defRPr>
                <a:solidFill>
                  <a:srgbClr val="FAF4F0"/>
                </a:solidFill>
              </a:defRPr>
            </a:lvl1pPr>
          </a:lstStyle>
          <a:p>
            <a:endParaRPr lang="en-US" dirty="0"/>
          </a:p>
        </p:txBody>
      </p:sp>
    </p:spTree>
    <p:extLst>
      <p:ext uri="{BB962C8B-B14F-4D97-AF65-F5344CB8AC3E}">
        <p14:creationId xmlns:p14="http://schemas.microsoft.com/office/powerpoint/2010/main" val="33183706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Chart only slide">
    <p:spTree>
      <p:nvGrpSpPr>
        <p:cNvPr id="1" name=""/>
        <p:cNvGrpSpPr/>
        <p:nvPr/>
      </p:nvGrpSpPr>
      <p:grpSpPr>
        <a:xfrm>
          <a:off x="0" y="0"/>
          <a:ext cx="0" cy="0"/>
          <a:chOff x="0" y="0"/>
          <a:chExt cx="0" cy="0"/>
        </a:xfrm>
      </p:grpSpPr>
      <p:sp>
        <p:nvSpPr>
          <p:cNvPr id="5" name="Title 2">
            <a:extLst>
              <a:ext uri="{FF2B5EF4-FFF2-40B4-BE49-F238E27FC236}">
                <a16:creationId xmlns:a16="http://schemas.microsoft.com/office/drawing/2014/main" id="{5734B9B5-37AB-D48C-7A40-0C712A4875A8}"/>
              </a:ext>
            </a:extLst>
          </p:cNvPr>
          <p:cNvSpPr>
            <a:spLocks noGrp="1"/>
          </p:cNvSpPr>
          <p:nvPr>
            <p:ph type="title" hasCustomPrompt="1"/>
          </p:nvPr>
        </p:nvSpPr>
        <p:spPr>
          <a:xfrm>
            <a:off x="998058" y="388275"/>
            <a:ext cx="10221940" cy="965964"/>
          </a:xfrm>
          <a:prstGeom prst="rect">
            <a:avLst/>
          </a:prstGeom>
        </p:spPr>
        <p:txBody>
          <a:bodyPr/>
          <a:lstStyle>
            <a:lvl1pPr>
              <a:defRPr sz="4000" b="1" i="0">
                <a:solidFill>
                  <a:srgbClr val="FAF4F0"/>
                </a:solidFill>
                <a:latin typeface="Quarriers Headline Black" pitchFamily="2" charset="77"/>
              </a:defRPr>
            </a:lvl1pPr>
          </a:lstStyle>
          <a:p>
            <a:r>
              <a:rPr lang="en-GB" dirty="0"/>
              <a:t>Click to edit TITLE</a:t>
            </a:r>
            <a:endParaRPr lang="en-US" dirty="0"/>
          </a:p>
        </p:txBody>
      </p:sp>
      <p:sp>
        <p:nvSpPr>
          <p:cNvPr id="7" name="Chart Placeholder 6">
            <a:extLst>
              <a:ext uri="{FF2B5EF4-FFF2-40B4-BE49-F238E27FC236}">
                <a16:creationId xmlns:a16="http://schemas.microsoft.com/office/drawing/2014/main" id="{A543DEED-4D89-F6D9-AFA4-16692491288A}"/>
              </a:ext>
            </a:extLst>
          </p:cNvPr>
          <p:cNvSpPr>
            <a:spLocks noGrp="1"/>
          </p:cNvSpPr>
          <p:nvPr>
            <p:ph type="chart" sz="quarter" idx="11"/>
          </p:nvPr>
        </p:nvSpPr>
        <p:spPr>
          <a:xfrm>
            <a:off x="998059" y="1412113"/>
            <a:ext cx="10221940" cy="4398378"/>
          </a:xfrm>
          <a:prstGeom prst="rect">
            <a:avLst/>
          </a:prstGeom>
        </p:spPr>
        <p:txBody>
          <a:bodyPr/>
          <a:lstStyle>
            <a:lvl1pPr>
              <a:defRPr>
                <a:solidFill>
                  <a:srgbClr val="FAF4F0"/>
                </a:solidFill>
              </a:defRPr>
            </a:lvl1pPr>
          </a:lstStyle>
          <a:p>
            <a:endParaRPr lang="en-US" dirty="0"/>
          </a:p>
        </p:txBody>
      </p:sp>
    </p:spTree>
    <p:extLst>
      <p:ext uri="{BB962C8B-B14F-4D97-AF65-F5344CB8AC3E}">
        <p14:creationId xmlns:p14="http://schemas.microsoft.com/office/powerpoint/2010/main" val="14978468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14EC2016-F9D4-3746-3B2A-1FCB05B2D636}"/>
              </a:ext>
            </a:extLst>
          </p:cNvPr>
          <p:cNvSpPr>
            <a:spLocks noGrp="1"/>
          </p:cNvSpPr>
          <p:nvPr>
            <p:ph type="title" hasCustomPrompt="1"/>
          </p:nvPr>
        </p:nvSpPr>
        <p:spPr>
          <a:xfrm>
            <a:off x="998058" y="388274"/>
            <a:ext cx="10221941" cy="1325563"/>
          </a:xfrm>
          <a:prstGeom prst="rect">
            <a:avLst/>
          </a:prstGeom>
        </p:spPr>
        <p:txBody>
          <a:bodyPr/>
          <a:lstStyle>
            <a:lvl1pPr>
              <a:defRPr sz="5400" b="1" i="0">
                <a:solidFill>
                  <a:srgbClr val="FAF4F0"/>
                </a:solidFill>
                <a:latin typeface="Quarriers Headline Black" pitchFamily="2" charset="77"/>
              </a:defRPr>
            </a:lvl1pPr>
          </a:lstStyle>
          <a:p>
            <a:r>
              <a:rPr lang="en-GB" dirty="0"/>
              <a:t>Click to edit TITLE</a:t>
            </a:r>
            <a:endParaRPr lang="en-US" dirty="0"/>
          </a:p>
        </p:txBody>
      </p:sp>
    </p:spTree>
    <p:extLst>
      <p:ext uri="{BB962C8B-B14F-4D97-AF65-F5344CB8AC3E}">
        <p14:creationId xmlns:p14="http://schemas.microsoft.com/office/powerpoint/2010/main" val="26245032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ext only slide">
    <p:spTree>
      <p:nvGrpSpPr>
        <p:cNvPr id="1" name=""/>
        <p:cNvGrpSpPr/>
        <p:nvPr/>
      </p:nvGrpSpPr>
      <p:grpSpPr>
        <a:xfrm>
          <a:off x="0" y="0"/>
          <a:ext cx="0" cy="0"/>
          <a:chOff x="0" y="0"/>
          <a:chExt cx="0" cy="0"/>
        </a:xfrm>
      </p:grpSpPr>
      <p:sp>
        <p:nvSpPr>
          <p:cNvPr id="5" name="Title 2">
            <a:extLst>
              <a:ext uri="{FF2B5EF4-FFF2-40B4-BE49-F238E27FC236}">
                <a16:creationId xmlns:a16="http://schemas.microsoft.com/office/drawing/2014/main" id="{5734B9B5-37AB-D48C-7A40-0C712A4875A8}"/>
              </a:ext>
            </a:extLst>
          </p:cNvPr>
          <p:cNvSpPr>
            <a:spLocks noGrp="1"/>
          </p:cNvSpPr>
          <p:nvPr>
            <p:ph type="title" hasCustomPrompt="1"/>
          </p:nvPr>
        </p:nvSpPr>
        <p:spPr>
          <a:xfrm>
            <a:off x="998058" y="388275"/>
            <a:ext cx="10221940" cy="965964"/>
          </a:xfrm>
          <a:prstGeom prst="rect">
            <a:avLst/>
          </a:prstGeom>
        </p:spPr>
        <p:txBody>
          <a:bodyPr/>
          <a:lstStyle>
            <a:lvl1pPr>
              <a:defRPr sz="4000" b="1" i="0">
                <a:solidFill>
                  <a:srgbClr val="FAF4F0"/>
                </a:solidFill>
                <a:latin typeface="Quarriers Headline Black" pitchFamily="2" charset="77"/>
              </a:defRPr>
            </a:lvl1pPr>
          </a:lstStyle>
          <a:p>
            <a:r>
              <a:rPr lang="en-GB" dirty="0"/>
              <a:t>Click to edit TITLE</a:t>
            </a:r>
            <a:endParaRPr lang="en-US" dirty="0"/>
          </a:p>
        </p:txBody>
      </p:sp>
      <p:sp>
        <p:nvSpPr>
          <p:cNvPr id="3" name="Text Placeholder 2">
            <a:extLst>
              <a:ext uri="{FF2B5EF4-FFF2-40B4-BE49-F238E27FC236}">
                <a16:creationId xmlns:a16="http://schemas.microsoft.com/office/drawing/2014/main" id="{04F1892F-D862-9681-178D-814B1A0FE26E}"/>
              </a:ext>
            </a:extLst>
          </p:cNvPr>
          <p:cNvSpPr>
            <a:spLocks noGrp="1"/>
          </p:cNvSpPr>
          <p:nvPr>
            <p:ph type="body" sz="quarter" idx="10"/>
          </p:nvPr>
        </p:nvSpPr>
        <p:spPr>
          <a:xfrm>
            <a:off x="998058" y="1354239"/>
            <a:ext cx="10221942" cy="4375229"/>
          </a:xfrm>
          <a:prstGeom prst="rect">
            <a:avLst/>
          </a:prstGeom>
        </p:spPr>
        <p:txBody>
          <a:bodyPr/>
          <a:lstStyle>
            <a:lvl1pPr>
              <a:defRPr>
                <a:solidFill>
                  <a:srgbClr val="FAF4F0"/>
                </a:solidFill>
              </a:defRPr>
            </a:lvl1pPr>
            <a:lvl2pPr>
              <a:defRPr>
                <a:solidFill>
                  <a:srgbClr val="FAF4F0"/>
                </a:solidFill>
              </a:defRPr>
            </a:lvl2pPr>
            <a:lvl3pPr>
              <a:defRPr>
                <a:solidFill>
                  <a:srgbClr val="FAF4F0"/>
                </a:solidFill>
              </a:defRPr>
            </a:lvl3pPr>
            <a:lvl4pPr>
              <a:defRPr>
                <a:solidFill>
                  <a:srgbClr val="FAF4F0"/>
                </a:solidFill>
              </a:defRPr>
            </a:lvl4pPr>
            <a:lvl5pPr>
              <a:defRPr>
                <a:solidFill>
                  <a:srgbClr val="FAF4F0"/>
                </a:solidFill>
              </a:defRPr>
            </a:lvl5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US" dirty="0"/>
          </a:p>
        </p:txBody>
      </p:sp>
    </p:spTree>
    <p:extLst>
      <p:ext uri="{BB962C8B-B14F-4D97-AF65-F5344CB8AC3E}">
        <p14:creationId xmlns:p14="http://schemas.microsoft.com/office/powerpoint/2010/main" val="13879408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Content slide">
    <p:spTree>
      <p:nvGrpSpPr>
        <p:cNvPr id="1" name=""/>
        <p:cNvGrpSpPr/>
        <p:nvPr/>
      </p:nvGrpSpPr>
      <p:grpSpPr>
        <a:xfrm>
          <a:off x="0" y="0"/>
          <a:ext cx="0" cy="0"/>
          <a:chOff x="0" y="0"/>
          <a:chExt cx="0" cy="0"/>
        </a:xfrm>
      </p:grpSpPr>
      <p:sp>
        <p:nvSpPr>
          <p:cNvPr id="4" name="Content Placeholder 3">
            <a:extLst>
              <a:ext uri="{FF2B5EF4-FFF2-40B4-BE49-F238E27FC236}">
                <a16:creationId xmlns:a16="http://schemas.microsoft.com/office/drawing/2014/main" id="{6BCEA311-D5AD-BE69-DB28-24AD324DDF28}"/>
              </a:ext>
            </a:extLst>
          </p:cNvPr>
          <p:cNvSpPr>
            <a:spLocks noGrp="1"/>
          </p:cNvSpPr>
          <p:nvPr>
            <p:ph sz="quarter" idx="10"/>
          </p:nvPr>
        </p:nvSpPr>
        <p:spPr>
          <a:xfrm>
            <a:off x="998059" y="1354238"/>
            <a:ext cx="10221940" cy="4398379"/>
          </a:xfrm>
          <a:prstGeom prst="rect">
            <a:avLst/>
          </a:prstGeom>
        </p:spPr>
        <p:txBody>
          <a:bodyPr/>
          <a:lstStyle>
            <a:lvl1pPr>
              <a:defRPr>
                <a:solidFill>
                  <a:srgbClr val="FAF4F0"/>
                </a:solidFill>
              </a:defRPr>
            </a:lvl1pPr>
            <a:lvl2pPr>
              <a:defRPr>
                <a:solidFill>
                  <a:srgbClr val="FAF4F0"/>
                </a:solidFill>
              </a:defRPr>
            </a:lvl2pPr>
            <a:lvl3pPr>
              <a:defRPr>
                <a:solidFill>
                  <a:srgbClr val="FAF4F0"/>
                </a:solidFill>
              </a:defRPr>
            </a:lvl3pPr>
            <a:lvl4pPr>
              <a:defRPr>
                <a:solidFill>
                  <a:srgbClr val="FAF4F0"/>
                </a:solidFill>
              </a:defRPr>
            </a:lvl4pPr>
            <a:lvl5pPr>
              <a:defRPr>
                <a:solidFill>
                  <a:srgbClr val="FAF4F0"/>
                </a:solidFill>
              </a:defRPr>
            </a:lvl5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US" dirty="0"/>
          </a:p>
        </p:txBody>
      </p:sp>
      <p:sp>
        <p:nvSpPr>
          <p:cNvPr id="5" name="Title 2">
            <a:extLst>
              <a:ext uri="{FF2B5EF4-FFF2-40B4-BE49-F238E27FC236}">
                <a16:creationId xmlns:a16="http://schemas.microsoft.com/office/drawing/2014/main" id="{5734B9B5-37AB-D48C-7A40-0C712A4875A8}"/>
              </a:ext>
            </a:extLst>
          </p:cNvPr>
          <p:cNvSpPr>
            <a:spLocks noGrp="1"/>
          </p:cNvSpPr>
          <p:nvPr>
            <p:ph type="title" hasCustomPrompt="1"/>
          </p:nvPr>
        </p:nvSpPr>
        <p:spPr>
          <a:xfrm>
            <a:off x="998058" y="388275"/>
            <a:ext cx="10221940" cy="965964"/>
          </a:xfrm>
          <a:prstGeom prst="rect">
            <a:avLst/>
          </a:prstGeom>
        </p:spPr>
        <p:txBody>
          <a:bodyPr/>
          <a:lstStyle>
            <a:lvl1pPr>
              <a:defRPr sz="4000" b="1" i="0">
                <a:solidFill>
                  <a:srgbClr val="FAF4F0"/>
                </a:solidFill>
                <a:latin typeface="Quarriers Headline Black" pitchFamily="2" charset="77"/>
              </a:defRPr>
            </a:lvl1pPr>
          </a:lstStyle>
          <a:p>
            <a:r>
              <a:rPr lang="en-GB" dirty="0"/>
              <a:t>Click to edit TITLE</a:t>
            </a:r>
            <a:endParaRPr lang="en-US" dirty="0"/>
          </a:p>
        </p:txBody>
      </p:sp>
    </p:spTree>
    <p:extLst>
      <p:ext uri="{BB962C8B-B14F-4D97-AF65-F5344CB8AC3E}">
        <p14:creationId xmlns:p14="http://schemas.microsoft.com/office/powerpoint/2010/main" val="18753806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4.svg"/><Relationship Id="rId5" Type="http://schemas.openxmlformats.org/officeDocument/2006/relationships/slideLayout" Target="../slideLayouts/slideLayout5.xml"/><Relationship Id="rId10" Type="http://schemas.openxmlformats.org/officeDocument/2006/relationships/image" Target="../media/image3.png"/><Relationship Id="rId4" Type="http://schemas.openxmlformats.org/officeDocument/2006/relationships/slideLayout" Target="../slideLayouts/slideLayout4.xml"/><Relationship Id="rId9" Type="http://schemas.openxmlformats.org/officeDocument/2006/relationships/image" Target="../media/image2.svg"/></Relationships>
</file>

<file path=ppt/slideMasters/_rels/slideMaster2.xml.rels><?xml version="1.0" encoding="UTF-8" standalone="yes"?>
<Relationships xmlns="http://schemas.openxmlformats.org/package/2006/relationships"><Relationship Id="rId8" Type="http://schemas.openxmlformats.org/officeDocument/2006/relationships/theme" Target="../theme/theme2.xml"/><Relationship Id="rId3" Type="http://schemas.openxmlformats.org/officeDocument/2006/relationships/slideLayout" Target="../slideLayouts/slideLayout9.xml"/><Relationship Id="rId7" Type="http://schemas.openxmlformats.org/officeDocument/2006/relationships/slideLayout" Target="../slideLayouts/slideLayout13.xml"/><Relationship Id="rId2" Type="http://schemas.openxmlformats.org/officeDocument/2006/relationships/slideLayout" Target="../slideLayouts/slideLayout8.xml"/><Relationship Id="rId1" Type="http://schemas.openxmlformats.org/officeDocument/2006/relationships/slideLayout" Target="../slideLayouts/slideLayout7.xml"/><Relationship Id="rId6" Type="http://schemas.openxmlformats.org/officeDocument/2006/relationships/slideLayout" Target="../slideLayouts/slideLayout12.xml"/><Relationship Id="rId5" Type="http://schemas.openxmlformats.org/officeDocument/2006/relationships/slideLayout" Target="../slideLayouts/slideLayout11.xml"/><Relationship Id="rId10" Type="http://schemas.openxmlformats.org/officeDocument/2006/relationships/image" Target="../media/image2.svg"/><Relationship Id="rId4" Type="http://schemas.openxmlformats.org/officeDocument/2006/relationships/slideLayout" Target="../slideLayouts/slideLayout10.xml"/><Relationship Id="rId9"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rgbClr val="071D49"/>
        </a:solidFill>
        <a:effectLst/>
      </p:bgPr>
    </p:bg>
    <p:spTree>
      <p:nvGrpSpPr>
        <p:cNvPr id="1" name=""/>
        <p:cNvGrpSpPr/>
        <p:nvPr/>
      </p:nvGrpSpPr>
      <p:grpSpPr>
        <a:xfrm>
          <a:off x="0" y="0"/>
          <a:ext cx="0" cy="0"/>
          <a:chOff x="0" y="0"/>
          <a:chExt cx="0" cy="0"/>
        </a:xfrm>
      </p:grpSpPr>
      <p:pic>
        <p:nvPicPr>
          <p:cNvPr id="8" name="Graphic 7">
            <a:extLst>
              <a:ext uri="{FF2B5EF4-FFF2-40B4-BE49-F238E27FC236}">
                <a16:creationId xmlns:a16="http://schemas.microsoft.com/office/drawing/2014/main" id="{AB70B96E-AB1D-A026-8E33-8D436A5C1432}"/>
              </a:ext>
            </a:extLst>
          </p:cNvPr>
          <p:cNvPicPr>
            <a:picLocks noChangeAspect="1"/>
          </p:cNvPicPr>
          <p:nvPr userDrawn="1"/>
        </p:nvPicPr>
        <p:blipFill rotWithShape="1">
          <a:blip r:embed="rId8">
            <a:extLst>
              <a:ext uri="{96DAC541-7B7A-43D3-8B79-37D633B846F1}">
                <asvg:svgBlip xmlns:asvg="http://schemas.microsoft.com/office/drawing/2016/SVG/main" r:embed="rId9"/>
              </a:ext>
            </a:extLst>
          </a:blip>
          <a:srcRect l="23915" t="45571" r="23914" b="45962"/>
          <a:stretch/>
        </p:blipFill>
        <p:spPr>
          <a:xfrm>
            <a:off x="972001" y="5994000"/>
            <a:ext cx="2440469" cy="396000"/>
          </a:xfrm>
          <a:prstGeom prst="rect">
            <a:avLst/>
          </a:prstGeom>
        </p:spPr>
      </p:pic>
      <p:pic>
        <p:nvPicPr>
          <p:cNvPr id="3" name="Graphic 2">
            <a:extLst>
              <a:ext uri="{FF2B5EF4-FFF2-40B4-BE49-F238E27FC236}">
                <a16:creationId xmlns:a16="http://schemas.microsoft.com/office/drawing/2014/main" id="{0DAD6C38-15F9-2E9A-4857-213AB8357BFA}"/>
              </a:ext>
            </a:extLst>
          </p:cNvPr>
          <p:cNvPicPr>
            <a:picLocks noChangeAspect="1"/>
          </p:cNvPicPr>
          <p:nvPr userDrawn="1"/>
        </p:nvPicPr>
        <p:blipFill rotWithShape="1">
          <a:blip r:embed="rId10">
            <a:extLst>
              <a:ext uri="{96DAC541-7B7A-43D3-8B79-37D633B846F1}">
                <asvg:svgBlip xmlns:asvg="http://schemas.microsoft.com/office/drawing/2016/SVG/main" r:embed="rId11"/>
              </a:ext>
            </a:extLst>
          </a:blip>
          <a:srcRect l="37072" t="46949" r="37138" b="46948"/>
          <a:stretch/>
        </p:blipFill>
        <p:spPr>
          <a:xfrm>
            <a:off x="9334800" y="5994000"/>
            <a:ext cx="1932038" cy="457200"/>
          </a:xfrm>
          <a:prstGeom prst="rect">
            <a:avLst/>
          </a:prstGeom>
        </p:spPr>
      </p:pic>
    </p:spTree>
    <p:extLst>
      <p:ext uri="{BB962C8B-B14F-4D97-AF65-F5344CB8AC3E}">
        <p14:creationId xmlns:p14="http://schemas.microsoft.com/office/powerpoint/2010/main" val="1815684892"/>
      </p:ext>
    </p:extLst>
  </p:cSld>
  <p:clrMap bg1="lt1" tx1="dk1" bg2="lt2" tx2="dk2" accent1="accent1" accent2="accent2" accent3="accent3" accent4="accent4" accent5="accent5" accent6="accent6" hlink="hlink" folHlink="folHlink"/>
  <p:sldLayoutIdLst>
    <p:sldLayoutId id="2147483767" r:id="rId1"/>
    <p:sldLayoutId id="2147483768" r:id="rId2"/>
    <p:sldLayoutId id="2147483769" r:id="rId3"/>
    <p:sldLayoutId id="2147483770" r:id="rId4"/>
    <p:sldLayoutId id="2147483771" r:id="rId5"/>
    <p:sldLayoutId id="2147483772" r:id="rId6"/>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rgbClr val="071D49"/>
        </a:solidFill>
        <a:effectLst/>
      </p:bgPr>
    </p:bg>
    <p:spTree>
      <p:nvGrpSpPr>
        <p:cNvPr id="1" name=""/>
        <p:cNvGrpSpPr/>
        <p:nvPr/>
      </p:nvGrpSpPr>
      <p:grpSpPr>
        <a:xfrm>
          <a:off x="0" y="0"/>
          <a:ext cx="0" cy="0"/>
          <a:chOff x="0" y="0"/>
          <a:chExt cx="0" cy="0"/>
        </a:xfrm>
      </p:grpSpPr>
      <p:pic>
        <p:nvPicPr>
          <p:cNvPr id="8" name="Graphic 7">
            <a:extLst>
              <a:ext uri="{FF2B5EF4-FFF2-40B4-BE49-F238E27FC236}">
                <a16:creationId xmlns:a16="http://schemas.microsoft.com/office/drawing/2014/main" id="{AB70B96E-AB1D-A026-8E33-8D436A5C1432}"/>
              </a:ext>
            </a:extLst>
          </p:cNvPr>
          <p:cNvPicPr>
            <a:picLocks noChangeAspect="1"/>
          </p:cNvPicPr>
          <p:nvPr userDrawn="1"/>
        </p:nvPicPr>
        <p:blipFill rotWithShape="1">
          <a:blip r:embed="rId9">
            <a:extLst>
              <a:ext uri="{96DAC541-7B7A-43D3-8B79-37D633B846F1}">
                <asvg:svgBlip xmlns:asvg="http://schemas.microsoft.com/office/drawing/2016/SVG/main" r:embed="rId10"/>
              </a:ext>
            </a:extLst>
          </a:blip>
          <a:srcRect l="23915" t="45571" r="23914" b="45962"/>
          <a:stretch/>
        </p:blipFill>
        <p:spPr>
          <a:xfrm>
            <a:off x="972001" y="5994000"/>
            <a:ext cx="2440469" cy="396000"/>
          </a:xfrm>
          <a:prstGeom prst="rect">
            <a:avLst/>
          </a:prstGeom>
        </p:spPr>
      </p:pic>
    </p:spTree>
    <p:extLst>
      <p:ext uri="{BB962C8B-B14F-4D97-AF65-F5344CB8AC3E}">
        <p14:creationId xmlns:p14="http://schemas.microsoft.com/office/powerpoint/2010/main" val="1530077869"/>
      </p:ext>
    </p:extLst>
  </p:cSld>
  <p:clrMap bg1="lt1" tx1="dk1" bg2="lt2" tx2="dk2" accent1="accent1" accent2="accent2" accent3="accent3" accent4="accent4" accent5="accent5" accent6="accent6" hlink="hlink" folHlink="folHlink"/>
  <p:sldLayoutIdLst>
    <p:sldLayoutId id="2147483816" r:id="rId1"/>
    <p:sldLayoutId id="2147483817" r:id="rId2"/>
    <p:sldLayoutId id="2147483818" r:id="rId3"/>
    <p:sldLayoutId id="2147483819" r:id="rId4"/>
    <p:sldLayoutId id="2147483820" r:id="rId5"/>
    <p:sldLayoutId id="2147483821" r:id="rId6"/>
    <p:sldLayoutId id="2147483822" r:id="rId7"/>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3.xml.rels><?xml version="1.0" encoding="UTF-8" standalone="yes"?>
<Relationships xmlns="http://schemas.openxmlformats.org/package/2006/relationships"><Relationship Id="rId3" Type="http://schemas.openxmlformats.org/officeDocument/2006/relationships/image" Target="../media/image16.svg"/><Relationship Id="rId2" Type="http://schemas.openxmlformats.org/officeDocument/2006/relationships/image" Target="../media/image15.png"/><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png"/><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3" Type="http://schemas.openxmlformats.org/officeDocument/2006/relationships/image" Target="../media/image8.svg"/><Relationship Id="rId7" Type="http://schemas.openxmlformats.org/officeDocument/2006/relationships/image" Target="../media/image12.svg"/><Relationship Id="rId2" Type="http://schemas.openxmlformats.org/officeDocument/2006/relationships/image" Target="../media/image7.png"/><Relationship Id="rId1" Type="http://schemas.openxmlformats.org/officeDocument/2006/relationships/slideLayout" Target="../slideLayouts/slideLayout8.xml"/><Relationship Id="rId6" Type="http://schemas.openxmlformats.org/officeDocument/2006/relationships/image" Target="../media/image11.png"/><Relationship Id="rId5" Type="http://schemas.openxmlformats.org/officeDocument/2006/relationships/image" Target="../media/image10.svg"/><Relationship Id="rId4" Type="http://schemas.openxmlformats.org/officeDocument/2006/relationships/image" Target="../media/image9.png"/></Relationships>
</file>

<file path=ppt/slides/_rels/slide4.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chart" Target="../charts/chart1.xml"/><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1.xml"/><Relationship Id="rId1" Type="http://schemas.openxmlformats.org/officeDocument/2006/relationships/slideLayout" Target="../slideLayouts/slideLayout8.xml"/><Relationship Id="rId4" Type="http://schemas.openxmlformats.org/officeDocument/2006/relationships/image" Target="../media/image14.sv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8.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png"/><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chart" Target="../charts/chart3.xml"/><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5613D2-7DC4-5FC3-2AD8-98E71356A7BB}"/>
              </a:ext>
            </a:extLst>
          </p:cNvPr>
          <p:cNvSpPr>
            <a:spLocks noGrp="1"/>
          </p:cNvSpPr>
          <p:nvPr>
            <p:ph type="title"/>
          </p:nvPr>
        </p:nvSpPr>
        <p:spPr>
          <a:xfrm>
            <a:off x="267630" y="1122391"/>
            <a:ext cx="11597268" cy="2784417"/>
          </a:xfrm>
        </p:spPr>
        <p:txBody>
          <a:bodyPr/>
          <a:lstStyle/>
          <a:p>
            <a:pPr algn="ctr"/>
            <a:r>
              <a:rPr lang="en-GB" sz="4000" dirty="0">
                <a:solidFill>
                  <a:schemeClr val="bg1"/>
                </a:solidFill>
              </a:rPr>
              <a:t>Challenges &amp; opportunities in the commissioning of social care</a:t>
            </a:r>
            <a:br>
              <a:rPr lang="en-GB" sz="4000" dirty="0">
                <a:solidFill>
                  <a:schemeClr val="bg1"/>
                </a:solidFill>
              </a:rPr>
            </a:br>
            <a:br>
              <a:rPr lang="en-GB" sz="4000" dirty="0">
                <a:solidFill>
                  <a:schemeClr val="bg1"/>
                </a:solidFill>
              </a:rPr>
            </a:br>
            <a:r>
              <a:rPr lang="en-GB" sz="3600" dirty="0">
                <a:solidFill>
                  <a:schemeClr val="bg1"/>
                </a:solidFill>
              </a:rPr>
              <a:t>August 2025</a:t>
            </a:r>
            <a:br>
              <a:rPr lang="en-GB" sz="3600" dirty="0">
                <a:solidFill>
                  <a:schemeClr val="bg1"/>
                </a:solidFill>
              </a:rPr>
            </a:br>
            <a:br>
              <a:rPr lang="en-GB" sz="3600" dirty="0">
                <a:solidFill>
                  <a:schemeClr val="bg1"/>
                </a:solidFill>
              </a:rPr>
            </a:br>
            <a:br>
              <a:rPr lang="en-GB" sz="3600" dirty="0">
                <a:solidFill>
                  <a:schemeClr val="bg1"/>
                </a:solidFill>
              </a:rPr>
            </a:br>
            <a:br>
              <a:rPr lang="en-GB" sz="3600" dirty="0">
                <a:solidFill>
                  <a:schemeClr val="bg1"/>
                </a:solidFill>
              </a:rPr>
            </a:br>
            <a:br>
              <a:rPr lang="en-GB" sz="5400" dirty="0">
                <a:solidFill>
                  <a:schemeClr val="bg1"/>
                </a:solidFill>
              </a:rPr>
            </a:br>
            <a:endParaRPr lang="en-GB" dirty="0"/>
          </a:p>
        </p:txBody>
      </p:sp>
    </p:spTree>
    <p:extLst>
      <p:ext uri="{BB962C8B-B14F-4D97-AF65-F5344CB8AC3E}">
        <p14:creationId xmlns:p14="http://schemas.microsoft.com/office/powerpoint/2010/main" val="52995715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CFD3C6E-E4CC-D35B-BDAB-9B890343947B}"/>
            </a:ext>
          </a:extLst>
        </p:cNvPr>
        <p:cNvGrpSpPr/>
        <p:nvPr/>
      </p:nvGrpSpPr>
      <p:grpSpPr>
        <a:xfrm>
          <a:off x="0" y="0"/>
          <a:ext cx="0" cy="0"/>
          <a:chOff x="0" y="0"/>
          <a:chExt cx="0" cy="0"/>
        </a:xfrm>
      </p:grpSpPr>
      <p:sp>
        <p:nvSpPr>
          <p:cNvPr id="11" name="Title 1">
            <a:extLst>
              <a:ext uri="{FF2B5EF4-FFF2-40B4-BE49-F238E27FC236}">
                <a16:creationId xmlns:a16="http://schemas.microsoft.com/office/drawing/2014/main" id="{19EBFBF0-025D-8975-8DE3-ADA636BFFF37}"/>
              </a:ext>
            </a:extLst>
          </p:cNvPr>
          <p:cNvSpPr>
            <a:spLocks noGrp="1"/>
          </p:cNvSpPr>
          <p:nvPr>
            <p:ph type="title"/>
          </p:nvPr>
        </p:nvSpPr>
        <p:spPr>
          <a:xfrm>
            <a:off x="749795" y="782697"/>
            <a:ext cx="4140860" cy="965964"/>
          </a:xfrm>
        </p:spPr>
        <p:txBody>
          <a:bodyPr/>
          <a:lstStyle/>
          <a:p>
            <a:r>
              <a:rPr lang="en-US" sz="2800" dirty="0">
                <a:solidFill>
                  <a:srgbClr val="FFFFFF"/>
                </a:solidFill>
              </a:rPr>
              <a:t>NEW MODELS</a:t>
            </a:r>
          </a:p>
        </p:txBody>
      </p:sp>
      <p:sp>
        <p:nvSpPr>
          <p:cNvPr id="13" name="Text Placeholder 2">
            <a:extLst>
              <a:ext uri="{FF2B5EF4-FFF2-40B4-BE49-F238E27FC236}">
                <a16:creationId xmlns:a16="http://schemas.microsoft.com/office/drawing/2014/main" id="{072AF0C7-B1A8-145F-2B30-329B77EE8E62}"/>
              </a:ext>
            </a:extLst>
          </p:cNvPr>
          <p:cNvSpPr txBox="1">
            <a:spLocks/>
          </p:cNvSpPr>
          <p:nvPr/>
        </p:nvSpPr>
        <p:spPr>
          <a:xfrm>
            <a:off x="749796" y="1748661"/>
            <a:ext cx="11117084" cy="4582866"/>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rgbClr val="FAF4F0"/>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rgbClr val="FAF4F0"/>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rgbClr val="FAF4F0"/>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rgbClr val="FAF4F0"/>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rgbClr val="FAF4F0"/>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GB" sz="2400" b="1" dirty="0">
                <a:effectLst/>
                <a:latin typeface="Aptos" panose="020B0004020202020204" pitchFamily="34" charset="0"/>
                <a:ea typeface="Times New Roman" panose="02020603050405020304" pitchFamily="18" charset="0"/>
                <a:cs typeface="Aptos" panose="020B0004020202020204" pitchFamily="34" charset="0"/>
              </a:rPr>
              <a:t>William Quarrier Scottish Epilepsy Centre</a:t>
            </a:r>
          </a:p>
          <a:p>
            <a:r>
              <a:rPr lang="en-GB" sz="2400" dirty="0">
                <a:effectLst/>
                <a:latin typeface="Aptos" panose="020B0004020202020204" pitchFamily="34" charset="0"/>
                <a:ea typeface="Aptos" panose="020B0004020202020204" pitchFamily="34" charset="0"/>
                <a:cs typeface="Aptos" panose="020B0004020202020204" pitchFamily="34" charset="0"/>
              </a:rPr>
              <a:t>12 Bed Specialist Hospital, which was opened in 2014 following a capital appeal</a:t>
            </a:r>
          </a:p>
          <a:p>
            <a:r>
              <a:rPr lang="en-GB" sz="2400" dirty="0">
                <a:effectLst/>
                <a:latin typeface="Aptos" panose="020B0004020202020204" pitchFamily="34" charset="0"/>
                <a:ea typeface="Aptos" panose="020B0004020202020204" pitchFamily="34" charset="0"/>
                <a:cs typeface="Aptos" panose="020B0004020202020204" pitchFamily="34" charset="0"/>
              </a:rPr>
              <a:t>Tech-enabled environment</a:t>
            </a:r>
          </a:p>
          <a:p>
            <a:r>
              <a:rPr lang="en-GB" sz="2400" dirty="0">
                <a:latin typeface="Aptos" panose="020B0004020202020204" pitchFamily="34" charset="0"/>
                <a:ea typeface="Aptos" panose="020B0004020202020204" pitchFamily="34" charset="0"/>
                <a:cs typeface="Aptos" panose="020B0004020202020204" pitchFamily="34" charset="0"/>
              </a:rPr>
              <a:t>Operated by Quarriers in partnership with NHS Scotland</a:t>
            </a:r>
          </a:p>
          <a:p>
            <a:r>
              <a:rPr lang="en-GB" sz="2400" dirty="0">
                <a:latin typeface="Aptos" panose="020B0004020202020204" pitchFamily="34" charset="0"/>
                <a:ea typeface="Aptos" panose="020B0004020202020204" pitchFamily="34" charset="0"/>
                <a:cs typeface="Aptos" panose="020B0004020202020204" pitchFamily="34" charset="0"/>
              </a:rPr>
              <a:t>Staffed by Quarriers-employed specialist nurses and NHS–employed clinicians</a:t>
            </a:r>
          </a:p>
          <a:p>
            <a:r>
              <a:rPr lang="en-GB" sz="2400" dirty="0">
                <a:latin typeface="Aptos" panose="020B0004020202020204" pitchFamily="34" charset="0"/>
                <a:ea typeface="Aptos" panose="020B0004020202020204" pitchFamily="34" charset="0"/>
                <a:cs typeface="Aptos" panose="020B0004020202020204" pitchFamily="34" charset="0"/>
              </a:rPr>
              <a:t>Patients referred by consultant neurologists across all NHS Boards</a:t>
            </a:r>
          </a:p>
          <a:p>
            <a:r>
              <a:rPr lang="en-GB" sz="2400" dirty="0">
                <a:latin typeface="Aptos" panose="020B0004020202020204" pitchFamily="34" charset="0"/>
                <a:ea typeface="Aptos" panose="020B0004020202020204" pitchFamily="34" charset="0"/>
                <a:cs typeface="Aptos" panose="020B0004020202020204" pitchFamily="34" charset="0"/>
              </a:rPr>
              <a:t>De-coupled funding and clinical decision-making</a:t>
            </a:r>
          </a:p>
          <a:p>
            <a:r>
              <a:rPr lang="en-GB" sz="2400" dirty="0">
                <a:latin typeface="Aptos" panose="020B0004020202020204" pitchFamily="34" charset="0"/>
                <a:ea typeface="Aptos" panose="020B0004020202020204" pitchFamily="34" charset="0"/>
                <a:cs typeface="Aptos" panose="020B0004020202020204" pitchFamily="34" charset="0"/>
              </a:rPr>
              <a:t>One SLA administered by NHS Ayrshire &amp; Arran on behalf of all Health Boards </a:t>
            </a:r>
          </a:p>
          <a:p>
            <a:endParaRPr lang="en-GB" sz="2400" dirty="0">
              <a:effectLst/>
              <a:latin typeface="Aptos" panose="020B0004020202020204" pitchFamily="34" charset="0"/>
              <a:ea typeface="Aptos" panose="020B0004020202020204" pitchFamily="34" charset="0"/>
              <a:cs typeface="Aptos" panose="020B0004020202020204" pitchFamily="34" charset="0"/>
            </a:endParaRPr>
          </a:p>
          <a:p>
            <a:pPr marL="0" indent="0">
              <a:buNone/>
            </a:pPr>
            <a:endParaRPr lang="en-GB" sz="1800" dirty="0">
              <a:effectLst/>
              <a:latin typeface="Aptos" panose="020B0004020202020204" pitchFamily="34" charset="0"/>
              <a:ea typeface="Aptos" panose="020B0004020202020204" pitchFamily="34" charset="0"/>
              <a:cs typeface="Aptos" panose="020B0004020202020204" pitchFamily="34" charset="0"/>
            </a:endParaRPr>
          </a:p>
          <a:p>
            <a:endParaRPr lang="en-US" sz="1600" dirty="0">
              <a:latin typeface="General Sans" pitchFamily="2" charset="77"/>
            </a:endParaRPr>
          </a:p>
        </p:txBody>
      </p:sp>
    </p:spTree>
    <p:extLst>
      <p:ext uri="{BB962C8B-B14F-4D97-AF65-F5344CB8AC3E}">
        <p14:creationId xmlns:p14="http://schemas.microsoft.com/office/powerpoint/2010/main" val="424695744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E7090ED-7B40-6B17-75EA-CFD485DFC72F}"/>
            </a:ext>
          </a:extLst>
        </p:cNvPr>
        <p:cNvGrpSpPr/>
        <p:nvPr/>
      </p:nvGrpSpPr>
      <p:grpSpPr>
        <a:xfrm>
          <a:off x="0" y="0"/>
          <a:ext cx="0" cy="0"/>
          <a:chOff x="0" y="0"/>
          <a:chExt cx="0" cy="0"/>
        </a:xfrm>
      </p:grpSpPr>
      <p:sp>
        <p:nvSpPr>
          <p:cNvPr id="11" name="Title 1">
            <a:extLst>
              <a:ext uri="{FF2B5EF4-FFF2-40B4-BE49-F238E27FC236}">
                <a16:creationId xmlns:a16="http://schemas.microsoft.com/office/drawing/2014/main" id="{D702912A-F209-DD9D-BD0A-920E784596D2}"/>
              </a:ext>
            </a:extLst>
          </p:cNvPr>
          <p:cNvSpPr>
            <a:spLocks noGrp="1"/>
          </p:cNvSpPr>
          <p:nvPr>
            <p:ph type="title"/>
          </p:nvPr>
        </p:nvSpPr>
        <p:spPr>
          <a:xfrm>
            <a:off x="749795" y="782697"/>
            <a:ext cx="4140860" cy="965964"/>
          </a:xfrm>
        </p:spPr>
        <p:txBody>
          <a:bodyPr/>
          <a:lstStyle/>
          <a:p>
            <a:r>
              <a:rPr lang="en-US" sz="2800" dirty="0">
                <a:solidFill>
                  <a:srgbClr val="FFFFFF"/>
                </a:solidFill>
              </a:rPr>
              <a:t>NEW MODELS</a:t>
            </a:r>
          </a:p>
        </p:txBody>
      </p:sp>
      <p:sp>
        <p:nvSpPr>
          <p:cNvPr id="13" name="Text Placeholder 2">
            <a:extLst>
              <a:ext uri="{FF2B5EF4-FFF2-40B4-BE49-F238E27FC236}">
                <a16:creationId xmlns:a16="http://schemas.microsoft.com/office/drawing/2014/main" id="{59237A05-754D-ECFC-7887-FCD8EBEDE66F}"/>
              </a:ext>
            </a:extLst>
          </p:cNvPr>
          <p:cNvSpPr txBox="1">
            <a:spLocks/>
          </p:cNvSpPr>
          <p:nvPr/>
        </p:nvSpPr>
        <p:spPr>
          <a:xfrm>
            <a:off x="749796" y="1481069"/>
            <a:ext cx="11117084" cy="4850457"/>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rgbClr val="FAF4F0"/>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rgbClr val="FAF4F0"/>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rgbClr val="FAF4F0"/>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rgbClr val="FAF4F0"/>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rgbClr val="FAF4F0"/>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GB" sz="2400" b="1" dirty="0">
                <a:effectLst/>
                <a:latin typeface="Aptos" panose="020B0004020202020204" pitchFamily="34" charset="0"/>
                <a:ea typeface="Times New Roman" panose="02020603050405020304" pitchFamily="18" charset="0"/>
                <a:cs typeface="Aptos" panose="020B0004020202020204" pitchFamily="34" charset="0"/>
              </a:rPr>
              <a:t>Self-Directed Support in the Digital Age</a:t>
            </a:r>
          </a:p>
          <a:p>
            <a:r>
              <a:rPr lang="en-GB" sz="2400" dirty="0"/>
              <a:t>Most citizens are now navigating their daily lives through digital platforms and mobile phone apps</a:t>
            </a:r>
          </a:p>
          <a:p>
            <a:r>
              <a:rPr lang="en-GB" sz="2400" dirty="0">
                <a:latin typeface="Aptos" panose="020B0004020202020204" pitchFamily="34" charset="0"/>
                <a:ea typeface="Aptos" panose="020B0004020202020204" pitchFamily="34" charset="0"/>
                <a:cs typeface="Aptos" panose="020B0004020202020204" pitchFamily="34" charset="0"/>
              </a:rPr>
              <a:t>We are working with a New Zealand Based social enterprise company called Manawanui </a:t>
            </a:r>
          </a:p>
          <a:p>
            <a:r>
              <a:rPr lang="en-GB" sz="2400" dirty="0">
                <a:effectLst/>
                <a:latin typeface="Aptos" panose="020B0004020202020204" pitchFamily="34" charset="0"/>
                <a:ea typeface="Aptos" panose="020B0004020202020204" pitchFamily="34" charset="0"/>
                <a:cs typeface="Aptos" panose="020B0004020202020204" pitchFamily="34" charset="0"/>
              </a:rPr>
              <a:t>We can develop a digital SDS service for Scotland, which:</a:t>
            </a:r>
          </a:p>
          <a:p>
            <a:pPr lvl="1"/>
            <a:r>
              <a:rPr lang="en-GB" sz="2000" dirty="0">
                <a:latin typeface="Aptos" panose="020B0004020202020204" pitchFamily="34" charset="0"/>
                <a:ea typeface="Aptos" panose="020B0004020202020204" pitchFamily="34" charset="0"/>
                <a:cs typeface="Aptos" panose="020B0004020202020204" pitchFamily="34" charset="0"/>
              </a:rPr>
              <a:t>Tracks Spend</a:t>
            </a:r>
          </a:p>
          <a:p>
            <a:pPr lvl="1"/>
            <a:r>
              <a:rPr lang="en-GB" sz="2000" dirty="0">
                <a:effectLst/>
                <a:latin typeface="Aptos" panose="020B0004020202020204" pitchFamily="34" charset="0"/>
                <a:ea typeface="Aptos" panose="020B0004020202020204" pitchFamily="34" charset="0"/>
                <a:cs typeface="Aptos" panose="020B0004020202020204" pitchFamily="34" charset="0"/>
              </a:rPr>
              <a:t>Supports recruitment of Personal Assistants</a:t>
            </a:r>
          </a:p>
          <a:p>
            <a:pPr lvl="1"/>
            <a:r>
              <a:rPr lang="en-GB" sz="2000" dirty="0">
                <a:latin typeface="Aptos" panose="020B0004020202020204" pitchFamily="34" charset="0"/>
                <a:ea typeface="Aptos" panose="020B0004020202020204" pitchFamily="34" charset="0"/>
                <a:cs typeface="Aptos" panose="020B0004020202020204" pitchFamily="34" charset="0"/>
              </a:rPr>
              <a:t>Manages payroll</a:t>
            </a:r>
          </a:p>
          <a:p>
            <a:pPr lvl="1"/>
            <a:r>
              <a:rPr lang="en-GB" sz="2000" dirty="0">
                <a:effectLst/>
                <a:latin typeface="Aptos" panose="020B0004020202020204" pitchFamily="34" charset="0"/>
                <a:ea typeface="Aptos" panose="020B0004020202020204" pitchFamily="34" charset="0"/>
                <a:cs typeface="Aptos" panose="020B0004020202020204" pitchFamily="34" charset="0"/>
              </a:rPr>
              <a:t>Supports the Scheduling of Care </a:t>
            </a:r>
          </a:p>
          <a:p>
            <a:r>
              <a:rPr lang="en-GB" sz="2400" dirty="0">
                <a:latin typeface="Aptos" panose="020B0004020202020204" pitchFamily="34" charset="0"/>
                <a:ea typeface="Aptos" panose="020B0004020202020204" pitchFamily="34" charset="0"/>
                <a:cs typeface="Aptos" panose="020B0004020202020204" pitchFamily="34" charset="0"/>
              </a:rPr>
              <a:t>Service supported by coaching staff and finance staff</a:t>
            </a:r>
          </a:p>
          <a:p>
            <a:pPr marL="0" indent="0">
              <a:buNone/>
            </a:pPr>
            <a:endParaRPr lang="en-GB" sz="1800" dirty="0">
              <a:effectLst/>
              <a:latin typeface="Aptos" panose="020B0004020202020204" pitchFamily="34" charset="0"/>
              <a:ea typeface="Aptos" panose="020B0004020202020204" pitchFamily="34" charset="0"/>
              <a:cs typeface="Aptos" panose="020B0004020202020204" pitchFamily="34" charset="0"/>
            </a:endParaRPr>
          </a:p>
          <a:p>
            <a:endParaRPr lang="en-US" sz="1600" dirty="0">
              <a:latin typeface="General Sans" pitchFamily="2" charset="77"/>
            </a:endParaRPr>
          </a:p>
        </p:txBody>
      </p:sp>
    </p:spTree>
    <p:extLst>
      <p:ext uri="{BB962C8B-B14F-4D97-AF65-F5344CB8AC3E}">
        <p14:creationId xmlns:p14="http://schemas.microsoft.com/office/powerpoint/2010/main" val="288282197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8C422D1-B1A1-CE5F-955D-4BBB559E5B29}"/>
            </a:ext>
          </a:extLst>
        </p:cNvPr>
        <p:cNvGrpSpPr/>
        <p:nvPr/>
      </p:nvGrpSpPr>
      <p:grpSpPr>
        <a:xfrm>
          <a:off x="0" y="0"/>
          <a:ext cx="0" cy="0"/>
          <a:chOff x="0" y="0"/>
          <a:chExt cx="0" cy="0"/>
        </a:xfrm>
      </p:grpSpPr>
      <p:sp>
        <p:nvSpPr>
          <p:cNvPr id="11" name="Title 1">
            <a:extLst>
              <a:ext uri="{FF2B5EF4-FFF2-40B4-BE49-F238E27FC236}">
                <a16:creationId xmlns:a16="http://schemas.microsoft.com/office/drawing/2014/main" id="{EB3E1A7D-9C6A-1386-1B2E-BAF6AE321828}"/>
              </a:ext>
            </a:extLst>
          </p:cNvPr>
          <p:cNvSpPr>
            <a:spLocks noGrp="1"/>
          </p:cNvSpPr>
          <p:nvPr>
            <p:ph type="title"/>
          </p:nvPr>
        </p:nvSpPr>
        <p:spPr>
          <a:xfrm>
            <a:off x="749795" y="782697"/>
            <a:ext cx="4140860" cy="965964"/>
          </a:xfrm>
        </p:spPr>
        <p:txBody>
          <a:bodyPr/>
          <a:lstStyle/>
          <a:p>
            <a:r>
              <a:rPr lang="en-US" sz="2800" dirty="0">
                <a:solidFill>
                  <a:srgbClr val="FFFFFF"/>
                </a:solidFill>
              </a:rPr>
              <a:t>Key ISSUES</a:t>
            </a:r>
          </a:p>
        </p:txBody>
      </p:sp>
      <p:sp>
        <p:nvSpPr>
          <p:cNvPr id="13" name="Text Placeholder 2">
            <a:extLst>
              <a:ext uri="{FF2B5EF4-FFF2-40B4-BE49-F238E27FC236}">
                <a16:creationId xmlns:a16="http://schemas.microsoft.com/office/drawing/2014/main" id="{5B262407-68C8-35B1-AA08-16DBD3B4C61B}"/>
              </a:ext>
            </a:extLst>
          </p:cNvPr>
          <p:cNvSpPr txBox="1">
            <a:spLocks/>
          </p:cNvSpPr>
          <p:nvPr/>
        </p:nvSpPr>
        <p:spPr>
          <a:xfrm>
            <a:off x="658356" y="1309170"/>
            <a:ext cx="11117084" cy="5548830"/>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rgbClr val="FAF4F0"/>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rgbClr val="FAF4F0"/>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rgbClr val="FAF4F0"/>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rgbClr val="FAF4F0"/>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rgbClr val="FAF4F0"/>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endParaRPr lang="en-GB" sz="2400" b="1" dirty="0">
              <a:effectLst/>
              <a:latin typeface="Aptos" panose="020B0004020202020204" pitchFamily="34" charset="0"/>
              <a:ea typeface="Times New Roman" panose="02020603050405020304" pitchFamily="18" charset="0"/>
              <a:cs typeface="Aptos" panose="020B0004020202020204" pitchFamily="34" charset="0"/>
            </a:endParaRPr>
          </a:p>
          <a:p>
            <a:r>
              <a:rPr lang="en-GB" sz="2400" dirty="0">
                <a:latin typeface="Aptos" panose="020B0004020202020204" pitchFamily="34" charset="0"/>
                <a:ea typeface="Aptos" panose="020B0004020202020204" pitchFamily="34" charset="0"/>
                <a:cs typeface="Aptos" panose="020B0004020202020204" pitchFamily="34" charset="0"/>
              </a:rPr>
              <a:t>To what extent could IJBs be empowered to commission differently?</a:t>
            </a:r>
          </a:p>
          <a:p>
            <a:r>
              <a:rPr lang="en-GB" sz="2400" dirty="0">
                <a:latin typeface="Aptos" panose="020B0004020202020204" pitchFamily="34" charset="0"/>
                <a:ea typeface="Aptos" panose="020B0004020202020204" pitchFamily="34" charset="0"/>
                <a:cs typeface="Aptos" panose="020B0004020202020204" pitchFamily="34" charset="0"/>
              </a:rPr>
              <a:t>To what extent are we able to commission regionally and nationally? </a:t>
            </a:r>
          </a:p>
          <a:p>
            <a:r>
              <a:rPr lang="en-GB" sz="2400" dirty="0">
                <a:latin typeface="Aptos" panose="020B0004020202020204" pitchFamily="34" charset="0"/>
                <a:ea typeface="Aptos" panose="020B0004020202020204" pitchFamily="34" charset="0"/>
                <a:cs typeface="Aptos" panose="020B0004020202020204" pitchFamily="34" charset="0"/>
              </a:rPr>
              <a:t>To what extent do we envisage care and support to be a managed market? And what does the management of that market look like?</a:t>
            </a:r>
          </a:p>
          <a:p>
            <a:r>
              <a:rPr lang="en-GB" sz="2400" dirty="0">
                <a:latin typeface="Aptos" panose="020B0004020202020204" pitchFamily="34" charset="0"/>
                <a:ea typeface="Aptos" panose="020B0004020202020204" pitchFamily="34" charset="0"/>
                <a:cs typeface="Aptos" panose="020B0004020202020204" pitchFamily="34" charset="0"/>
              </a:rPr>
              <a:t>Are we capable of commissioning full pathways of support, with end-to-end solutions?</a:t>
            </a:r>
          </a:p>
          <a:p>
            <a:r>
              <a:rPr lang="en-GB" sz="2400" dirty="0">
                <a:latin typeface="Aptos" panose="020B0004020202020204" pitchFamily="34" charset="0"/>
                <a:ea typeface="Aptos" panose="020B0004020202020204" pitchFamily="34" charset="0"/>
                <a:cs typeface="Aptos" panose="020B0004020202020204" pitchFamily="34" charset="0"/>
              </a:rPr>
              <a:t>To what degree should be commissioning be delegated to the person with support needs? </a:t>
            </a:r>
          </a:p>
          <a:p>
            <a:r>
              <a:rPr lang="en-GB" sz="2400" dirty="0">
                <a:latin typeface="Aptos" panose="020B0004020202020204" pitchFamily="34" charset="0"/>
                <a:ea typeface="Aptos" panose="020B0004020202020204" pitchFamily="34" charset="0"/>
                <a:cs typeface="Aptos" panose="020B0004020202020204" pitchFamily="34" charset="0"/>
              </a:rPr>
              <a:t>To what extent are we able – collectively – to acknowledge that we will need to commission less? </a:t>
            </a:r>
          </a:p>
          <a:p>
            <a:endParaRPr lang="en-GB" sz="2400" dirty="0">
              <a:latin typeface="Aptos" panose="020B0004020202020204" pitchFamily="34" charset="0"/>
              <a:ea typeface="Aptos" panose="020B0004020202020204" pitchFamily="34" charset="0"/>
              <a:cs typeface="Aptos" panose="020B0004020202020204" pitchFamily="34" charset="0"/>
            </a:endParaRPr>
          </a:p>
          <a:p>
            <a:endParaRPr lang="en-GB" sz="2400" dirty="0">
              <a:effectLst/>
              <a:latin typeface="Aptos" panose="020B0004020202020204" pitchFamily="34" charset="0"/>
              <a:ea typeface="Aptos" panose="020B0004020202020204" pitchFamily="34" charset="0"/>
              <a:cs typeface="Aptos" panose="020B0004020202020204" pitchFamily="34" charset="0"/>
            </a:endParaRPr>
          </a:p>
          <a:p>
            <a:pPr marL="0" indent="0">
              <a:buNone/>
            </a:pPr>
            <a:endParaRPr lang="en-GB" sz="1800" dirty="0">
              <a:effectLst/>
              <a:latin typeface="Aptos" panose="020B0004020202020204" pitchFamily="34" charset="0"/>
              <a:ea typeface="Aptos" panose="020B0004020202020204" pitchFamily="34" charset="0"/>
              <a:cs typeface="Aptos" panose="020B0004020202020204" pitchFamily="34" charset="0"/>
            </a:endParaRPr>
          </a:p>
          <a:p>
            <a:endParaRPr lang="en-US" sz="1600" dirty="0">
              <a:latin typeface="General Sans" pitchFamily="2" charset="77"/>
            </a:endParaRPr>
          </a:p>
        </p:txBody>
      </p:sp>
    </p:spTree>
    <p:extLst>
      <p:ext uri="{BB962C8B-B14F-4D97-AF65-F5344CB8AC3E}">
        <p14:creationId xmlns:p14="http://schemas.microsoft.com/office/powerpoint/2010/main" val="37498592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D95F58F-AADB-07A4-DC7B-4426D455C319}"/>
            </a:ext>
          </a:extLst>
        </p:cNvPr>
        <p:cNvGrpSpPr/>
        <p:nvPr/>
      </p:nvGrpSpPr>
      <p:grpSpPr>
        <a:xfrm>
          <a:off x="0" y="0"/>
          <a:ext cx="0" cy="0"/>
          <a:chOff x="0" y="0"/>
          <a:chExt cx="0" cy="0"/>
        </a:xfrm>
      </p:grpSpPr>
      <p:sp>
        <p:nvSpPr>
          <p:cNvPr id="11" name="Title 1">
            <a:extLst>
              <a:ext uri="{FF2B5EF4-FFF2-40B4-BE49-F238E27FC236}">
                <a16:creationId xmlns:a16="http://schemas.microsoft.com/office/drawing/2014/main" id="{82DB7150-70A6-8074-6AAF-9A2CA949773E}"/>
              </a:ext>
            </a:extLst>
          </p:cNvPr>
          <p:cNvSpPr>
            <a:spLocks noGrp="1"/>
          </p:cNvSpPr>
          <p:nvPr>
            <p:ph type="title"/>
          </p:nvPr>
        </p:nvSpPr>
        <p:spPr>
          <a:xfrm>
            <a:off x="749795" y="782697"/>
            <a:ext cx="4140860" cy="965964"/>
          </a:xfrm>
        </p:spPr>
        <p:txBody>
          <a:bodyPr/>
          <a:lstStyle/>
          <a:p>
            <a:r>
              <a:rPr lang="en-US" sz="2800" dirty="0">
                <a:solidFill>
                  <a:srgbClr val="FFFFFF"/>
                </a:solidFill>
              </a:rPr>
              <a:t>Questions</a:t>
            </a:r>
          </a:p>
        </p:txBody>
      </p:sp>
      <p:pic>
        <p:nvPicPr>
          <p:cNvPr id="3" name="Graphic 2" descr="Question Mark outline">
            <a:extLst>
              <a:ext uri="{FF2B5EF4-FFF2-40B4-BE49-F238E27FC236}">
                <a16:creationId xmlns:a16="http://schemas.microsoft.com/office/drawing/2014/main" id="{DF424526-36B0-C12D-E561-EFA1BDA45BB3}"/>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4726546" y="2252730"/>
            <a:ext cx="3024389" cy="3024389"/>
          </a:xfrm>
          <a:prstGeom prst="rect">
            <a:avLst/>
          </a:prstGeom>
        </p:spPr>
      </p:pic>
    </p:spTree>
    <p:extLst>
      <p:ext uri="{BB962C8B-B14F-4D97-AF65-F5344CB8AC3E}">
        <p14:creationId xmlns:p14="http://schemas.microsoft.com/office/powerpoint/2010/main" val="43957405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EB13AD4-1D52-6EAE-2E09-5E1343A7A20F}"/>
            </a:ext>
          </a:extLst>
        </p:cNvPr>
        <p:cNvGrpSpPr/>
        <p:nvPr/>
      </p:nvGrpSpPr>
      <p:grpSpPr>
        <a:xfrm>
          <a:off x="0" y="0"/>
          <a:ext cx="0" cy="0"/>
          <a:chOff x="0" y="0"/>
          <a:chExt cx="0" cy="0"/>
        </a:xfrm>
      </p:grpSpPr>
      <p:sp>
        <p:nvSpPr>
          <p:cNvPr id="11" name="Title 1">
            <a:extLst>
              <a:ext uri="{FF2B5EF4-FFF2-40B4-BE49-F238E27FC236}">
                <a16:creationId xmlns:a16="http://schemas.microsoft.com/office/drawing/2014/main" id="{1678A5E1-5F2F-6A02-E09B-B135C26FB0A7}"/>
              </a:ext>
            </a:extLst>
          </p:cNvPr>
          <p:cNvSpPr>
            <a:spLocks noGrp="1"/>
          </p:cNvSpPr>
          <p:nvPr>
            <p:ph type="title"/>
          </p:nvPr>
        </p:nvSpPr>
        <p:spPr>
          <a:xfrm>
            <a:off x="749795" y="782697"/>
            <a:ext cx="4140860" cy="965964"/>
          </a:xfrm>
        </p:spPr>
        <p:txBody>
          <a:bodyPr/>
          <a:lstStyle/>
          <a:p>
            <a:r>
              <a:rPr lang="en-US" sz="2800" dirty="0">
                <a:solidFill>
                  <a:srgbClr val="FFFFFF"/>
                </a:solidFill>
              </a:rPr>
              <a:t>1. THE WORK OF QUARRIERS</a:t>
            </a:r>
          </a:p>
        </p:txBody>
      </p:sp>
      <p:sp>
        <p:nvSpPr>
          <p:cNvPr id="13" name="Text Placeholder 2">
            <a:extLst>
              <a:ext uri="{FF2B5EF4-FFF2-40B4-BE49-F238E27FC236}">
                <a16:creationId xmlns:a16="http://schemas.microsoft.com/office/drawing/2014/main" id="{D5242D60-2651-9251-FBCA-299AF1BF9BEF}"/>
              </a:ext>
            </a:extLst>
          </p:cNvPr>
          <p:cNvSpPr txBox="1">
            <a:spLocks/>
          </p:cNvSpPr>
          <p:nvPr/>
        </p:nvSpPr>
        <p:spPr>
          <a:xfrm>
            <a:off x="4805680" y="782697"/>
            <a:ext cx="7061199" cy="5548830"/>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rgbClr val="FAF4F0"/>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rgbClr val="FAF4F0"/>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rgbClr val="FAF4F0"/>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rgbClr val="FAF4F0"/>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rgbClr val="FAF4F0"/>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GB" sz="2400" b="1" dirty="0">
                <a:effectLst/>
                <a:latin typeface="Aptos" panose="020B0004020202020204" pitchFamily="34" charset="0"/>
                <a:ea typeface="Times New Roman" panose="02020603050405020304" pitchFamily="18" charset="0"/>
                <a:cs typeface="Aptos" panose="020B0004020202020204" pitchFamily="34" charset="0"/>
              </a:rPr>
              <a:t>Who we are</a:t>
            </a:r>
          </a:p>
          <a:p>
            <a:pPr marL="0" indent="0">
              <a:buNone/>
            </a:pPr>
            <a:r>
              <a:rPr lang="en-GB" sz="2400" dirty="0">
                <a:effectLst/>
                <a:latin typeface="Aptos" panose="020B0004020202020204" pitchFamily="34" charset="0"/>
                <a:ea typeface="Times New Roman" panose="02020603050405020304" pitchFamily="18" charset="0"/>
                <a:cs typeface="Aptos" panose="020B0004020202020204" pitchFamily="34" charset="0"/>
              </a:rPr>
              <a:t>Quarriers is a self-confident and ambitious charity which provides health and social care services to the people of Scotland.</a:t>
            </a:r>
          </a:p>
          <a:p>
            <a:pPr marL="0" indent="0">
              <a:buNone/>
            </a:pPr>
            <a:r>
              <a:rPr lang="en-GB" sz="2400" b="1" dirty="0">
                <a:effectLst/>
                <a:latin typeface="Aptos" panose="020B0004020202020204" pitchFamily="34" charset="0"/>
                <a:ea typeface="Times New Roman" panose="02020603050405020304" pitchFamily="18" charset="0"/>
                <a:cs typeface="Aptos" panose="020B0004020202020204" pitchFamily="34" charset="0"/>
              </a:rPr>
              <a:t>Vision</a:t>
            </a:r>
            <a:r>
              <a:rPr lang="en-GB" sz="2400" dirty="0">
                <a:latin typeface="Aptos" panose="020B0004020202020204" pitchFamily="34" charset="0"/>
                <a:ea typeface="Times New Roman" panose="02020603050405020304" pitchFamily="18" charset="0"/>
                <a:cs typeface="Aptos" panose="020B0004020202020204" pitchFamily="34" charset="0"/>
              </a:rPr>
              <a:t> </a:t>
            </a:r>
          </a:p>
          <a:p>
            <a:pPr marL="0" indent="0">
              <a:buNone/>
            </a:pPr>
            <a:r>
              <a:rPr lang="en-GB" sz="2400" dirty="0">
                <a:effectLst/>
                <a:latin typeface="Aptos" panose="020B0004020202020204" pitchFamily="34" charset="0"/>
                <a:ea typeface="Times New Roman" panose="02020603050405020304" pitchFamily="18" charset="0"/>
                <a:cs typeface="Aptos" panose="020B0004020202020204" pitchFamily="34" charset="0"/>
              </a:rPr>
              <a:t>A Scotland in which people can access support, find kindness and thrive.</a:t>
            </a:r>
          </a:p>
          <a:p>
            <a:pPr marL="0" indent="0">
              <a:buNone/>
            </a:pPr>
            <a:r>
              <a:rPr lang="en-GB" sz="2400" b="1" dirty="0">
                <a:effectLst/>
                <a:latin typeface="Aptos" panose="020B0004020202020204" pitchFamily="34" charset="0"/>
                <a:ea typeface="Times New Roman" panose="02020603050405020304" pitchFamily="18" charset="0"/>
                <a:cs typeface="Aptos" panose="020B0004020202020204" pitchFamily="34" charset="0"/>
              </a:rPr>
              <a:t>Mission</a:t>
            </a:r>
          </a:p>
          <a:p>
            <a:pPr marL="0" indent="0">
              <a:buNone/>
            </a:pPr>
            <a:r>
              <a:rPr lang="en-GB" sz="2400" dirty="0">
                <a:effectLst/>
                <a:latin typeface="Aptos" panose="020B0004020202020204" pitchFamily="34" charset="0"/>
                <a:ea typeface="Times New Roman" panose="02020603050405020304" pitchFamily="18" charset="0"/>
                <a:cs typeface="Aptos" panose="020B0004020202020204" pitchFamily="34" charset="0"/>
              </a:rPr>
              <a:t>To nurture supportive relationships, provide high-quality care, and promote inclusive communities. </a:t>
            </a:r>
          </a:p>
          <a:p>
            <a:pPr marL="0" indent="0">
              <a:buNone/>
            </a:pPr>
            <a:r>
              <a:rPr lang="en-GB" sz="2400" b="1" dirty="0">
                <a:latin typeface="Aptos" panose="020B0004020202020204" pitchFamily="34" charset="0"/>
                <a:ea typeface="Aptos" panose="020B0004020202020204" pitchFamily="34" charset="0"/>
                <a:cs typeface="Aptos" panose="020B0004020202020204" pitchFamily="34" charset="0"/>
              </a:rPr>
              <a:t>Reach</a:t>
            </a:r>
            <a:r>
              <a:rPr lang="en-GB" sz="2400" dirty="0">
                <a:latin typeface="Aptos" panose="020B0004020202020204" pitchFamily="34" charset="0"/>
                <a:ea typeface="Aptos" panose="020B0004020202020204" pitchFamily="34" charset="0"/>
                <a:cs typeface="Aptos" panose="020B0004020202020204" pitchFamily="34" charset="0"/>
              </a:rPr>
              <a:t> </a:t>
            </a:r>
          </a:p>
          <a:p>
            <a:pPr marL="0" indent="0">
              <a:buNone/>
            </a:pPr>
            <a:r>
              <a:rPr lang="en-GB" sz="2400" dirty="0">
                <a:effectLst/>
                <a:latin typeface="Aptos" panose="020B0004020202020204" pitchFamily="34" charset="0"/>
                <a:ea typeface="Aptos" panose="020B0004020202020204" pitchFamily="34" charset="0"/>
                <a:cs typeface="Aptos" panose="020B0004020202020204" pitchFamily="34" charset="0"/>
              </a:rPr>
              <a:t>We operate more than a hundred services across Scotland and employ 1,600 members of staff and have around 100 volunteers. We have an annual income of around £60m</a:t>
            </a:r>
            <a:r>
              <a:rPr lang="en-GB" sz="2400" dirty="0">
                <a:latin typeface="Aptos" panose="020B0004020202020204" pitchFamily="34" charset="0"/>
                <a:ea typeface="Aptos" panose="020B0004020202020204" pitchFamily="34" charset="0"/>
                <a:cs typeface="Aptos" panose="020B0004020202020204" pitchFamily="34" charset="0"/>
              </a:rPr>
              <a:t>.</a:t>
            </a:r>
            <a:endParaRPr lang="en-GB" sz="2400" dirty="0">
              <a:effectLst/>
              <a:latin typeface="Aptos" panose="020B0004020202020204" pitchFamily="34" charset="0"/>
              <a:ea typeface="Aptos" panose="020B0004020202020204" pitchFamily="34" charset="0"/>
              <a:cs typeface="Aptos" panose="020B0004020202020204" pitchFamily="34" charset="0"/>
            </a:endParaRPr>
          </a:p>
          <a:p>
            <a:pPr marL="0" indent="0">
              <a:buNone/>
            </a:pPr>
            <a:endParaRPr lang="en-GB" sz="1800" dirty="0">
              <a:effectLst/>
              <a:latin typeface="Aptos" panose="020B0004020202020204" pitchFamily="34" charset="0"/>
              <a:ea typeface="Aptos" panose="020B0004020202020204" pitchFamily="34" charset="0"/>
              <a:cs typeface="Aptos" panose="020B0004020202020204" pitchFamily="34" charset="0"/>
            </a:endParaRPr>
          </a:p>
          <a:p>
            <a:endParaRPr lang="en-US" sz="1600" dirty="0">
              <a:latin typeface="General Sans" pitchFamily="2" charset="77"/>
            </a:endParaRPr>
          </a:p>
        </p:txBody>
      </p:sp>
      <p:pic>
        <p:nvPicPr>
          <p:cNvPr id="3" name="Graphic 2" descr="Group outline">
            <a:extLst>
              <a:ext uri="{FF2B5EF4-FFF2-40B4-BE49-F238E27FC236}">
                <a16:creationId xmlns:a16="http://schemas.microsoft.com/office/drawing/2014/main" id="{1F0FA63C-F868-5830-8DEC-D7615DEC5D21}"/>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927903" y="2514599"/>
            <a:ext cx="2208835" cy="2208835"/>
          </a:xfrm>
          <a:prstGeom prst="rect">
            <a:avLst/>
          </a:prstGeom>
        </p:spPr>
      </p:pic>
    </p:spTree>
    <p:extLst>
      <p:ext uri="{BB962C8B-B14F-4D97-AF65-F5344CB8AC3E}">
        <p14:creationId xmlns:p14="http://schemas.microsoft.com/office/powerpoint/2010/main" val="12035800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extBox 10">
            <a:extLst>
              <a:ext uri="{FF2B5EF4-FFF2-40B4-BE49-F238E27FC236}">
                <a16:creationId xmlns:a16="http://schemas.microsoft.com/office/drawing/2014/main" id="{36C463D2-38D0-D618-299C-C7FD67ADA0D3}"/>
              </a:ext>
            </a:extLst>
          </p:cNvPr>
          <p:cNvSpPr txBox="1"/>
          <p:nvPr/>
        </p:nvSpPr>
        <p:spPr>
          <a:xfrm>
            <a:off x="559419" y="1371600"/>
            <a:ext cx="11073161" cy="3785652"/>
          </a:xfrm>
          <a:prstGeom prst="rect">
            <a:avLst/>
          </a:prstGeom>
          <a:noFill/>
          <a:ln>
            <a:solidFill>
              <a:schemeClr val="bg1"/>
            </a:solidFill>
          </a:ln>
        </p:spPr>
        <p:txBody>
          <a:bodyPr wrap="square">
            <a:spAutoFit/>
          </a:bodyPr>
          <a:lstStyle/>
          <a:p>
            <a:r>
              <a:rPr lang="en-GB" sz="2400" b="0" i="0" u="none" strike="noStrike" baseline="0" dirty="0">
                <a:solidFill>
                  <a:schemeClr val="bg1"/>
                </a:solidFill>
                <a:latin typeface="Aptos" panose="020B0004020202020204" pitchFamily="34" charset="0"/>
              </a:rPr>
              <a:t>We support a variety of population groups, including:</a:t>
            </a:r>
            <a:endParaRPr lang="en-GB" sz="2400" dirty="0">
              <a:solidFill>
                <a:schemeClr val="bg1"/>
              </a:solidFill>
              <a:latin typeface="Aptos" panose="020B0004020202020204" pitchFamily="34" charset="0"/>
            </a:endParaRPr>
          </a:p>
          <a:p>
            <a:endParaRPr lang="en-GB" sz="2400" b="0" i="0" u="none" strike="noStrike" baseline="0" dirty="0">
              <a:solidFill>
                <a:schemeClr val="bg1"/>
              </a:solidFill>
              <a:latin typeface="Aptos" panose="020B0004020202020204" pitchFamily="34" charset="0"/>
            </a:endParaRPr>
          </a:p>
          <a:p>
            <a:pPr marL="285750" indent="-285750">
              <a:buFont typeface="Arial" panose="020B0604020202020204" pitchFamily="34" charset="0"/>
              <a:buChar char="•"/>
            </a:pPr>
            <a:r>
              <a:rPr lang="en-GB" sz="2400" b="0" i="0" u="none" strike="noStrike" baseline="0" dirty="0">
                <a:solidFill>
                  <a:schemeClr val="bg1"/>
                </a:solidFill>
                <a:latin typeface="Aptos" panose="020B0004020202020204" pitchFamily="34" charset="0"/>
              </a:rPr>
              <a:t>People with complex needs </a:t>
            </a:r>
            <a:r>
              <a:rPr lang="en-GB" sz="2400" dirty="0">
                <a:solidFill>
                  <a:schemeClr val="bg1"/>
                </a:solidFill>
                <a:latin typeface="Aptos" panose="020B0004020202020204" pitchFamily="34" charset="0"/>
              </a:rPr>
              <a:t>who</a:t>
            </a:r>
            <a:r>
              <a:rPr lang="en-GB" sz="2400" b="0" i="0" u="none" strike="noStrike" baseline="0" dirty="0">
                <a:solidFill>
                  <a:schemeClr val="bg1"/>
                </a:solidFill>
                <a:latin typeface="Aptos" panose="020B0004020202020204" pitchFamily="34" charset="0"/>
              </a:rPr>
              <a:t> live independently at home </a:t>
            </a:r>
          </a:p>
          <a:p>
            <a:pPr marL="285750" indent="-285750">
              <a:buFont typeface="Arial" panose="020B0604020202020204" pitchFamily="34" charset="0"/>
              <a:buChar char="•"/>
            </a:pPr>
            <a:r>
              <a:rPr lang="en-GB" sz="2400" b="0" i="0" u="none" strike="noStrike" baseline="0" dirty="0">
                <a:solidFill>
                  <a:schemeClr val="bg1"/>
                </a:solidFill>
                <a:latin typeface="Aptos" panose="020B0004020202020204" pitchFamily="34" charset="0"/>
              </a:rPr>
              <a:t>People who are recovering from drug and alcohol dependency </a:t>
            </a:r>
          </a:p>
          <a:p>
            <a:pPr marL="285750" indent="-285750">
              <a:buFont typeface="Arial" panose="020B0604020202020204" pitchFamily="34" charset="0"/>
              <a:buChar char="•"/>
            </a:pPr>
            <a:r>
              <a:rPr lang="en-GB" sz="2400" b="0" i="0" u="none" strike="noStrike" baseline="0" dirty="0">
                <a:solidFill>
                  <a:schemeClr val="bg1"/>
                </a:solidFill>
                <a:latin typeface="Aptos" panose="020B0004020202020204" pitchFamily="34" charset="0"/>
              </a:rPr>
              <a:t>Emotional and practical support for family carers</a:t>
            </a:r>
          </a:p>
          <a:p>
            <a:pPr marL="285750" indent="-285750">
              <a:buFont typeface="Arial" panose="020B0604020202020204" pitchFamily="34" charset="0"/>
              <a:buChar char="•"/>
            </a:pPr>
            <a:r>
              <a:rPr lang="en-GB" sz="2400" b="0" i="0" u="none" strike="noStrike" baseline="0" dirty="0">
                <a:solidFill>
                  <a:schemeClr val="bg1"/>
                </a:solidFill>
                <a:latin typeface="Aptos" panose="020B0004020202020204" pitchFamily="34" charset="0"/>
              </a:rPr>
              <a:t>Foster carers, kinship carers and </a:t>
            </a:r>
            <a:r>
              <a:rPr lang="en-GB" sz="2400" dirty="0">
                <a:solidFill>
                  <a:schemeClr val="bg1"/>
                </a:solidFill>
                <a:latin typeface="Aptos" panose="020B0004020202020204" pitchFamily="34" charset="0"/>
              </a:rPr>
              <a:t>s</a:t>
            </a:r>
            <a:r>
              <a:rPr lang="en-GB" sz="2400" b="0" i="0" u="none" strike="noStrike" baseline="0" dirty="0">
                <a:solidFill>
                  <a:schemeClr val="bg1"/>
                </a:solidFill>
                <a:latin typeface="Aptos" panose="020B0004020202020204" pitchFamily="34" charset="0"/>
              </a:rPr>
              <a:t>hared lives </a:t>
            </a:r>
            <a:r>
              <a:rPr lang="en-GB" sz="2400" dirty="0">
                <a:solidFill>
                  <a:schemeClr val="bg1"/>
                </a:solidFill>
                <a:latin typeface="Aptos" panose="020B0004020202020204" pitchFamily="34" charset="0"/>
              </a:rPr>
              <a:t>carers</a:t>
            </a:r>
            <a:endParaRPr lang="en-GB" sz="2400" b="0" i="0" u="none" strike="noStrike" baseline="0" dirty="0">
              <a:solidFill>
                <a:schemeClr val="bg1"/>
              </a:solidFill>
              <a:latin typeface="Aptos" panose="020B0004020202020204" pitchFamily="34" charset="0"/>
            </a:endParaRPr>
          </a:p>
          <a:p>
            <a:pPr marL="285750" indent="-285750">
              <a:buFont typeface="Arial" panose="020B0604020202020204" pitchFamily="34" charset="0"/>
              <a:buChar char="•"/>
            </a:pPr>
            <a:r>
              <a:rPr lang="en-GB" sz="2400" b="0" i="0" u="none" strike="noStrike" baseline="0" dirty="0">
                <a:solidFill>
                  <a:schemeClr val="bg1"/>
                </a:solidFill>
                <a:latin typeface="Aptos" panose="020B0004020202020204" pitchFamily="34" charset="0"/>
              </a:rPr>
              <a:t>Adults and children who require residential care</a:t>
            </a:r>
          </a:p>
          <a:p>
            <a:pPr marL="285750" indent="-285750">
              <a:buFont typeface="Arial" panose="020B0604020202020204" pitchFamily="34" charset="0"/>
              <a:buChar char="•"/>
            </a:pPr>
            <a:r>
              <a:rPr lang="en-GB" sz="2400" b="0" i="0" u="none" strike="noStrike" baseline="0" dirty="0">
                <a:solidFill>
                  <a:schemeClr val="bg1"/>
                </a:solidFill>
                <a:latin typeface="Aptos" panose="020B0004020202020204" pitchFamily="34" charset="0"/>
              </a:rPr>
              <a:t>Young people who are struggling with their mental health and wellbeing </a:t>
            </a:r>
          </a:p>
          <a:p>
            <a:pPr marL="285750" indent="-285750">
              <a:buFont typeface="Arial" panose="020B0604020202020204" pitchFamily="34" charset="0"/>
              <a:buChar char="•"/>
            </a:pPr>
            <a:r>
              <a:rPr lang="en-GB" sz="2400" b="0" i="0" u="none" strike="noStrike" baseline="0" dirty="0">
                <a:solidFill>
                  <a:schemeClr val="bg1"/>
                </a:solidFill>
                <a:latin typeface="Aptos" panose="020B0004020202020204" pitchFamily="34" charset="0"/>
              </a:rPr>
              <a:t>Young people who are at risk of becoming homeless</a:t>
            </a:r>
          </a:p>
          <a:p>
            <a:pPr marL="285750" indent="-285750">
              <a:buFont typeface="Arial" panose="020B0604020202020204" pitchFamily="34" charset="0"/>
              <a:buChar char="•"/>
            </a:pPr>
            <a:r>
              <a:rPr lang="en-GB" sz="2400" b="0" i="0" u="none" strike="noStrike" baseline="0" dirty="0">
                <a:solidFill>
                  <a:schemeClr val="bg1"/>
                </a:solidFill>
                <a:latin typeface="Aptos" panose="020B0004020202020204" pitchFamily="34" charset="0"/>
              </a:rPr>
              <a:t>People with complex epilepsy</a:t>
            </a:r>
          </a:p>
        </p:txBody>
      </p:sp>
      <p:sp>
        <p:nvSpPr>
          <p:cNvPr id="12" name="Title 1">
            <a:extLst>
              <a:ext uri="{FF2B5EF4-FFF2-40B4-BE49-F238E27FC236}">
                <a16:creationId xmlns:a16="http://schemas.microsoft.com/office/drawing/2014/main" id="{C931F863-76FD-41FD-C513-F1D2D17F8BAD}"/>
              </a:ext>
            </a:extLst>
          </p:cNvPr>
          <p:cNvSpPr>
            <a:spLocks noGrp="1"/>
          </p:cNvSpPr>
          <p:nvPr>
            <p:ph type="title"/>
          </p:nvPr>
        </p:nvSpPr>
        <p:spPr>
          <a:xfrm>
            <a:off x="985030" y="632115"/>
            <a:ext cx="10221940" cy="739485"/>
          </a:xfrm>
        </p:spPr>
        <p:txBody>
          <a:bodyPr/>
          <a:lstStyle/>
          <a:p>
            <a:r>
              <a:rPr lang="en-GB" sz="2800" dirty="0"/>
              <a:t>The People We Support</a:t>
            </a:r>
          </a:p>
        </p:txBody>
      </p:sp>
      <p:pic>
        <p:nvPicPr>
          <p:cNvPr id="19" name="Graphic 18" descr="Person in wheelchair with solid fill">
            <a:extLst>
              <a:ext uri="{FF2B5EF4-FFF2-40B4-BE49-F238E27FC236}">
                <a16:creationId xmlns:a16="http://schemas.microsoft.com/office/drawing/2014/main" id="{85A9A08D-A6FA-49BD-7D0D-4D879C4B2E2A}"/>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9025456" y="5439537"/>
            <a:ext cx="914400" cy="914400"/>
          </a:xfrm>
          <a:prstGeom prst="rect">
            <a:avLst/>
          </a:prstGeom>
        </p:spPr>
      </p:pic>
      <p:pic>
        <p:nvPicPr>
          <p:cNvPr id="21" name="Graphic 20" descr="Man with kid outline">
            <a:extLst>
              <a:ext uri="{FF2B5EF4-FFF2-40B4-BE49-F238E27FC236}">
                <a16:creationId xmlns:a16="http://schemas.microsoft.com/office/drawing/2014/main" id="{67E264FA-5956-962B-5677-B59E73E7924D}"/>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9746410" y="5132878"/>
            <a:ext cx="1221059" cy="1221059"/>
          </a:xfrm>
          <a:prstGeom prst="rect">
            <a:avLst/>
          </a:prstGeom>
        </p:spPr>
      </p:pic>
      <p:pic>
        <p:nvPicPr>
          <p:cNvPr id="23" name="Graphic 22" descr="Woman with cane outline">
            <a:extLst>
              <a:ext uri="{FF2B5EF4-FFF2-40B4-BE49-F238E27FC236}">
                <a16:creationId xmlns:a16="http://schemas.microsoft.com/office/drawing/2014/main" id="{D3038C84-9640-3B93-B4D3-A606B2B1B87F}"/>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10774022" y="5277931"/>
            <a:ext cx="1014761" cy="1014761"/>
          </a:xfrm>
          <a:prstGeom prst="rect">
            <a:avLst/>
          </a:prstGeom>
        </p:spPr>
      </p:pic>
    </p:spTree>
    <p:extLst>
      <p:ext uri="{BB962C8B-B14F-4D97-AF65-F5344CB8AC3E}">
        <p14:creationId xmlns:p14="http://schemas.microsoft.com/office/powerpoint/2010/main" val="169233455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Chart 2">
            <a:extLst>
              <a:ext uri="{FF2B5EF4-FFF2-40B4-BE49-F238E27FC236}">
                <a16:creationId xmlns:a16="http://schemas.microsoft.com/office/drawing/2014/main" id="{ED5005F3-E619-404E-C746-3C746CF5CC27}"/>
              </a:ext>
            </a:extLst>
          </p:cNvPr>
          <p:cNvGraphicFramePr>
            <a:graphicFrameLocks/>
          </p:cNvGraphicFramePr>
          <p:nvPr>
            <p:extLst>
              <p:ext uri="{D42A27DB-BD31-4B8C-83A1-F6EECF244321}">
                <p14:modId xmlns:p14="http://schemas.microsoft.com/office/powerpoint/2010/main" val="615655545"/>
              </p:ext>
            </p:extLst>
          </p:nvPr>
        </p:nvGraphicFramePr>
        <p:xfrm>
          <a:off x="313793" y="124329"/>
          <a:ext cx="4942280" cy="5571066"/>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4" name="Chart 3">
            <a:extLst>
              <a:ext uri="{FF2B5EF4-FFF2-40B4-BE49-F238E27FC236}">
                <a16:creationId xmlns:a16="http://schemas.microsoft.com/office/drawing/2014/main" id="{A1F11121-8FDD-C6F4-F173-F4B848A412C2}"/>
              </a:ext>
            </a:extLst>
          </p:cNvPr>
          <p:cNvGraphicFramePr>
            <a:graphicFrameLocks/>
          </p:cNvGraphicFramePr>
          <p:nvPr>
            <p:extLst>
              <p:ext uri="{D42A27DB-BD31-4B8C-83A1-F6EECF244321}">
                <p14:modId xmlns:p14="http://schemas.microsoft.com/office/powerpoint/2010/main" val="3168581941"/>
              </p:ext>
            </p:extLst>
          </p:nvPr>
        </p:nvGraphicFramePr>
        <p:xfrm>
          <a:off x="5474173" y="539708"/>
          <a:ext cx="6488113" cy="5570538"/>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31198352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B885B2-977C-51FC-51AF-A28CFB173F90}"/>
            </a:ext>
          </a:extLst>
        </p:cNvPr>
        <p:cNvGrpSpPr/>
        <p:nvPr/>
      </p:nvGrpSpPr>
      <p:grpSpPr>
        <a:xfrm>
          <a:off x="0" y="0"/>
          <a:ext cx="0" cy="0"/>
          <a:chOff x="0" y="0"/>
          <a:chExt cx="0" cy="0"/>
        </a:xfrm>
      </p:grpSpPr>
      <p:sp>
        <p:nvSpPr>
          <p:cNvPr id="11" name="Title 1">
            <a:extLst>
              <a:ext uri="{FF2B5EF4-FFF2-40B4-BE49-F238E27FC236}">
                <a16:creationId xmlns:a16="http://schemas.microsoft.com/office/drawing/2014/main" id="{BC9B190A-D1C3-78B1-0FB1-7CC010F71F37}"/>
              </a:ext>
            </a:extLst>
          </p:cNvPr>
          <p:cNvSpPr>
            <a:spLocks noGrp="1"/>
          </p:cNvSpPr>
          <p:nvPr>
            <p:ph type="title"/>
          </p:nvPr>
        </p:nvSpPr>
        <p:spPr>
          <a:xfrm>
            <a:off x="749795" y="521440"/>
            <a:ext cx="4140860" cy="965964"/>
          </a:xfrm>
        </p:spPr>
        <p:txBody>
          <a:bodyPr/>
          <a:lstStyle/>
          <a:p>
            <a:r>
              <a:rPr lang="en-US" sz="2800" dirty="0">
                <a:solidFill>
                  <a:srgbClr val="FFFFFF"/>
                </a:solidFill>
              </a:rPr>
              <a:t>2. OUR OPERATING ENVIRONMENT</a:t>
            </a:r>
          </a:p>
        </p:txBody>
      </p:sp>
      <p:pic>
        <p:nvPicPr>
          <p:cNvPr id="4" name="Graphic 3" descr="Downward trend graph outline">
            <a:extLst>
              <a:ext uri="{FF2B5EF4-FFF2-40B4-BE49-F238E27FC236}">
                <a16:creationId xmlns:a16="http://schemas.microsoft.com/office/drawing/2014/main" id="{AAEE7FEE-0C43-2250-0175-66EB18C41186}"/>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921834" y="2514600"/>
            <a:ext cx="2693020" cy="2693020"/>
          </a:xfrm>
          <a:prstGeom prst="rect">
            <a:avLst/>
          </a:prstGeom>
        </p:spPr>
      </p:pic>
      <p:sp>
        <p:nvSpPr>
          <p:cNvPr id="3" name="TextBox 2">
            <a:extLst>
              <a:ext uri="{FF2B5EF4-FFF2-40B4-BE49-F238E27FC236}">
                <a16:creationId xmlns:a16="http://schemas.microsoft.com/office/drawing/2014/main" id="{2E293C1E-ED62-343A-79C3-190AD10AF6EC}"/>
              </a:ext>
            </a:extLst>
          </p:cNvPr>
          <p:cNvSpPr txBox="1"/>
          <p:nvPr/>
        </p:nvSpPr>
        <p:spPr>
          <a:xfrm>
            <a:off x="4441373" y="428178"/>
            <a:ext cx="7505204" cy="4893647"/>
          </a:xfrm>
          <a:prstGeom prst="rect">
            <a:avLst/>
          </a:prstGeom>
          <a:noFill/>
        </p:spPr>
        <p:txBody>
          <a:bodyPr wrap="square">
            <a:spAutoFit/>
          </a:bodyPr>
          <a:lstStyle/>
          <a:p>
            <a:pPr marL="285750" indent="-285750">
              <a:buFont typeface="Arial" panose="020B0604020202020204" pitchFamily="34" charset="0"/>
              <a:buChar char="•"/>
            </a:pPr>
            <a:r>
              <a:rPr lang="en-GB" sz="2400" dirty="0">
                <a:solidFill>
                  <a:schemeClr val="bg1"/>
                </a:solidFill>
                <a:latin typeface="Aptos" panose="020B0004020202020204" pitchFamily="34" charset="0"/>
                <a:ea typeface="Aptos" panose="020B0004020202020204" pitchFamily="34" charset="0"/>
                <a:cs typeface="Times New Roman" panose="02020603050405020304" pitchFamily="18" charset="0"/>
              </a:rPr>
              <a:t>The social care market is unable to fully meet need, and with constrained public investment, access to care is tightening. </a:t>
            </a:r>
          </a:p>
          <a:p>
            <a:pPr marL="285750" indent="-285750">
              <a:buFont typeface="Arial" panose="020B0604020202020204" pitchFamily="34" charset="0"/>
              <a:buChar char="•"/>
            </a:pPr>
            <a:r>
              <a:rPr lang="en-GB" sz="2400" dirty="0">
                <a:solidFill>
                  <a:schemeClr val="bg1"/>
                </a:solidFill>
                <a:latin typeface="Aptos" panose="020B0004020202020204" pitchFamily="34" charset="0"/>
                <a:ea typeface="Aptos" panose="020B0004020202020204" pitchFamily="34" charset="0"/>
                <a:cs typeface="Times New Roman" panose="02020603050405020304" pitchFamily="18" charset="0"/>
              </a:rPr>
              <a:t>The establishment of higher delivery costs (driven in part by an increase in employers’ National Insurance) has not immediately triggered higher contract prices.</a:t>
            </a:r>
          </a:p>
          <a:p>
            <a:pPr marL="285750" indent="-285750">
              <a:buFont typeface="Arial" panose="020B0604020202020204" pitchFamily="34" charset="0"/>
              <a:buChar char="•"/>
            </a:pPr>
            <a:r>
              <a:rPr lang="en-GB" sz="2400" dirty="0">
                <a:solidFill>
                  <a:schemeClr val="bg1"/>
                </a:solidFill>
                <a:latin typeface="Aptos" panose="020B0004020202020204" pitchFamily="34" charset="0"/>
                <a:ea typeface="Aptos" panose="020B0004020202020204" pitchFamily="34" charset="0"/>
                <a:cs typeface="Times New Roman" panose="02020603050405020304" pitchFamily="18" charset="0"/>
              </a:rPr>
              <a:t>Many providers are operating at a loss, which may see the market contract in size over time. There is some evidence of increased merger activity.</a:t>
            </a:r>
          </a:p>
          <a:p>
            <a:pPr marL="285750" indent="-285750">
              <a:buFont typeface="Arial" panose="020B0604020202020204" pitchFamily="34" charset="0"/>
              <a:buChar char="•"/>
            </a:pPr>
            <a:r>
              <a:rPr lang="en-GB" sz="2400" dirty="0">
                <a:solidFill>
                  <a:schemeClr val="bg1"/>
                </a:solidFill>
                <a:latin typeface="Aptos" panose="020B0004020202020204" pitchFamily="34" charset="0"/>
                <a:ea typeface="Aptos" panose="020B0004020202020204" pitchFamily="34" charset="0"/>
                <a:cs typeface="Times New Roman" panose="02020603050405020304" pitchFamily="18" charset="0"/>
              </a:rPr>
              <a:t>Those services which have autonomous pricing models (set by the provider, not the commissioner), or which operate with lower competition and higher demand, perform better financially.   </a:t>
            </a:r>
          </a:p>
        </p:txBody>
      </p:sp>
    </p:spTree>
    <p:extLst>
      <p:ext uri="{BB962C8B-B14F-4D97-AF65-F5344CB8AC3E}">
        <p14:creationId xmlns:p14="http://schemas.microsoft.com/office/powerpoint/2010/main" val="364892628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8A2496C-7A81-3729-2A78-FD80DB395363}"/>
            </a:ext>
          </a:extLst>
        </p:cNvPr>
        <p:cNvGrpSpPr/>
        <p:nvPr/>
      </p:nvGrpSpPr>
      <p:grpSpPr>
        <a:xfrm>
          <a:off x="0" y="0"/>
          <a:ext cx="0" cy="0"/>
          <a:chOff x="0" y="0"/>
          <a:chExt cx="0" cy="0"/>
        </a:xfrm>
      </p:grpSpPr>
      <p:sp>
        <p:nvSpPr>
          <p:cNvPr id="8" name="Title 1">
            <a:extLst>
              <a:ext uri="{FF2B5EF4-FFF2-40B4-BE49-F238E27FC236}">
                <a16:creationId xmlns:a16="http://schemas.microsoft.com/office/drawing/2014/main" id="{355ADB55-0497-7ABD-2BF9-7AC62C357965}"/>
              </a:ext>
            </a:extLst>
          </p:cNvPr>
          <p:cNvSpPr>
            <a:spLocks noGrp="1"/>
          </p:cNvSpPr>
          <p:nvPr>
            <p:ph type="title"/>
          </p:nvPr>
        </p:nvSpPr>
        <p:spPr>
          <a:xfrm>
            <a:off x="985030" y="263761"/>
            <a:ext cx="10221940" cy="965964"/>
          </a:xfrm>
        </p:spPr>
        <p:txBody>
          <a:bodyPr/>
          <a:lstStyle/>
          <a:p>
            <a:pPr algn="ctr"/>
            <a:r>
              <a:rPr lang="en-GB" sz="2400" dirty="0"/>
              <a:t>Analysis of DEMAND &amp; COMPETITION</a:t>
            </a:r>
          </a:p>
        </p:txBody>
      </p:sp>
      <p:sp>
        <p:nvSpPr>
          <p:cNvPr id="9" name="Text Placeholder 2">
            <a:extLst>
              <a:ext uri="{FF2B5EF4-FFF2-40B4-BE49-F238E27FC236}">
                <a16:creationId xmlns:a16="http://schemas.microsoft.com/office/drawing/2014/main" id="{1FBAC86F-5C35-0519-42D7-B3C3CC2B185D}"/>
              </a:ext>
            </a:extLst>
          </p:cNvPr>
          <p:cNvSpPr>
            <a:spLocks noGrp="1"/>
          </p:cNvSpPr>
          <p:nvPr>
            <p:ph type="body" sz="quarter" idx="10"/>
          </p:nvPr>
        </p:nvSpPr>
        <p:spPr>
          <a:xfrm>
            <a:off x="8604520" y="1150982"/>
            <a:ext cx="2549418" cy="429105"/>
          </a:xfrm>
          <a:ln>
            <a:noFill/>
          </a:ln>
        </p:spPr>
        <p:txBody>
          <a:bodyPr wrap="none" tIns="72000" bIns="72000">
            <a:noAutofit/>
          </a:bodyPr>
          <a:lstStyle/>
          <a:p>
            <a:pPr marL="0" indent="0">
              <a:lnSpc>
                <a:spcPct val="100000"/>
              </a:lnSpc>
              <a:buSzPct val="100000"/>
              <a:buNone/>
            </a:pPr>
            <a:r>
              <a:rPr lang="en-GB" sz="2000" b="1" u="sng" dirty="0">
                <a:solidFill>
                  <a:schemeClr val="bg1"/>
                </a:solidFill>
                <a:latin typeface="Calibri" panose="020F0502020204030204" pitchFamily="34" charset="0"/>
                <a:ea typeface="Calibri" panose="020F0502020204030204" pitchFamily="34" charset="0"/>
                <a:cs typeface="Calibri" panose="020F0502020204030204" pitchFamily="34" charset="0"/>
              </a:rPr>
              <a:t>High demand/High competition</a:t>
            </a:r>
          </a:p>
        </p:txBody>
      </p:sp>
      <p:sp>
        <p:nvSpPr>
          <p:cNvPr id="10" name="Text Placeholder 2">
            <a:extLst>
              <a:ext uri="{FF2B5EF4-FFF2-40B4-BE49-F238E27FC236}">
                <a16:creationId xmlns:a16="http://schemas.microsoft.com/office/drawing/2014/main" id="{11D52DCC-0BE8-5872-1015-5AD37C4C39BF}"/>
              </a:ext>
            </a:extLst>
          </p:cNvPr>
          <p:cNvSpPr txBox="1">
            <a:spLocks/>
          </p:cNvSpPr>
          <p:nvPr/>
        </p:nvSpPr>
        <p:spPr>
          <a:xfrm>
            <a:off x="7557784" y="2880897"/>
            <a:ext cx="2931339" cy="423602"/>
          </a:xfrm>
          <a:prstGeom prst="rect">
            <a:avLst/>
          </a:prstGeom>
          <a:ln>
            <a:noFill/>
          </a:ln>
        </p:spPr>
        <p:txBody>
          <a:bodyPr wrap="none" tIns="72000" bIns="7200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rgbClr val="FAF4F0"/>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rgbClr val="FAF4F0"/>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rgbClr val="FAF4F0"/>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rgbClr val="FAF4F0"/>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rgbClr val="FAF4F0"/>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nSpc>
                <a:spcPct val="100000"/>
              </a:lnSpc>
              <a:buSzPct val="100000"/>
            </a:pPr>
            <a:r>
              <a:rPr lang="en-GB" sz="2000" dirty="0">
                <a:latin typeface="Calibri" panose="020F0502020204030204" pitchFamily="34" charset="0"/>
                <a:ea typeface="Calibri" panose="020F0502020204030204" pitchFamily="34" charset="0"/>
                <a:cs typeface="Calibri" panose="020F0502020204030204" pitchFamily="34" charset="0"/>
              </a:rPr>
              <a:t>Youth Homelessness Services</a:t>
            </a:r>
          </a:p>
        </p:txBody>
      </p:sp>
      <p:sp>
        <p:nvSpPr>
          <p:cNvPr id="13" name="Text Placeholder 2">
            <a:extLst>
              <a:ext uri="{FF2B5EF4-FFF2-40B4-BE49-F238E27FC236}">
                <a16:creationId xmlns:a16="http://schemas.microsoft.com/office/drawing/2014/main" id="{97DFFB7D-8A10-329E-27DF-176C76C56C7E}"/>
              </a:ext>
            </a:extLst>
          </p:cNvPr>
          <p:cNvSpPr txBox="1">
            <a:spLocks/>
          </p:cNvSpPr>
          <p:nvPr/>
        </p:nvSpPr>
        <p:spPr>
          <a:xfrm>
            <a:off x="6740082" y="2469198"/>
            <a:ext cx="3621394" cy="407331"/>
          </a:xfrm>
          <a:prstGeom prst="rect">
            <a:avLst/>
          </a:prstGeom>
          <a:ln>
            <a:noFill/>
          </a:ln>
        </p:spPr>
        <p:txBody>
          <a:bodyPr wrap="none" tIns="72000" bIns="7200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rgbClr val="FAF4F0"/>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rgbClr val="FAF4F0"/>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rgbClr val="FAF4F0"/>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rgbClr val="FAF4F0"/>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rgbClr val="FAF4F0"/>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nSpc>
                <a:spcPct val="100000"/>
              </a:lnSpc>
              <a:buSzPct val="100000"/>
            </a:pPr>
            <a:r>
              <a:rPr lang="en-GB" sz="2000" dirty="0">
                <a:latin typeface="Calibri" panose="020F0502020204030204" pitchFamily="34" charset="0"/>
                <a:ea typeface="Calibri" panose="020F0502020204030204" pitchFamily="34" charset="0"/>
                <a:cs typeface="Calibri" panose="020F0502020204030204" pitchFamily="34" charset="0"/>
              </a:rPr>
              <a:t>Supported Living Services (complex needs)</a:t>
            </a:r>
          </a:p>
        </p:txBody>
      </p:sp>
      <p:sp>
        <p:nvSpPr>
          <p:cNvPr id="14" name="Text Placeholder 2">
            <a:extLst>
              <a:ext uri="{FF2B5EF4-FFF2-40B4-BE49-F238E27FC236}">
                <a16:creationId xmlns:a16="http://schemas.microsoft.com/office/drawing/2014/main" id="{F9108267-1A47-4BEC-4E7A-8787B8DC1AAF}"/>
              </a:ext>
            </a:extLst>
          </p:cNvPr>
          <p:cNvSpPr txBox="1">
            <a:spLocks/>
          </p:cNvSpPr>
          <p:nvPr/>
        </p:nvSpPr>
        <p:spPr>
          <a:xfrm>
            <a:off x="6758000" y="3392584"/>
            <a:ext cx="2808226" cy="407331"/>
          </a:xfrm>
          <a:prstGeom prst="rect">
            <a:avLst/>
          </a:prstGeom>
          <a:ln>
            <a:noFill/>
          </a:ln>
        </p:spPr>
        <p:txBody>
          <a:bodyPr wrap="none" tIns="72000" bIns="7200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rgbClr val="FAF4F0"/>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rgbClr val="FAF4F0"/>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rgbClr val="FAF4F0"/>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rgbClr val="FAF4F0"/>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rgbClr val="FAF4F0"/>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nSpc>
                <a:spcPct val="100000"/>
              </a:lnSpc>
              <a:buSzPct val="100000"/>
            </a:pPr>
            <a:r>
              <a:rPr lang="en-GB" sz="2000" dirty="0">
                <a:latin typeface="Calibri" panose="020F0502020204030204" pitchFamily="34" charset="0"/>
                <a:ea typeface="Calibri" panose="020F0502020204030204" pitchFamily="34" charset="0"/>
                <a:cs typeface="Calibri" panose="020F0502020204030204" pitchFamily="34" charset="0"/>
              </a:rPr>
              <a:t>Residential Respite Services </a:t>
            </a:r>
          </a:p>
          <a:p>
            <a:pPr>
              <a:lnSpc>
                <a:spcPct val="100000"/>
              </a:lnSpc>
              <a:buSzPct val="100000"/>
            </a:pPr>
            <a:endParaRPr lang="en-GB" sz="2000" dirty="0">
              <a:latin typeface="Calibri" panose="020F0502020204030204" pitchFamily="34" charset="0"/>
              <a:ea typeface="Calibri" panose="020F0502020204030204" pitchFamily="34" charset="0"/>
              <a:cs typeface="Calibri" panose="020F0502020204030204" pitchFamily="34" charset="0"/>
            </a:endParaRPr>
          </a:p>
        </p:txBody>
      </p:sp>
      <p:cxnSp>
        <p:nvCxnSpPr>
          <p:cNvPr id="15" name="Straight Connector 14">
            <a:extLst>
              <a:ext uri="{FF2B5EF4-FFF2-40B4-BE49-F238E27FC236}">
                <a16:creationId xmlns:a16="http://schemas.microsoft.com/office/drawing/2014/main" id="{179F9717-004B-CCAF-9ADD-DE7041F600E7}"/>
              </a:ext>
            </a:extLst>
          </p:cNvPr>
          <p:cNvCxnSpPr>
            <a:cxnSpLocks/>
          </p:cNvCxnSpPr>
          <p:nvPr/>
        </p:nvCxnSpPr>
        <p:spPr>
          <a:xfrm>
            <a:off x="1421133" y="3464470"/>
            <a:ext cx="9406701" cy="0"/>
          </a:xfrm>
          <a:prstGeom prst="line">
            <a:avLst/>
          </a:prstGeom>
          <a:ln>
            <a:solidFill>
              <a:schemeClr val="bg1"/>
            </a:solidFill>
            <a:prstDash val="sysDot"/>
            <a:tailEnd type="triangle"/>
          </a:ln>
        </p:spPr>
        <p:style>
          <a:lnRef idx="1">
            <a:schemeClr val="accent1"/>
          </a:lnRef>
          <a:fillRef idx="0">
            <a:schemeClr val="accent1"/>
          </a:fillRef>
          <a:effectRef idx="0">
            <a:schemeClr val="accent1"/>
          </a:effectRef>
          <a:fontRef idx="minor">
            <a:schemeClr val="tx1"/>
          </a:fontRef>
        </p:style>
      </p:cxnSp>
      <p:cxnSp>
        <p:nvCxnSpPr>
          <p:cNvPr id="16" name="Straight Connector 15">
            <a:extLst>
              <a:ext uri="{FF2B5EF4-FFF2-40B4-BE49-F238E27FC236}">
                <a16:creationId xmlns:a16="http://schemas.microsoft.com/office/drawing/2014/main" id="{581A6982-9A6F-8B9A-BAA0-9232860A669C}"/>
              </a:ext>
            </a:extLst>
          </p:cNvPr>
          <p:cNvCxnSpPr>
            <a:cxnSpLocks/>
          </p:cNvCxnSpPr>
          <p:nvPr/>
        </p:nvCxnSpPr>
        <p:spPr>
          <a:xfrm flipV="1">
            <a:off x="6096000" y="1460810"/>
            <a:ext cx="0" cy="4192858"/>
          </a:xfrm>
          <a:prstGeom prst="line">
            <a:avLst/>
          </a:prstGeom>
          <a:ln>
            <a:solidFill>
              <a:schemeClr val="bg1"/>
            </a:solidFill>
            <a:prstDash val="sysDot"/>
            <a:tailEnd type="triangle"/>
          </a:ln>
        </p:spPr>
        <p:style>
          <a:lnRef idx="1">
            <a:schemeClr val="accent1"/>
          </a:lnRef>
          <a:fillRef idx="0">
            <a:schemeClr val="accent1"/>
          </a:fillRef>
          <a:effectRef idx="0">
            <a:schemeClr val="accent1"/>
          </a:effectRef>
          <a:fontRef idx="minor">
            <a:schemeClr val="tx1"/>
          </a:fontRef>
        </p:style>
      </p:cxnSp>
      <p:sp>
        <p:nvSpPr>
          <p:cNvPr id="17" name="Text Placeholder 2">
            <a:extLst>
              <a:ext uri="{FF2B5EF4-FFF2-40B4-BE49-F238E27FC236}">
                <a16:creationId xmlns:a16="http://schemas.microsoft.com/office/drawing/2014/main" id="{393084B5-B30C-F558-3481-A637A40A1B00}"/>
              </a:ext>
            </a:extLst>
          </p:cNvPr>
          <p:cNvSpPr txBox="1">
            <a:spLocks/>
          </p:cNvSpPr>
          <p:nvPr/>
        </p:nvSpPr>
        <p:spPr>
          <a:xfrm>
            <a:off x="1762423" y="3416994"/>
            <a:ext cx="2327304" cy="407331"/>
          </a:xfrm>
          <a:prstGeom prst="rect">
            <a:avLst/>
          </a:prstGeom>
          <a:ln>
            <a:noFill/>
          </a:ln>
        </p:spPr>
        <p:txBody>
          <a:bodyPr wrap="none" tIns="72000" bIns="7200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rgbClr val="FAF4F0"/>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rgbClr val="FAF4F0"/>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rgbClr val="FAF4F0"/>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rgbClr val="FAF4F0"/>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rgbClr val="FAF4F0"/>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nSpc>
                <a:spcPct val="100000"/>
              </a:lnSpc>
              <a:buSzPct val="100000"/>
            </a:pPr>
            <a:r>
              <a:rPr lang="en-GB" sz="2000" dirty="0">
                <a:latin typeface="Calibri" panose="020F0502020204030204" pitchFamily="34" charset="0"/>
                <a:ea typeface="Calibri" panose="020F0502020204030204" pitchFamily="34" charset="0"/>
                <a:cs typeface="Calibri" panose="020F0502020204030204" pitchFamily="34" charset="0"/>
              </a:rPr>
              <a:t>Specialist Epilepsy Services</a:t>
            </a:r>
          </a:p>
        </p:txBody>
      </p:sp>
      <p:sp>
        <p:nvSpPr>
          <p:cNvPr id="18" name="Text Placeholder 2">
            <a:extLst>
              <a:ext uri="{FF2B5EF4-FFF2-40B4-BE49-F238E27FC236}">
                <a16:creationId xmlns:a16="http://schemas.microsoft.com/office/drawing/2014/main" id="{D13A35EC-A274-CD5E-73FB-EA398C3DA374}"/>
              </a:ext>
            </a:extLst>
          </p:cNvPr>
          <p:cNvSpPr txBox="1">
            <a:spLocks/>
          </p:cNvSpPr>
          <p:nvPr/>
        </p:nvSpPr>
        <p:spPr>
          <a:xfrm>
            <a:off x="7557784" y="4144082"/>
            <a:ext cx="2772131" cy="407331"/>
          </a:xfrm>
          <a:prstGeom prst="rect">
            <a:avLst/>
          </a:prstGeom>
          <a:ln>
            <a:noFill/>
          </a:ln>
        </p:spPr>
        <p:txBody>
          <a:bodyPr wrap="none" tIns="72000" bIns="7200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rgbClr val="FAF4F0"/>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rgbClr val="FAF4F0"/>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rgbClr val="FAF4F0"/>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rgbClr val="FAF4F0"/>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rgbClr val="FAF4F0"/>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nSpc>
                <a:spcPct val="100000"/>
              </a:lnSpc>
              <a:buSzPct val="100000"/>
            </a:pPr>
            <a:r>
              <a:rPr lang="en-GB" sz="2000" dirty="0">
                <a:latin typeface="Calibri" panose="020F0502020204030204" pitchFamily="34" charset="0"/>
                <a:ea typeface="Calibri" panose="020F0502020204030204" pitchFamily="34" charset="0"/>
                <a:cs typeface="Calibri" panose="020F0502020204030204" pitchFamily="34" charset="0"/>
              </a:rPr>
              <a:t>Residential Care Services (adults) </a:t>
            </a:r>
          </a:p>
        </p:txBody>
      </p:sp>
      <p:sp>
        <p:nvSpPr>
          <p:cNvPr id="21" name="Text Placeholder 2">
            <a:extLst>
              <a:ext uri="{FF2B5EF4-FFF2-40B4-BE49-F238E27FC236}">
                <a16:creationId xmlns:a16="http://schemas.microsoft.com/office/drawing/2014/main" id="{5E6ECBCA-0B9E-AF1A-EDD8-BC6B0D2E48AC}"/>
              </a:ext>
            </a:extLst>
          </p:cNvPr>
          <p:cNvSpPr txBox="1">
            <a:spLocks/>
          </p:cNvSpPr>
          <p:nvPr/>
        </p:nvSpPr>
        <p:spPr>
          <a:xfrm>
            <a:off x="3274648" y="2788074"/>
            <a:ext cx="2327304" cy="407331"/>
          </a:xfrm>
          <a:prstGeom prst="rect">
            <a:avLst/>
          </a:prstGeom>
          <a:ln>
            <a:noFill/>
          </a:ln>
        </p:spPr>
        <p:txBody>
          <a:bodyPr wrap="none" tIns="72000" bIns="7200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rgbClr val="FAF4F0"/>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rgbClr val="FAF4F0"/>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rgbClr val="FAF4F0"/>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rgbClr val="FAF4F0"/>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rgbClr val="FAF4F0"/>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nSpc>
                <a:spcPct val="100000"/>
              </a:lnSpc>
              <a:buSzPct val="100000"/>
            </a:pPr>
            <a:r>
              <a:rPr lang="en-GB" sz="2000" dirty="0">
                <a:latin typeface="Calibri" panose="020F0502020204030204" pitchFamily="34" charset="0"/>
                <a:ea typeface="Calibri" panose="020F0502020204030204" pitchFamily="34" charset="0"/>
                <a:cs typeface="Calibri" panose="020F0502020204030204" pitchFamily="34" charset="0"/>
              </a:rPr>
              <a:t>Specialist Rehabilitation Services</a:t>
            </a:r>
          </a:p>
        </p:txBody>
      </p:sp>
      <p:sp>
        <p:nvSpPr>
          <p:cNvPr id="23" name="Text Placeholder 2">
            <a:extLst>
              <a:ext uri="{FF2B5EF4-FFF2-40B4-BE49-F238E27FC236}">
                <a16:creationId xmlns:a16="http://schemas.microsoft.com/office/drawing/2014/main" id="{544163BA-4AF5-9D64-09DF-5C05674D4904}"/>
              </a:ext>
            </a:extLst>
          </p:cNvPr>
          <p:cNvSpPr txBox="1">
            <a:spLocks/>
          </p:cNvSpPr>
          <p:nvPr/>
        </p:nvSpPr>
        <p:spPr>
          <a:xfrm>
            <a:off x="10770867" y="3280769"/>
            <a:ext cx="1220662" cy="429105"/>
          </a:xfrm>
          <a:prstGeom prst="rect">
            <a:avLst/>
          </a:prstGeom>
          <a:ln>
            <a:noFill/>
          </a:ln>
        </p:spPr>
        <p:txBody>
          <a:bodyPr wrap="none" tIns="72000" bIns="7200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rgbClr val="FAF4F0"/>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rgbClr val="FAF4F0"/>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rgbClr val="FAF4F0"/>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rgbClr val="FAF4F0"/>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rgbClr val="FAF4F0"/>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00000"/>
              </a:lnSpc>
              <a:buSzPct val="100000"/>
              <a:buFont typeface="Arial" panose="020B0604020202020204" pitchFamily="34" charset="0"/>
              <a:buNone/>
            </a:pPr>
            <a:r>
              <a:rPr lang="en-GB" sz="2000" b="1" dirty="0">
                <a:solidFill>
                  <a:schemeClr val="bg1"/>
                </a:solidFill>
                <a:latin typeface="Calibri" panose="020F0502020204030204" pitchFamily="34" charset="0"/>
                <a:ea typeface="Calibri" panose="020F0502020204030204" pitchFamily="34" charset="0"/>
                <a:cs typeface="Calibri" panose="020F0502020204030204" pitchFamily="34" charset="0"/>
              </a:rPr>
              <a:t>Competition</a:t>
            </a:r>
          </a:p>
        </p:txBody>
      </p:sp>
      <p:sp>
        <p:nvSpPr>
          <p:cNvPr id="24" name="Text Placeholder 2">
            <a:extLst>
              <a:ext uri="{FF2B5EF4-FFF2-40B4-BE49-F238E27FC236}">
                <a16:creationId xmlns:a16="http://schemas.microsoft.com/office/drawing/2014/main" id="{4C519E8E-D3B8-F5F7-D1E3-7946A1CD2F0A}"/>
              </a:ext>
            </a:extLst>
          </p:cNvPr>
          <p:cNvSpPr txBox="1">
            <a:spLocks/>
          </p:cNvSpPr>
          <p:nvPr/>
        </p:nvSpPr>
        <p:spPr>
          <a:xfrm>
            <a:off x="5732497" y="1120701"/>
            <a:ext cx="1220662" cy="429105"/>
          </a:xfrm>
          <a:prstGeom prst="rect">
            <a:avLst/>
          </a:prstGeom>
          <a:ln>
            <a:noFill/>
          </a:ln>
        </p:spPr>
        <p:txBody>
          <a:bodyPr wrap="none" tIns="72000" bIns="7200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rgbClr val="FAF4F0"/>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rgbClr val="FAF4F0"/>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rgbClr val="FAF4F0"/>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rgbClr val="FAF4F0"/>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rgbClr val="FAF4F0"/>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00000"/>
              </a:lnSpc>
              <a:buSzPct val="100000"/>
              <a:buFont typeface="Arial" panose="020B0604020202020204" pitchFamily="34" charset="0"/>
              <a:buNone/>
            </a:pPr>
            <a:r>
              <a:rPr lang="en-GB" sz="2000" b="1" dirty="0">
                <a:solidFill>
                  <a:schemeClr val="bg1"/>
                </a:solidFill>
                <a:latin typeface="Calibri" panose="020F0502020204030204" pitchFamily="34" charset="0"/>
                <a:ea typeface="Calibri" panose="020F0502020204030204" pitchFamily="34" charset="0"/>
                <a:cs typeface="Calibri" panose="020F0502020204030204" pitchFamily="34" charset="0"/>
              </a:rPr>
              <a:t>Demand</a:t>
            </a:r>
          </a:p>
        </p:txBody>
      </p:sp>
      <p:sp>
        <p:nvSpPr>
          <p:cNvPr id="25" name="Text Placeholder 2">
            <a:extLst>
              <a:ext uri="{FF2B5EF4-FFF2-40B4-BE49-F238E27FC236}">
                <a16:creationId xmlns:a16="http://schemas.microsoft.com/office/drawing/2014/main" id="{6FAEBD83-BD21-2AE8-5DBF-AFEBF92F42D1}"/>
              </a:ext>
            </a:extLst>
          </p:cNvPr>
          <p:cNvSpPr txBox="1">
            <a:spLocks/>
          </p:cNvSpPr>
          <p:nvPr/>
        </p:nvSpPr>
        <p:spPr>
          <a:xfrm>
            <a:off x="6180520" y="4629937"/>
            <a:ext cx="3621394" cy="407331"/>
          </a:xfrm>
          <a:prstGeom prst="rect">
            <a:avLst/>
          </a:prstGeom>
          <a:ln>
            <a:noFill/>
          </a:ln>
        </p:spPr>
        <p:txBody>
          <a:bodyPr wrap="none" tIns="72000" bIns="7200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rgbClr val="FAF4F0"/>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rgbClr val="FAF4F0"/>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rgbClr val="FAF4F0"/>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rgbClr val="FAF4F0"/>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rgbClr val="FAF4F0"/>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nSpc>
                <a:spcPct val="100000"/>
              </a:lnSpc>
              <a:buSzPct val="100000"/>
            </a:pPr>
            <a:r>
              <a:rPr lang="en-GB" sz="2000" dirty="0">
                <a:latin typeface="Calibri" panose="020F0502020204030204" pitchFamily="34" charset="0"/>
                <a:ea typeface="Calibri" panose="020F0502020204030204" pitchFamily="34" charset="0"/>
                <a:cs typeface="Calibri" panose="020F0502020204030204" pitchFamily="34" charset="0"/>
              </a:rPr>
              <a:t>Supported Living Services (less-complex needs)</a:t>
            </a:r>
          </a:p>
        </p:txBody>
      </p:sp>
      <p:sp>
        <p:nvSpPr>
          <p:cNvPr id="26" name="Text Placeholder 2">
            <a:extLst>
              <a:ext uri="{FF2B5EF4-FFF2-40B4-BE49-F238E27FC236}">
                <a16:creationId xmlns:a16="http://schemas.microsoft.com/office/drawing/2014/main" id="{4A7F20C9-0F9D-7E90-96FD-D3CAD2C35629}"/>
              </a:ext>
            </a:extLst>
          </p:cNvPr>
          <p:cNvSpPr txBox="1">
            <a:spLocks/>
          </p:cNvSpPr>
          <p:nvPr/>
        </p:nvSpPr>
        <p:spPr>
          <a:xfrm>
            <a:off x="6953159" y="1973782"/>
            <a:ext cx="2772131" cy="407331"/>
          </a:xfrm>
          <a:prstGeom prst="rect">
            <a:avLst/>
          </a:prstGeom>
          <a:ln>
            <a:noFill/>
          </a:ln>
        </p:spPr>
        <p:txBody>
          <a:bodyPr wrap="none" tIns="72000" bIns="7200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rgbClr val="FAF4F0"/>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rgbClr val="FAF4F0"/>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rgbClr val="FAF4F0"/>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rgbClr val="FAF4F0"/>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rgbClr val="FAF4F0"/>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nSpc>
                <a:spcPct val="100000"/>
              </a:lnSpc>
              <a:buSzPct val="100000"/>
            </a:pPr>
            <a:r>
              <a:rPr lang="en-GB" sz="2000" dirty="0">
                <a:latin typeface="Calibri" panose="020F0502020204030204" pitchFamily="34" charset="0"/>
                <a:ea typeface="Calibri" panose="020F0502020204030204" pitchFamily="34" charset="0"/>
                <a:cs typeface="Calibri" panose="020F0502020204030204" pitchFamily="34" charset="0"/>
              </a:rPr>
              <a:t>Carer Support Services  </a:t>
            </a:r>
          </a:p>
        </p:txBody>
      </p:sp>
      <p:sp>
        <p:nvSpPr>
          <p:cNvPr id="27" name="Text Placeholder 2">
            <a:extLst>
              <a:ext uri="{FF2B5EF4-FFF2-40B4-BE49-F238E27FC236}">
                <a16:creationId xmlns:a16="http://schemas.microsoft.com/office/drawing/2014/main" id="{5F0FC6E7-60F7-DC48-6DC9-D7973A463AA7}"/>
              </a:ext>
            </a:extLst>
          </p:cNvPr>
          <p:cNvSpPr txBox="1">
            <a:spLocks/>
          </p:cNvSpPr>
          <p:nvPr/>
        </p:nvSpPr>
        <p:spPr>
          <a:xfrm>
            <a:off x="2764305" y="2223053"/>
            <a:ext cx="2772131" cy="407331"/>
          </a:xfrm>
          <a:prstGeom prst="rect">
            <a:avLst/>
          </a:prstGeom>
          <a:ln>
            <a:noFill/>
          </a:ln>
        </p:spPr>
        <p:txBody>
          <a:bodyPr wrap="none" tIns="72000" bIns="7200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rgbClr val="FAF4F0"/>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rgbClr val="FAF4F0"/>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rgbClr val="FAF4F0"/>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rgbClr val="FAF4F0"/>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rgbClr val="FAF4F0"/>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nSpc>
                <a:spcPct val="100000"/>
              </a:lnSpc>
              <a:buSzPct val="100000"/>
            </a:pPr>
            <a:r>
              <a:rPr lang="en-GB" sz="2000" dirty="0">
                <a:latin typeface="Calibri" panose="020F0502020204030204" pitchFamily="34" charset="0"/>
                <a:ea typeface="Calibri" panose="020F0502020204030204" pitchFamily="34" charset="0"/>
                <a:cs typeface="Calibri" panose="020F0502020204030204" pitchFamily="34" charset="0"/>
              </a:rPr>
              <a:t>Transition Support Services </a:t>
            </a:r>
          </a:p>
        </p:txBody>
      </p:sp>
      <p:sp>
        <p:nvSpPr>
          <p:cNvPr id="28" name="Text Placeholder 2">
            <a:extLst>
              <a:ext uri="{FF2B5EF4-FFF2-40B4-BE49-F238E27FC236}">
                <a16:creationId xmlns:a16="http://schemas.microsoft.com/office/drawing/2014/main" id="{FF316AE7-AEA3-B760-3EAB-F85D419EC0F0}"/>
              </a:ext>
            </a:extLst>
          </p:cNvPr>
          <p:cNvSpPr txBox="1">
            <a:spLocks/>
          </p:cNvSpPr>
          <p:nvPr/>
        </p:nvSpPr>
        <p:spPr>
          <a:xfrm>
            <a:off x="3557678" y="3871801"/>
            <a:ext cx="2327304" cy="407331"/>
          </a:xfrm>
          <a:prstGeom prst="rect">
            <a:avLst/>
          </a:prstGeom>
          <a:ln>
            <a:noFill/>
          </a:ln>
        </p:spPr>
        <p:txBody>
          <a:bodyPr wrap="none" tIns="72000" bIns="7200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rgbClr val="FAF4F0"/>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rgbClr val="FAF4F0"/>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rgbClr val="FAF4F0"/>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rgbClr val="FAF4F0"/>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rgbClr val="FAF4F0"/>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nSpc>
                <a:spcPct val="100000"/>
              </a:lnSpc>
              <a:buSzPct val="100000"/>
            </a:pPr>
            <a:r>
              <a:rPr lang="en-GB" sz="2000" dirty="0">
                <a:latin typeface="Calibri" panose="020F0502020204030204" pitchFamily="34" charset="0"/>
                <a:ea typeface="Calibri" panose="020F0502020204030204" pitchFamily="34" charset="0"/>
                <a:cs typeface="Calibri" panose="020F0502020204030204" pitchFamily="34" charset="0"/>
              </a:rPr>
              <a:t>School-based Support Services</a:t>
            </a:r>
          </a:p>
        </p:txBody>
      </p:sp>
      <p:sp>
        <p:nvSpPr>
          <p:cNvPr id="30" name="Text Placeholder 2">
            <a:extLst>
              <a:ext uri="{FF2B5EF4-FFF2-40B4-BE49-F238E27FC236}">
                <a16:creationId xmlns:a16="http://schemas.microsoft.com/office/drawing/2014/main" id="{7F085111-F4AC-0D6F-9465-E1DA922513F7}"/>
              </a:ext>
            </a:extLst>
          </p:cNvPr>
          <p:cNvSpPr txBox="1">
            <a:spLocks/>
          </p:cNvSpPr>
          <p:nvPr/>
        </p:nvSpPr>
        <p:spPr>
          <a:xfrm>
            <a:off x="487714" y="1176062"/>
            <a:ext cx="2549418" cy="429105"/>
          </a:xfrm>
          <a:prstGeom prst="rect">
            <a:avLst/>
          </a:prstGeom>
          <a:ln>
            <a:noFill/>
          </a:ln>
        </p:spPr>
        <p:txBody>
          <a:bodyPr wrap="none" tIns="72000" bIns="7200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rgbClr val="FAF4F0"/>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rgbClr val="FAF4F0"/>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rgbClr val="FAF4F0"/>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rgbClr val="FAF4F0"/>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rgbClr val="FAF4F0"/>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00000"/>
              </a:lnSpc>
              <a:buSzPct val="100000"/>
              <a:buFont typeface="Arial" panose="020B0604020202020204" pitchFamily="34" charset="0"/>
              <a:buNone/>
            </a:pPr>
            <a:r>
              <a:rPr lang="en-GB" sz="2000" b="1" u="sng" dirty="0">
                <a:solidFill>
                  <a:schemeClr val="bg1"/>
                </a:solidFill>
                <a:latin typeface="Calibri" panose="020F0502020204030204" pitchFamily="34" charset="0"/>
                <a:ea typeface="Calibri" panose="020F0502020204030204" pitchFamily="34" charset="0"/>
                <a:cs typeface="Calibri" panose="020F0502020204030204" pitchFamily="34" charset="0"/>
              </a:rPr>
              <a:t>High demand/Low competition</a:t>
            </a:r>
          </a:p>
        </p:txBody>
      </p:sp>
      <p:sp>
        <p:nvSpPr>
          <p:cNvPr id="31" name="Text Placeholder 2">
            <a:extLst>
              <a:ext uri="{FF2B5EF4-FFF2-40B4-BE49-F238E27FC236}">
                <a16:creationId xmlns:a16="http://schemas.microsoft.com/office/drawing/2014/main" id="{13A65E6B-D23F-D4BC-0453-4CA2AC1674F8}"/>
              </a:ext>
            </a:extLst>
          </p:cNvPr>
          <p:cNvSpPr txBox="1">
            <a:spLocks/>
          </p:cNvSpPr>
          <p:nvPr/>
        </p:nvSpPr>
        <p:spPr>
          <a:xfrm>
            <a:off x="487714" y="5484662"/>
            <a:ext cx="2549418" cy="429105"/>
          </a:xfrm>
          <a:prstGeom prst="rect">
            <a:avLst/>
          </a:prstGeom>
          <a:ln>
            <a:noFill/>
          </a:ln>
        </p:spPr>
        <p:txBody>
          <a:bodyPr wrap="none" tIns="72000" bIns="7200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rgbClr val="FAF4F0"/>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rgbClr val="FAF4F0"/>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rgbClr val="FAF4F0"/>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rgbClr val="FAF4F0"/>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rgbClr val="FAF4F0"/>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00000"/>
              </a:lnSpc>
              <a:buSzPct val="100000"/>
              <a:buFont typeface="Arial" panose="020B0604020202020204" pitchFamily="34" charset="0"/>
              <a:buNone/>
            </a:pPr>
            <a:r>
              <a:rPr lang="en-GB" sz="2000" b="1" u="sng" dirty="0">
                <a:solidFill>
                  <a:schemeClr val="bg1"/>
                </a:solidFill>
                <a:latin typeface="Calibri" panose="020F0502020204030204" pitchFamily="34" charset="0"/>
                <a:ea typeface="Calibri" panose="020F0502020204030204" pitchFamily="34" charset="0"/>
                <a:cs typeface="Calibri" panose="020F0502020204030204" pitchFamily="34" charset="0"/>
              </a:rPr>
              <a:t>Low demand/Low competition</a:t>
            </a:r>
          </a:p>
        </p:txBody>
      </p:sp>
      <p:sp>
        <p:nvSpPr>
          <p:cNvPr id="32" name="Text Placeholder 2">
            <a:extLst>
              <a:ext uri="{FF2B5EF4-FFF2-40B4-BE49-F238E27FC236}">
                <a16:creationId xmlns:a16="http://schemas.microsoft.com/office/drawing/2014/main" id="{2BF9997D-4A40-BE28-3C31-CD8CCB4408CE}"/>
              </a:ext>
            </a:extLst>
          </p:cNvPr>
          <p:cNvSpPr txBox="1">
            <a:spLocks/>
          </p:cNvSpPr>
          <p:nvPr/>
        </p:nvSpPr>
        <p:spPr>
          <a:xfrm>
            <a:off x="8550779" y="5519722"/>
            <a:ext cx="2549418" cy="429105"/>
          </a:xfrm>
          <a:prstGeom prst="rect">
            <a:avLst/>
          </a:prstGeom>
          <a:ln>
            <a:noFill/>
          </a:ln>
        </p:spPr>
        <p:txBody>
          <a:bodyPr wrap="none" tIns="72000" bIns="7200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rgbClr val="FAF4F0"/>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rgbClr val="FAF4F0"/>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rgbClr val="FAF4F0"/>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rgbClr val="FAF4F0"/>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rgbClr val="FAF4F0"/>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00000"/>
              </a:lnSpc>
              <a:buSzPct val="100000"/>
              <a:buFont typeface="Arial" panose="020B0604020202020204" pitchFamily="34" charset="0"/>
              <a:buNone/>
            </a:pPr>
            <a:r>
              <a:rPr lang="en-GB" sz="2000" b="1" u="sng" dirty="0">
                <a:solidFill>
                  <a:schemeClr val="bg1"/>
                </a:solidFill>
                <a:latin typeface="Calibri" panose="020F0502020204030204" pitchFamily="34" charset="0"/>
                <a:ea typeface="Calibri" panose="020F0502020204030204" pitchFamily="34" charset="0"/>
                <a:cs typeface="Calibri" panose="020F0502020204030204" pitchFamily="34" charset="0"/>
              </a:rPr>
              <a:t>Low demand/High competition</a:t>
            </a:r>
          </a:p>
        </p:txBody>
      </p:sp>
    </p:spTree>
    <p:extLst>
      <p:ext uri="{BB962C8B-B14F-4D97-AF65-F5344CB8AC3E}">
        <p14:creationId xmlns:p14="http://schemas.microsoft.com/office/powerpoint/2010/main" val="12337187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animEffect transition="in" filter="fade">
                                      <p:cBhvr>
                                        <p:cTn id="7" dur="500"/>
                                        <p:tgtEl>
                                          <p:spTgt spid="9">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0"/>
                                        </p:tgtEl>
                                        <p:attrNameLst>
                                          <p:attrName>style.visibility</p:attrName>
                                        </p:attrNameLst>
                                      </p:cBhvr>
                                      <p:to>
                                        <p:strVal val="visible"/>
                                      </p:to>
                                    </p:set>
                                    <p:animEffect transition="in" filter="fade">
                                      <p:cBhvr>
                                        <p:cTn id="12" dur="500"/>
                                        <p:tgtEl>
                                          <p:spTgt spid="10"/>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4"/>
                                        </p:tgtEl>
                                        <p:attrNameLst>
                                          <p:attrName>style.visibility</p:attrName>
                                        </p:attrNameLst>
                                      </p:cBhvr>
                                      <p:to>
                                        <p:strVal val="visible"/>
                                      </p:to>
                                    </p:set>
                                    <p:animEffect transition="in" filter="fade">
                                      <p:cBhvr>
                                        <p:cTn id="17" dur="500"/>
                                        <p:tgtEl>
                                          <p:spTgt spid="14"/>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13"/>
                                        </p:tgtEl>
                                        <p:attrNameLst>
                                          <p:attrName>style.visibility</p:attrName>
                                        </p:attrNameLst>
                                      </p:cBhvr>
                                      <p:to>
                                        <p:strVal val="visible"/>
                                      </p:to>
                                    </p:set>
                                    <p:animEffect transition="in" filter="fade">
                                      <p:cBhvr>
                                        <p:cTn id="22" dur="500"/>
                                        <p:tgtEl>
                                          <p:spTgt spid="13"/>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17"/>
                                        </p:tgtEl>
                                        <p:attrNameLst>
                                          <p:attrName>style.visibility</p:attrName>
                                        </p:attrNameLst>
                                      </p:cBhvr>
                                      <p:to>
                                        <p:strVal val="visible"/>
                                      </p:to>
                                    </p:set>
                                    <p:animEffect transition="in" filter="fade">
                                      <p:cBhvr>
                                        <p:cTn id="27" dur="500"/>
                                        <p:tgtEl>
                                          <p:spTgt spid="17"/>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18"/>
                                        </p:tgtEl>
                                        <p:attrNameLst>
                                          <p:attrName>style.visibility</p:attrName>
                                        </p:attrNameLst>
                                      </p:cBhvr>
                                      <p:to>
                                        <p:strVal val="visible"/>
                                      </p:to>
                                    </p:set>
                                    <p:animEffect transition="in" filter="fade">
                                      <p:cBhvr>
                                        <p:cTn id="32" dur="500"/>
                                        <p:tgtEl>
                                          <p:spTgt spid="18"/>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21"/>
                                        </p:tgtEl>
                                        <p:attrNameLst>
                                          <p:attrName>style.visibility</p:attrName>
                                        </p:attrNameLst>
                                      </p:cBhvr>
                                      <p:to>
                                        <p:strVal val="visible"/>
                                      </p:to>
                                    </p:set>
                                    <p:animEffect transition="in" filter="fade">
                                      <p:cBhvr>
                                        <p:cTn id="37" dur="500"/>
                                        <p:tgtEl>
                                          <p:spTgt spid="21"/>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23">
                                            <p:txEl>
                                              <p:pRg st="0" end="0"/>
                                            </p:txEl>
                                          </p:spTgt>
                                        </p:tgtEl>
                                        <p:attrNameLst>
                                          <p:attrName>style.visibility</p:attrName>
                                        </p:attrNameLst>
                                      </p:cBhvr>
                                      <p:to>
                                        <p:strVal val="visible"/>
                                      </p:to>
                                    </p:set>
                                    <p:animEffect transition="in" filter="fade">
                                      <p:cBhvr>
                                        <p:cTn id="42" dur="500"/>
                                        <p:tgtEl>
                                          <p:spTgt spid="23">
                                            <p:txEl>
                                              <p:pRg st="0" end="0"/>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24">
                                            <p:txEl>
                                              <p:pRg st="0" end="0"/>
                                            </p:txEl>
                                          </p:spTgt>
                                        </p:tgtEl>
                                        <p:attrNameLst>
                                          <p:attrName>style.visibility</p:attrName>
                                        </p:attrNameLst>
                                      </p:cBhvr>
                                      <p:to>
                                        <p:strVal val="visible"/>
                                      </p:to>
                                    </p:set>
                                    <p:animEffect transition="in" filter="fade">
                                      <p:cBhvr>
                                        <p:cTn id="47" dur="500"/>
                                        <p:tgtEl>
                                          <p:spTgt spid="24">
                                            <p:txEl>
                                              <p:pRg st="0" end="0"/>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grpId="0" nodeType="clickEffect">
                                  <p:stCondLst>
                                    <p:cond delay="0"/>
                                  </p:stCondLst>
                                  <p:childTnLst>
                                    <p:set>
                                      <p:cBhvr>
                                        <p:cTn id="51" dur="1" fill="hold">
                                          <p:stCondLst>
                                            <p:cond delay="0"/>
                                          </p:stCondLst>
                                        </p:cTn>
                                        <p:tgtEl>
                                          <p:spTgt spid="25"/>
                                        </p:tgtEl>
                                        <p:attrNameLst>
                                          <p:attrName>style.visibility</p:attrName>
                                        </p:attrNameLst>
                                      </p:cBhvr>
                                      <p:to>
                                        <p:strVal val="visible"/>
                                      </p:to>
                                    </p:set>
                                    <p:animEffect transition="in" filter="fade">
                                      <p:cBhvr>
                                        <p:cTn id="52" dur="500"/>
                                        <p:tgtEl>
                                          <p:spTgt spid="25"/>
                                        </p:tgtEl>
                                      </p:cBhvr>
                                    </p:animEffect>
                                  </p:childTnLst>
                                </p:cTn>
                              </p:par>
                            </p:childTnLst>
                          </p:cTn>
                        </p:par>
                      </p:childTnLst>
                    </p:cTn>
                  </p:par>
                  <p:par>
                    <p:cTn id="53" fill="hold">
                      <p:stCondLst>
                        <p:cond delay="indefinite"/>
                      </p:stCondLst>
                      <p:childTnLst>
                        <p:par>
                          <p:cTn id="54" fill="hold">
                            <p:stCondLst>
                              <p:cond delay="0"/>
                            </p:stCondLst>
                            <p:childTnLst>
                              <p:par>
                                <p:cTn id="55" presetID="10" presetClass="entr" presetSubtype="0" fill="hold" grpId="0" nodeType="clickEffect">
                                  <p:stCondLst>
                                    <p:cond delay="0"/>
                                  </p:stCondLst>
                                  <p:childTnLst>
                                    <p:set>
                                      <p:cBhvr>
                                        <p:cTn id="56" dur="1" fill="hold">
                                          <p:stCondLst>
                                            <p:cond delay="0"/>
                                          </p:stCondLst>
                                        </p:cTn>
                                        <p:tgtEl>
                                          <p:spTgt spid="26"/>
                                        </p:tgtEl>
                                        <p:attrNameLst>
                                          <p:attrName>style.visibility</p:attrName>
                                        </p:attrNameLst>
                                      </p:cBhvr>
                                      <p:to>
                                        <p:strVal val="visible"/>
                                      </p:to>
                                    </p:set>
                                    <p:animEffect transition="in" filter="fade">
                                      <p:cBhvr>
                                        <p:cTn id="57" dur="500"/>
                                        <p:tgtEl>
                                          <p:spTgt spid="26"/>
                                        </p:tgtEl>
                                      </p:cBhvr>
                                    </p:animEffect>
                                  </p:childTnLst>
                                </p:cTn>
                              </p:par>
                            </p:childTnLst>
                          </p:cTn>
                        </p:par>
                      </p:childTnLst>
                    </p:cTn>
                  </p:par>
                  <p:par>
                    <p:cTn id="58" fill="hold">
                      <p:stCondLst>
                        <p:cond delay="indefinite"/>
                      </p:stCondLst>
                      <p:childTnLst>
                        <p:par>
                          <p:cTn id="59" fill="hold">
                            <p:stCondLst>
                              <p:cond delay="0"/>
                            </p:stCondLst>
                            <p:childTnLst>
                              <p:par>
                                <p:cTn id="60" presetID="10" presetClass="entr" presetSubtype="0" fill="hold" grpId="0" nodeType="clickEffect">
                                  <p:stCondLst>
                                    <p:cond delay="0"/>
                                  </p:stCondLst>
                                  <p:childTnLst>
                                    <p:set>
                                      <p:cBhvr>
                                        <p:cTn id="61" dur="1" fill="hold">
                                          <p:stCondLst>
                                            <p:cond delay="0"/>
                                          </p:stCondLst>
                                        </p:cTn>
                                        <p:tgtEl>
                                          <p:spTgt spid="27"/>
                                        </p:tgtEl>
                                        <p:attrNameLst>
                                          <p:attrName>style.visibility</p:attrName>
                                        </p:attrNameLst>
                                      </p:cBhvr>
                                      <p:to>
                                        <p:strVal val="visible"/>
                                      </p:to>
                                    </p:set>
                                    <p:animEffect transition="in" filter="fade">
                                      <p:cBhvr>
                                        <p:cTn id="62" dur="500"/>
                                        <p:tgtEl>
                                          <p:spTgt spid="27"/>
                                        </p:tgtEl>
                                      </p:cBhvr>
                                    </p:animEffect>
                                  </p:childTnLst>
                                </p:cTn>
                              </p:par>
                            </p:childTnLst>
                          </p:cTn>
                        </p:par>
                      </p:childTnLst>
                    </p:cTn>
                  </p:par>
                  <p:par>
                    <p:cTn id="63" fill="hold">
                      <p:stCondLst>
                        <p:cond delay="indefinite"/>
                      </p:stCondLst>
                      <p:childTnLst>
                        <p:par>
                          <p:cTn id="64" fill="hold">
                            <p:stCondLst>
                              <p:cond delay="0"/>
                            </p:stCondLst>
                            <p:childTnLst>
                              <p:par>
                                <p:cTn id="65" presetID="10" presetClass="entr" presetSubtype="0" fill="hold" grpId="0" nodeType="clickEffect">
                                  <p:stCondLst>
                                    <p:cond delay="0"/>
                                  </p:stCondLst>
                                  <p:childTnLst>
                                    <p:set>
                                      <p:cBhvr>
                                        <p:cTn id="66" dur="1" fill="hold">
                                          <p:stCondLst>
                                            <p:cond delay="0"/>
                                          </p:stCondLst>
                                        </p:cTn>
                                        <p:tgtEl>
                                          <p:spTgt spid="28"/>
                                        </p:tgtEl>
                                        <p:attrNameLst>
                                          <p:attrName>style.visibility</p:attrName>
                                        </p:attrNameLst>
                                      </p:cBhvr>
                                      <p:to>
                                        <p:strVal val="visible"/>
                                      </p:to>
                                    </p:set>
                                    <p:animEffect transition="in" filter="fade">
                                      <p:cBhvr>
                                        <p:cTn id="67" dur="500"/>
                                        <p:tgtEl>
                                          <p:spTgt spid="28"/>
                                        </p:tgtEl>
                                      </p:cBhvr>
                                    </p:animEffect>
                                  </p:childTnLst>
                                </p:cTn>
                              </p:par>
                            </p:childTnLst>
                          </p:cTn>
                        </p:par>
                      </p:childTnLst>
                    </p:cTn>
                  </p:par>
                  <p:par>
                    <p:cTn id="68" fill="hold">
                      <p:stCondLst>
                        <p:cond delay="indefinite"/>
                      </p:stCondLst>
                      <p:childTnLst>
                        <p:par>
                          <p:cTn id="69" fill="hold">
                            <p:stCondLst>
                              <p:cond delay="0"/>
                            </p:stCondLst>
                            <p:childTnLst>
                              <p:par>
                                <p:cTn id="70" presetID="10" presetClass="entr" presetSubtype="0" fill="hold" grpId="0" nodeType="clickEffect">
                                  <p:stCondLst>
                                    <p:cond delay="0"/>
                                  </p:stCondLst>
                                  <p:childTnLst>
                                    <p:set>
                                      <p:cBhvr>
                                        <p:cTn id="71" dur="1" fill="hold">
                                          <p:stCondLst>
                                            <p:cond delay="0"/>
                                          </p:stCondLst>
                                        </p:cTn>
                                        <p:tgtEl>
                                          <p:spTgt spid="30">
                                            <p:txEl>
                                              <p:pRg st="0" end="0"/>
                                            </p:txEl>
                                          </p:spTgt>
                                        </p:tgtEl>
                                        <p:attrNameLst>
                                          <p:attrName>style.visibility</p:attrName>
                                        </p:attrNameLst>
                                      </p:cBhvr>
                                      <p:to>
                                        <p:strVal val="visible"/>
                                      </p:to>
                                    </p:set>
                                    <p:animEffect transition="in" filter="fade">
                                      <p:cBhvr>
                                        <p:cTn id="72" dur="500"/>
                                        <p:tgtEl>
                                          <p:spTgt spid="30">
                                            <p:txEl>
                                              <p:pRg st="0" end="0"/>
                                            </p:txEl>
                                          </p:spTgt>
                                        </p:tgtEl>
                                      </p:cBhvr>
                                    </p:animEffect>
                                  </p:childTnLst>
                                </p:cTn>
                              </p:par>
                            </p:childTnLst>
                          </p:cTn>
                        </p:par>
                      </p:childTnLst>
                    </p:cTn>
                  </p:par>
                  <p:par>
                    <p:cTn id="73" fill="hold">
                      <p:stCondLst>
                        <p:cond delay="indefinite"/>
                      </p:stCondLst>
                      <p:childTnLst>
                        <p:par>
                          <p:cTn id="74" fill="hold">
                            <p:stCondLst>
                              <p:cond delay="0"/>
                            </p:stCondLst>
                            <p:childTnLst>
                              <p:par>
                                <p:cTn id="75" presetID="10" presetClass="entr" presetSubtype="0" fill="hold" grpId="0" nodeType="clickEffect">
                                  <p:stCondLst>
                                    <p:cond delay="0"/>
                                  </p:stCondLst>
                                  <p:childTnLst>
                                    <p:set>
                                      <p:cBhvr>
                                        <p:cTn id="76" dur="1" fill="hold">
                                          <p:stCondLst>
                                            <p:cond delay="0"/>
                                          </p:stCondLst>
                                        </p:cTn>
                                        <p:tgtEl>
                                          <p:spTgt spid="31">
                                            <p:txEl>
                                              <p:pRg st="0" end="0"/>
                                            </p:txEl>
                                          </p:spTgt>
                                        </p:tgtEl>
                                        <p:attrNameLst>
                                          <p:attrName>style.visibility</p:attrName>
                                        </p:attrNameLst>
                                      </p:cBhvr>
                                      <p:to>
                                        <p:strVal val="visible"/>
                                      </p:to>
                                    </p:set>
                                    <p:animEffect transition="in" filter="fade">
                                      <p:cBhvr>
                                        <p:cTn id="77" dur="500"/>
                                        <p:tgtEl>
                                          <p:spTgt spid="31">
                                            <p:txEl>
                                              <p:pRg st="0" end="0"/>
                                            </p:txEl>
                                          </p:spTgt>
                                        </p:tgtEl>
                                      </p:cBhvr>
                                    </p:animEffect>
                                  </p:childTnLst>
                                </p:cTn>
                              </p:par>
                            </p:childTnLst>
                          </p:cTn>
                        </p:par>
                      </p:childTnLst>
                    </p:cTn>
                  </p:par>
                  <p:par>
                    <p:cTn id="78" fill="hold">
                      <p:stCondLst>
                        <p:cond delay="indefinite"/>
                      </p:stCondLst>
                      <p:childTnLst>
                        <p:par>
                          <p:cTn id="79" fill="hold">
                            <p:stCondLst>
                              <p:cond delay="0"/>
                            </p:stCondLst>
                            <p:childTnLst>
                              <p:par>
                                <p:cTn id="80" presetID="10" presetClass="entr" presetSubtype="0" fill="hold" grpId="0" nodeType="clickEffect">
                                  <p:stCondLst>
                                    <p:cond delay="0"/>
                                  </p:stCondLst>
                                  <p:childTnLst>
                                    <p:set>
                                      <p:cBhvr>
                                        <p:cTn id="81" dur="1" fill="hold">
                                          <p:stCondLst>
                                            <p:cond delay="0"/>
                                          </p:stCondLst>
                                        </p:cTn>
                                        <p:tgtEl>
                                          <p:spTgt spid="32">
                                            <p:txEl>
                                              <p:pRg st="0" end="0"/>
                                            </p:txEl>
                                          </p:spTgt>
                                        </p:tgtEl>
                                        <p:attrNameLst>
                                          <p:attrName>style.visibility</p:attrName>
                                        </p:attrNameLst>
                                      </p:cBhvr>
                                      <p:to>
                                        <p:strVal val="visible"/>
                                      </p:to>
                                    </p:set>
                                    <p:animEffect transition="in" filter="fade">
                                      <p:cBhvr>
                                        <p:cTn id="82" dur="500"/>
                                        <p:tgtEl>
                                          <p:spTgt spid="32">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build="p"/>
      <p:bldP spid="10" grpId="0"/>
      <p:bldP spid="13" grpId="0"/>
      <p:bldP spid="14" grpId="0"/>
      <p:bldP spid="17" grpId="0"/>
      <p:bldP spid="18" grpId="0"/>
      <p:bldP spid="21" grpId="0"/>
      <p:bldP spid="23" grpId="0" build="p"/>
      <p:bldP spid="24" grpId="0" build="p"/>
      <p:bldP spid="25" grpId="0"/>
      <p:bldP spid="26" grpId="0"/>
      <p:bldP spid="27" grpId="0"/>
      <p:bldP spid="28" grpId="0"/>
      <p:bldP spid="30" grpId="0" build="p"/>
      <p:bldP spid="31" grpId="0" build="p"/>
      <p:bldP spid="32"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8950F8C-3410-3C0B-7123-1C0809779BD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66B886F-4B06-7F42-C336-C6BAFA3F2A25}"/>
              </a:ext>
            </a:extLst>
          </p:cNvPr>
          <p:cNvSpPr>
            <a:spLocks noGrp="1"/>
          </p:cNvSpPr>
          <p:nvPr>
            <p:ph type="title"/>
          </p:nvPr>
        </p:nvSpPr>
        <p:spPr>
          <a:xfrm>
            <a:off x="972000" y="548241"/>
            <a:ext cx="10881850" cy="965964"/>
          </a:xfrm>
        </p:spPr>
        <p:txBody>
          <a:bodyPr/>
          <a:lstStyle/>
          <a:p>
            <a:r>
              <a:rPr lang="en-GB" sz="2800" dirty="0"/>
              <a:t>ANTICIPATING FUTURE trends</a:t>
            </a:r>
          </a:p>
        </p:txBody>
      </p:sp>
      <p:sp>
        <p:nvSpPr>
          <p:cNvPr id="12" name="Text Placeholder 11">
            <a:extLst>
              <a:ext uri="{FF2B5EF4-FFF2-40B4-BE49-F238E27FC236}">
                <a16:creationId xmlns:a16="http://schemas.microsoft.com/office/drawing/2014/main" id="{53B02C88-C251-4416-A63F-79C375B60AB0}"/>
              </a:ext>
            </a:extLst>
          </p:cNvPr>
          <p:cNvSpPr>
            <a:spLocks noGrp="1"/>
          </p:cNvSpPr>
          <p:nvPr>
            <p:ph type="body" sz="quarter" idx="10"/>
          </p:nvPr>
        </p:nvSpPr>
        <p:spPr>
          <a:xfrm>
            <a:off x="972000" y="1241385"/>
            <a:ext cx="10881850" cy="4375229"/>
          </a:xfrm>
        </p:spPr>
        <p:txBody>
          <a:bodyPr/>
          <a:lstStyle/>
          <a:p>
            <a:pPr marL="0" indent="0">
              <a:buNone/>
            </a:pPr>
            <a:r>
              <a:rPr lang="en-GB" sz="2000" dirty="0">
                <a:effectLst/>
                <a:latin typeface="Aptos" panose="020B0004020202020204" pitchFamily="34" charset="0"/>
                <a:ea typeface="Calibri" panose="020F0502020204030204" pitchFamily="34" charset="0"/>
                <a:cs typeface="Times New Roman" panose="02020603050405020304" pitchFamily="18" charset="0"/>
              </a:rPr>
              <a:t>The market position will be further impacted by changes in the social, environmental, economic and technological environments across the next decade</a:t>
            </a:r>
            <a:r>
              <a:rPr lang="en-GB" sz="2000" dirty="0">
                <a:latin typeface="Aptos" panose="020B0004020202020204" pitchFamily="34" charset="0"/>
                <a:ea typeface="Calibri" panose="020F0502020204030204" pitchFamily="34" charset="0"/>
                <a:cs typeface="Times New Roman" panose="02020603050405020304" pitchFamily="18" charset="0"/>
              </a:rPr>
              <a:t>:</a:t>
            </a:r>
          </a:p>
          <a:p>
            <a:r>
              <a:rPr lang="en-GB" sz="2000" dirty="0">
                <a:effectLst/>
                <a:latin typeface="Aptos" panose="020B0004020202020204" pitchFamily="34" charset="0"/>
                <a:ea typeface="Aptos" panose="020B0004020202020204" pitchFamily="34" charset="0"/>
                <a:cs typeface="Times New Roman" panose="02020603050405020304" pitchFamily="18" charset="0"/>
              </a:rPr>
              <a:t>Uneven economic growth will result in sustained pressure on health &amp; social care budgets, and the margins on the contracts we have with public bodies will be tighter. </a:t>
            </a:r>
            <a:endParaRPr lang="en-GB" sz="2000" dirty="0">
              <a:latin typeface="Aptos" panose="020B0004020202020204" pitchFamily="34" charset="0"/>
              <a:ea typeface="Calibri" panose="020F0502020204030204" pitchFamily="34" charset="0"/>
              <a:cs typeface="Times New Roman" panose="02020603050405020304" pitchFamily="18" charset="0"/>
            </a:endParaRPr>
          </a:p>
          <a:p>
            <a:r>
              <a:rPr lang="en-GB" sz="2000" dirty="0">
                <a:latin typeface="Aptos" panose="020B0004020202020204" pitchFamily="34" charset="0"/>
                <a:ea typeface="Calibri" panose="020F0502020204030204" pitchFamily="34" charset="0"/>
                <a:cs typeface="Times New Roman" panose="02020603050405020304" pitchFamily="18" charset="0"/>
              </a:rPr>
              <a:t>The reach of the public sector will narrow, focusing on statutory duties and on improving the citizen engagement experience. The social care sector will encourage partnership and flexibility but continue to be competition-based at some level. Innovation will be key. </a:t>
            </a:r>
          </a:p>
          <a:p>
            <a:r>
              <a:rPr lang="en-GB" sz="2000" dirty="0">
                <a:latin typeface="Aptos" panose="020B0004020202020204" pitchFamily="34" charset="0"/>
                <a:ea typeface="Calibri" panose="020F0502020204030204" pitchFamily="34" charset="0"/>
                <a:cs typeface="Times New Roman" panose="02020603050405020304" pitchFamily="18" charset="0"/>
              </a:rPr>
              <a:t>The advance of technology will continue to impact on how we function as citizens, although in health and care, technology will be about improved metrics, digital access and the augmentation of support rather than replacing human relationships. </a:t>
            </a:r>
          </a:p>
        </p:txBody>
      </p:sp>
    </p:spTree>
    <p:extLst>
      <p:ext uri="{BB962C8B-B14F-4D97-AF65-F5344CB8AC3E}">
        <p14:creationId xmlns:p14="http://schemas.microsoft.com/office/powerpoint/2010/main" val="215074061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4625E20-DDB8-8EDA-9E81-7E563D98AF9E}"/>
            </a:ext>
          </a:extLst>
        </p:cNvPr>
        <p:cNvGrpSpPr/>
        <p:nvPr/>
      </p:nvGrpSpPr>
      <p:grpSpPr>
        <a:xfrm>
          <a:off x="0" y="0"/>
          <a:ext cx="0" cy="0"/>
          <a:chOff x="0" y="0"/>
          <a:chExt cx="0" cy="0"/>
        </a:xfrm>
      </p:grpSpPr>
      <p:sp>
        <p:nvSpPr>
          <p:cNvPr id="11" name="Title 1">
            <a:extLst>
              <a:ext uri="{FF2B5EF4-FFF2-40B4-BE49-F238E27FC236}">
                <a16:creationId xmlns:a16="http://schemas.microsoft.com/office/drawing/2014/main" id="{2295CC83-A50F-2BCA-1F0B-666D65B29379}"/>
              </a:ext>
            </a:extLst>
          </p:cNvPr>
          <p:cNvSpPr>
            <a:spLocks noGrp="1"/>
          </p:cNvSpPr>
          <p:nvPr>
            <p:ph type="title"/>
          </p:nvPr>
        </p:nvSpPr>
        <p:spPr>
          <a:xfrm>
            <a:off x="749795" y="782697"/>
            <a:ext cx="4140860" cy="965964"/>
          </a:xfrm>
        </p:spPr>
        <p:txBody>
          <a:bodyPr/>
          <a:lstStyle/>
          <a:p>
            <a:r>
              <a:rPr lang="en-US" sz="2800" dirty="0">
                <a:solidFill>
                  <a:srgbClr val="FFFFFF"/>
                </a:solidFill>
              </a:rPr>
              <a:t>3. A Strategic response</a:t>
            </a:r>
          </a:p>
        </p:txBody>
      </p:sp>
      <p:sp>
        <p:nvSpPr>
          <p:cNvPr id="13" name="Text Placeholder 2">
            <a:extLst>
              <a:ext uri="{FF2B5EF4-FFF2-40B4-BE49-F238E27FC236}">
                <a16:creationId xmlns:a16="http://schemas.microsoft.com/office/drawing/2014/main" id="{1C002405-3F95-CD54-A5A9-DA7A95D4EE07}"/>
              </a:ext>
            </a:extLst>
          </p:cNvPr>
          <p:cNvSpPr txBox="1">
            <a:spLocks/>
          </p:cNvSpPr>
          <p:nvPr/>
        </p:nvSpPr>
        <p:spPr>
          <a:xfrm>
            <a:off x="4805680" y="782697"/>
            <a:ext cx="7061199" cy="5548830"/>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rgbClr val="FAF4F0"/>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rgbClr val="FAF4F0"/>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rgbClr val="FAF4F0"/>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rgbClr val="FAF4F0"/>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rgbClr val="FAF4F0"/>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GB" sz="2400" b="1" dirty="0">
                <a:effectLst/>
                <a:latin typeface="Aptos" panose="020B0004020202020204" pitchFamily="34" charset="0"/>
                <a:ea typeface="Times New Roman" panose="02020603050405020304" pitchFamily="18" charset="0"/>
                <a:cs typeface="Aptos" panose="020B0004020202020204" pitchFamily="34" charset="0"/>
              </a:rPr>
              <a:t>Invest in Relationships</a:t>
            </a:r>
          </a:p>
          <a:p>
            <a:pPr marL="0" indent="0">
              <a:buNone/>
            </a:pPr>
            <a:r>
              <a:rPr lang="en-GB" sz="2400" dirty="0">
                <a:latin typeface="Aptos" panose="020B0004020202020204" pitchFamily="34" charset="0"/>
                <a:ea typeface="Times New Roman" panose="02020603050405020304" pitchFamily="18" charset="0"/>
                <a:cs typeface="Aptos" panose="020B0004020202020204" pitchFamily="34" charset="0"/>
              </a:rPr>
              <a:t>We still spend too much time within our own tribes. We need to reach out to each other</a:t>
            </a:r>
            <a:r>
              <a:rPr lang="en-GB" sz="2400" dirty="0">
                <a:effectLst/>
                <a:latin typeface="Aptos" panose="020B0004020202020204" pitchFamily="34" charset="0"/>
                <a:ea typeface="Times New Roman" panose="02020603050405020304" pitchFamily="18" charset="0"/>
                <a:cs typeface="Aptos" panose="020B0004020202020204" pitchFamily="34" charset="0"/>
              </a:rPr>
              <a:t>.</a:t>
            </a:r>
          </a:p>
          <a:p>
            <a:pPr marL="0" indent="0">
              <a:buNone/>
            </a:pPr>
            <a:r>
              <a:rPr lang="en-GB" sz="2400" b="1" dirty="0">
                <a:effectLst/>
                <a:latin typeface="Aptos" panose="020B0004020202020204" pitchFamily="34" charset="0"/>
                <a:ea typeface="Times New Roman" panose="02020603050405020304" pitchFamily="18" charset="0"/>
                <a:cs typeface="Aptos" panose="020B0004020202020204" pitchFamily="34" charset="0"/>
              </a:rPr>
              <a:t>Risk Enablement</a:t>
            </a:r>
            <a:r>
              <a:rPr lang="en-GB" sz="2400" dirty="0">
                <a:latin typeface="Aptos" panose="020B0004020202020204" pitchFamily="34" charset="0"/>
                <a:ea typeface="Times New Roman" panose="02020603050405020304" pitchFamily="18" charset="0"/>
                <a:cs typeface="Aptos" panose="020B0004020202020204" pitchFamily="34" charset="0"/>
              </a:rPr>
              <a:t> </a:t>
            </a:r>
          </a:p>
          <a:p>
            <a:pPr marL="0" indent="0">
              <a:buNone/>
            </a:pPr>
            <a:r>
              <a:rPr lang="en-GB" sz="2400" dirty="0">
                <a:effectLst/>
                <a:latin typeface="Aptos" panose="020B0004020202020204" pitchFamily="34" charset="0"/>
                <a:ea typeface="Times New Roman" panose="02020603050405020304" pitchFamily="18" charset="0"/>
                <a:cs typeface="Aptos" panose="020B0004020202020204" pitchFamily="34" charset="0"/>
              </a:rPr>
              <a:t>Commissioning and procurement processes have improved – but continue to feel risk averse.</a:t>
            </a:r>
          </a:p>
          <a:p>
            <a:pPr marL="0" indent="0">
              <a:buNone/>
            </a:pPr>
            <a:r>
              <a:rPr lang="en-GB" sz="2400" b="1" dirty="0">
                <a:effectLst/>
                <a:latin typeface="Aptos" panose="020B0004020202020204" pitchFamily="34" charset="0"/>
                <a:ea typeface="Times New Roman" panose="02020603050405020304" pitchFamily="18" charset="0"/>
                <a:cs typeface="Aptos" panose="020B0004020202020204" pitchFamily="34" charset="0"/>
              </a:rPr>
              <a:t>Partnership</a:t>
            </a:r>
          </a:p>
          <a:p>
            <a:pPr marL="0" indent="0">
              <a:buNone/>
            </a:pPr>
            <a:r>
              <a:rPr lang="en-GB" sz="2400" dirty="0">
                <a:effectLst/>
                <a:latin typeface="Aptos" panose="020B0004020202020204" pitchFamily="34" charset="0"/>
                <a:ea typeface="Times New Roman" panose="02020603050405020304" pitchFamily="18" charset="0"/>
                <a:cs typeface="Aptos" panose="020B0004020202020204" pitchFamily="34" charset="0"/>
              </a:rPr>
              <a:t>We need to do more work together. Providers need to collaborate; commissioners need to join forces; leaders need to create partnership environments</a:t>
            </a:r>
          </a:p>
          <a:p>
            <a:pPr marL="0" indent="0">
              <a:buNone/>
            </a:pPr>
            <a:endParaRPr lang="en-GB" sz="1800" dirty="0">
              <a:effectLst/>
              <a:latin typeface="Aptos" panose="020B0004020202020204" pitchFamily="34" charset="0"/>
              <a:ea typeface="Aptos" panose="020B0004020202020204" pitchFamily="34" charset="0"/>
              <a:cs typeface="Aptos" panose="020B0004020202020204" pitchFamily="34" charset="0"/>
            </a:endParaRPr>
          </a:p>
          <a:p>
            <a:endParaRPr lang="en-US" sz="1600" dirty="0">
              <a:latin typeface="General Sans" pitchFamily="2" charset="77"/>
            </a:endParaRPr>
          </a:p>
        </p:txBody>
      </p:sp>
      <p:pic>
        <p:nvPicPr>
          <p:cNvPr id="3" name="Graphic 2" descr="Group outline">
            <a:extLst>
              <a:ext uri="{FF2B5EF4-FFF2-40B4-BE49-F238E27FC236}">
                <a16:creationId xmlns:a16="http://schemas.microsoft.com/office/drawing/2014/main" id="{2BCBCB5A-3B3E-67FD-C2E5-488210820FD5}"/>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927903" y="2514599"/>
            <a:ext cx="2208835" cy="2208835"/>
          </a:xfrm>
          <a:prstGeom prst="rect">
            <a:avLst/>
          </a:prstGeom>
        </p:spPr>
      </p:pic>
    </p:spTree>
    <p:extLst>
      <p:ext uri="{BB962C8B-B14F-4D97-AF65-F5344CB8AC3E}">
        <p14:creationId xmlns:p14="http://schemas.microsoft.com/office/powerpoint/2010/main" val="134263660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4E15BB6-A3D1-9EBF-058D-3AD3DB84B32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DA3DF22-6B8E-039E-8CCF-6CB164073E1B}"/>
              </a:ext>
            </a:extLst>
          </p:cNvPr>
          <p:cNvSpPr>
            <a:spLocks noGrp="1"/>
          </p:cNvSpPr>
          <p:nvPr>
            <p:ph type="title"/>
          </p:nvPr>
        </p:nvSpPr>
        <p:spPr>
          <a:xfrm>
            <a:off x="972000" y="548241"/>
            <a:ext cx="10881850" cy="965964"/>
          </a:xfrm>
        </p:spPr>
        <p:txBody>
          <a:bodyPr/>
          <a:lstStyle/>
          <a:p>
            <a:r>
              <a:rPr lang="en-GB" sz="2800" dirty="0"/>
              <a:t>Quality of Relationships </a:t>
            </a:r>
          </a:p>
        </p:txBody>
      </p:sp>
      <p:graphicFrame>
        <p:nvGraphicFramePr>
          <p:cNvPr id="5" name="Chart 4">
            <a:extLst>
              <a:ext uri="{FF2B5EF4-FFF2-40B4-BE49-F238E27FC236}">
                <a16:creationId xmlns:a16="http://schemas.microsoft.com/office/drawing/2014/main" id="{B3E34EA1-8DFA-CCFE-CEFD-CAD49FC84D9C}"/>
              </a:ext>
            </a:extLst>
          </p:cNvPr>
          <p:cNvGraphicFramePr>
            <a:graphicFrameLocks/>
          </p:cNvGraphicFramePr>
          <p:nvPr>
            <p:extLst>
              <p:ext uri="{D42A27DB-BD31-4B8C-83A1-F6EECF244321}">
                <p14:modId xmlns:p14="http://schemas.microsoft.com/office/powerpoint/2010/main" val="2541142711"/>
              </p:ext>
            </p:extLst>
          </p:nvPr>
        </p:nvGraphicFramePr>
        <p:xfrm>
          <a:off x="726558" y="1688436"/>
          <a:ext cx="5025656" cy="3574680"/>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6" name="Chart 5">
            <a:extLst>
              <a:ext uri="{FF2B5EF4-FFF2-40B4-BE49-F238E27FC236}">
                <a16:creationId xmlns:a16="http://schemas.microsoft.com/office/drawing/2014/main" id="{FBD911E8-0AB9-5398-1392-B84422B88F21}"/>
              </a:ext>
            </a:extLst>
          </p:cNvPr>
          <p:cNvGraphicFramePr>
            <a:graphicFrameLocks/>
          </p:cNvGraphicFramePr>
          <p:nvPr>
            <p:extLst>
              <p:ext uri="{D42A27DB-BD31-4B8C-83A1-F6EECF244321}">
                <p14:modId xmlns:p14="http://schemas.microsoft.com/office/powerpoint/2010/main" val="2106368935"/>
              </p:ext>
            </p:extLst>
          </p:nvPr>
        </p:nvGraphicFramePr>
        <p:xfrm>
          <a:off x="5863856" y="1688436"/>
          <a:ext cx="5414058" cy="357468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83876561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Navy with footer">
  <a:themeElements>
    <a:clrScheme name="Quarriers illustration palette">
      <a:dk1>
        <a:srgbClr val="071D49"/>
      </a:dk1>
      <a:lt1>
        <a:srgbClr val="FAF3F0"/>
      </a:lt1>
      <a:dk2>
        <a:srgbClr val="000000"/>
      </a:dk2>
      <a:lt2>
        <a:srgbClr val="E7E6E6"/>
      </a:lt2>
      <a:accent1>
        <a:srgbClr val="8C4799"/>
      </a:accent1>
      <a:accent2>
        <a:srgbClr val="61C2B1"/>
      </a:accent2>
      <a:accent3>
        <a:srgbClr val="0097DB"/>
      </a:accent3>
      <a:accent4>
        <a:srgbClr val="F8B05D"/>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Navy with alt footer 5">
  <a:themeElements>
    <a:clrScheme name="Quarriers illustration palette">
      <a:dk1>
        <a:srgbClr val="071D49"/>
      </a:dk1>
      <a:lt1>
        <a:srgbClr val="FAF3F0"/>
      </a:lt1>
      <a:dk2>
        <a:srgbClr val="000000"/>
      </a:dk2>
      <a:lt2>
        <a:srgbClr val="E7E6E6"/>
      </a:lt2>
      <a:accent1>
        <a:srgbClr val="8C4799"/>
      </a:accent1>
      <a:accent2>
        <a:srgbClr val="61C2B1"/>
      </a:accent2>
      <a:accent3>
        <a:srgbClr val="0097DB"/>
      </a:accent3>
      <a:accent4>
        <a:srgbClr val="F8B05D"/>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cabf7e38-6136-4021-8305-7e36c2dec227" xsi:nil="true"/>
    <SharedWithUsers xmlns="cabf7e38-6136-4021-8305-7e36c2dec227">
      <UserInfo>
        <DisplayName/>
        <AccountId xsi:nil="true"/>
        <AccountType/>
      </UserInfo>
    </SharedWithUsers>
    <lcf76f155ced4ddcb4097134ff3c332f xmlns="fe364d42-353a-4fa9-9deb-4e383fcf69be">
      <Terms xmlns="http://schemas.microsoft.com/office/infopath/2007/PartnerControls"/>
    </lcf76f155ced4ddcb4097134ff3c332f>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77317DCA8CE19349940EF30D37FB7A4F" ma:contentTypeVersion="18" ma:contentTypeDescription="Create a new document." ma:contentTypeScope="" ma:versionID="cbae91f257a93859d6abf11232a5a248">
  <xsd:schema xmlns:xsd="http://www.w3.org/2001/XMLSchema" xmlns:xs="http://www.w3.org/2001/XMLSchema" xmlns:p="http://schemas.microsoft.com/office/2006/metadata/properties" xmlns:ns2="fe364d42-353a-4fa9-9deb-4e383fcf69be" xmlns:ns3="cabf7e38-6136-4021-8305-7e36c2dec227" targetNamespace="http://schemas.microsoft.com/office/2006/metadata/properties" ma:root="true" ma:fieldsID="4de293bdb1b41c6a9e5d7bb235a2f286" ns2:_="" ns3:_="">
    <xsd:import namespace="fe364d42-353a-4fa9-9deb-4e383fcf69be"/>
    <xsd:import namespace="cabf7e38-6136-4021-8305-7e36c2dec227"/>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Tags" minOccurs="0"/>
                <xsd:element ref="ns2:MediaServiceLocation" minOccurs="0"/>
                <xsd:element ref="ns2:MediaServiceOCR" minOccurs="0"/>
                <xsd:element ref="ns2:MediaServiceAutoKeyPoints" minOccurs="0"/>
                <xsd:element ref="ns2:MediaServiceKeyPoints" minOccurs="0"/>
                <xsd:element ref="ns3:SharedWithUsers" minOccurs="0"/>
                <xsd:element ref="ns3:SharedWithDetails" minOccurs="0"/>
                <xsd:element ref="ns2:MediaServiceGenerationTime" minOccurs="0"/>
                <xsd:element ref="ns2:MediaServiceEventHashCode" minOccurs="0"/>
                <xsd:element ref="ns2:lcf76f155ced4ddcb4097134ff3c332f" minOccurs="0"/>
                <xsd:element ref="ns3:TaxCatchAll" minOccurs="0"/>
                <xsd:element ref="ns2:MediaLengthInSeconds"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e364d42-353a-4fa9-9deb-4e383fcf69be"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Location" ma:index="12" nillable="true" ma:displayName="Location" ma:internalName="MediaServiceLocation"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AutoKeyPoints" ma:index="14" nillable="true" ma:displayName="MediaServiceAutoKeyPoints" ma:hidden="true" ma:internalName="MediaServiceAutoKeyPoints" ma:readOnly="true">
      <xsd:simpleType>
        <xsd:restriction base="dms:Note"/>
      </xsd:simpleType>
    </xsd:element>
    <xsd:element name="MediaServiceKeyPoints" ma:index="15" nillable="true" ma:displayName="KeyPoints" ma:internalName="MediaServiceKeyPoints" ma:readOnly="true">
      <xsd:simpleType>
        <xsd:restriction base="dms:Note">
          <xsd:maxLength value="255"/>
        </xsd:restriction>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element name="lcf76f155ced4ddcb4097134ff3c332f" ma:index="21" nillable="true" ma:taxonomy="true" ma:internalName="lcf76f155ced4ddcb4097134ff3c332f" ma:taxonomyFieldName="MediaServiceImageTags" ma:displayName="Image Tags" ma:readOnly="false" ma:fieldId="{5cf76f15-5ced-4ddc-b409-7134ff3c332f}" ma:taxonomyMulti="true" ma:sspId="12a9ad01-c6bb-4350-8c57-e01f56ff2eef" ma:termSetId="09814cd3-568e-fe90-9814-8d621ff8fb84" ma:anchorId="fba54fb3-c3e1-fe81-a776-ca4b69148c4d" ma:open="true" ma:isKeyword="false">
      <xsd:complexType>
        <xsd:sequence>
          <xsd:element ref="pc:Terms" minOccurs="0" maxOccurs="1"/>
        </xsd:sequence>
      </xsd:complexType>
    </xsd:element>
    <xsd:element name="MediaLengthInSeconds" ma:index="23" nillable="true" ma:displayName="MediaLengthInSeconds" ma:hidden="true" ma:internalName="MediaLengthInSeconds" ma:readOnly="true">
      <xsd:simpleType>
        <xsd:restriction base="dms:Unknown"/>
      </xsd:simpleType>
    </xsd:element>
    <xsd:element name="MediaServiceObjectDetectorVersions" ma:index="24" nillable="true" ma:displayName="MediaServiceObjectDetectorVersions"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cabf7e38-6136-4021-8305-7e36c2dec227" elementFormDefault="qualified">
    <xsd:import namespace="http://schemas.microsoft.com/office/2006/documentManagement/types"/>
    <xsd:import namespace="http://schemas.microsoft.com/office/infopath/2007/PartnerControls"/>
    <xsd:element name="SharedWithUsers" ma:index="16"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7" nillable="true" ma:displayName="Shared With Details" ma:internalName="SharedWithDetails" ma:readOnly="true">
      <xsd:simpleType>
        <xsd:restriction base="dms:Note">
          <xsd:maxLength value="255"/>
        </xsd:restriction>
      </xsd:simpleType>
    </xsd:element>
    <xsd:element name="TaxCatchAll" ma:index="22" nillable="true" ma:displayName="Taxonomy Catch All Column" ma:hidden="true" ma:list="{4be047c5-3fad-4ca4-af07-4fcc6f589337}" ma:internalName="TaxCatchAll" ma:showField="CatchAllData" ma:web="cabf7e38-6136-4021-8305-7e36c2dec227">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5614BBD2-63D2-4E15-8E71-4FF024D82824}">
  <ds:schemaRefs>
    <ds:schemaRef ds:uri="http://purl.org/dc/elements/1.1/"/>
    <ds:schemaRef ds:uri="http://www.w3.org/XML/1998/namespace"/>
    <ds:schemaRef ds:uri="http://purl.org/dc/dcmitype/"/>
    <ds:schemaRef ds:uri="http://schemas.microsoft.com/office/2006/metadata/properties"/>
    <ds:schemaRef ds:uri="http://schemas.microsoft.com/office/2006/documentManagement/types"/>
    <ds:schemaRef ds:uri="35e5b22a-ef31-4752-8e3c-af487fe8375a"/>
    <ds:schemaRef ds:uri="http://schemas.microsoft.com/office/infopath/2007/PartnerControls"/>
    <ds:schemaRef ds:uri="http://schemas.openxmlformats.org/package/2006/metadata/core-properties"/>
    <ds:schemaRef ds:uri="cabf7e38-6136-4021-8305-7e36c2dec227"/>
    <ds:schemaRef ds:uri="http://purl.org/dc/terms/"/>
    <ds:schemaRef ds:uri="fe364d42-353a-4fa9-9deb-4e383fcf69be"/>
  </ds:schemaRefs>
</ds:datastoreItem>
</file>

<file path=customXml/itemProps2.xml><?xml version="1.0" encoding="utf-8"?>
<ds:datastoreItem xmlns:ds="http://schemas.openxmlformats.org/officeDocument/2006/customXml" ds:itemID="{27F83307-E117-4DD7-9BA4-00471816B40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fe364d42-353a-4fa9-9deb-4e383fcf69be"/>
    <ds:schemaRef ds:uri="cabf7e38-6136-4021-8305-7e36c2dec227"/>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0ED745F7-DD00-45FB-98F3-83654E7FB2EB}">
  <ds:schemaRefs>
    <ds:schemaRef ds:uri="http://schemas.microsoft.com/sharepoint/v3/contenttype/forms"/>
  </ds:schemaRefs>
</ds:datastoreItem>
</file>

<file path=docMetadata/LabelInfo.xml><?xml version="1.0" encoding="utf-8"?>
<clbl:labelList xmlns:clbl="http://schemas.microsoft.com/office/2020/mipLabelMetadata">
  <clbl:label id="{6dfedf9d-d365-47a8-82ee-c284beaedccd}" enabled="0" method="" siteId="{6dfedf9d-d365-47a8-82ee-c284beaedccd}" removed="1"/>
</clbl:labelList>
</file>

<file path=docProps/app.xml><?xml version="1.0" encoding="utf-8"?>
<Properties xmlns="http://schemas.openxmlformats.org/officeDocument/2006/extended-properties" xmlns:vt="http://schemas.openxmlformats.org/officeDocument/2006/docPropsVTypes">
  <Template/>
  <TotalTime>11793</TotalTime>
  <Words>877</Words>
  <Application>Microsoft Office PowerPoint</Application>
  <PresentationFormat>Widescreen</PresentationFormat>
  <Paragraphs>96</Paragraphs>
  <Slides>13</Slides>
  <Notes>1</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13</vt:i4>
      </vt:variant>
    </vt:vector>
  </HeadingPairs>
  <TitlesOfParts>
    <vt:vector size="20" baseType="lpstr">
      <vt:lpstr>Arial</vt:lpstr>
      <vt:lpstr>General Sans</vt:lpstr>
      <vt:lpstr>Calibri</vt:lpstr>
      <vt:lpstr>Aptos</vt:lpstr>
      <vt:lpstr>Quarriers Headline Black</vt:lpstr>
      <vt:lpstr>Navy with footer</vt:lpstr>
      <vt:lpstr>Navy with alt footer 5</vt:lpstr>
      <vt:lpstr>Challenges &amp; opportunities in the commissioning of social care  August 2025     </vt:lpstr>
      <vt:lpstr>1. THE WORK OF QUARRIERS</vt:lpstr>
      <vt:lpstr>The People We Support</vt:lpstr>
      <vt:lpstr>PowerPoint Presentation</vt:lpstr>
      <vt:lpstr>2. OUR OPERATING ENVIRONMENT</vt:lpstr>
      <vt:lpstr>Analysis of DEMAND &amp; COMPETITION</vt:lpstr>
      <vt:lpstr>ANTICIPATING FUTURE trends</vt:lpstr>
      <vt:lpstr>3. A Strategic response</vt:lpstr>
      <vt:lpstr>Quality of Relationships </vt:lpstr>
      <vt:lpstr>NEW MODELS</vt:lpstr>
      <vt:lpstr>NEW MODELS</vt:lpstr>
      <vt:lpstr>Key ISSUES</vt:lpstr>
      <vt:lpstr>Questions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Gus Campbell</dc:creator>
  <cp:lastModifiedBy>Stefanie Roberts</cp:lastModifiedBy>
  <cp:revision>36</cp:revision>
  <dcterms:created xsi:type="dcterms:W3CDTF">2023-11-10T11:46:33Z</dcterms:created>
  <dcterms:modified xsi:type="dcterms:W3CDTF">2025-08-25T14:30:36Z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0x01010077317DCA8CE19349940EF30D37FB7A4F</vt:lpwstr>
  </property>
  <property fmtid="{D5CDD505-2E9C-101B-9397-08002B2CF9AE}" pid="3" name="MediaServiceImageTags">
    <vt:lpwstr/>
  </property>
</Properties>
</file>