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323" r:id="rId6"/>
    <p:sldId id="290" r:id="rId7"/>
    <p:sldId id="314" r:id="rId8"/>
    <p:sldId id="315" r:id="rId9"/>
    <p:sldId id="316" r:id="rId10"/>
    <p:sldId id="318" r:id="rId11"/>
    <p:sldId id="317" r:id="rId12"/>
    <p:sldId id="319" r:id="rId13"/>
    <p:sldId id="320" r:id="rId14"/>
    <p:sldId id="321" r:id="rId15"/>
    <p:sldId id="322" r:id="rId16"/>
    <p:sldId id="324" r:id="rId17"/>
    <p:sldId id="325" r:id="rId18"/>
    <p:sldId id="327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2987"/>
    <a:srgbClr val="472A87"/>
    <a:srgbClr val="BE863D"/>
    <a:srgbClr val="662D91"/>
    <a:srgbClr val="7E3F98"/>
    <a:srgbClr val="8667AD"/>
    <a:srgbClr val="B79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0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930E3-1907-47F8-A79B-43A456509A2B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C24D1-DBEB-4807-9FF0-08B95ED77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349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27F4D-DCAB-41BB-A6EF-D5F0B05CFF43}" type="datetimeFigureOut">
              <a:rPr lang="en-GB" smtClean="0"/>
              <a:t>01/08/2025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601C1-5B57-446F-858A-EFA54D4E0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87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BBE2-85A1-498D-0DB5-07D4A622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038A94-7E46-A317-F51D-BCFC3A9FC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4F201-3C90-CFBB-4057-270CC4672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4E086-A2C7-6ABC-1B70-1DBC3E8CC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51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8BFDE-E0E0-26B2-3921-34A2B2087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11785-49F8-E349-5654-93CDBC1C5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C894F-9245-2CBF-C838-52171EB24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AB639-DC67-4EE6-70E0-8D9EA25EA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868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1E74C-89E7-D220-9205-9A206289D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7710C8-639E-FAB6-D287-F558AF024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4FECAF-E904-F44A-84CE-3460AE34D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54424-FC1F-FCA6-CBD8-C88862B90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253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96D94-D698-9A3D-5108-630AF2328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238811-5E2F-D7BD-2EE9-C916D573A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B60BF8-07A3-56D4-C3E4-6016121C7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6BB06-CB84-687F-CCAF-B903DFE00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05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E1509-E83F-7EDC-0E2E-7280DA864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51BEE-B87E-C57F-B328-DB661758A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2955F-CBC5-6453-AA08-F85520D7C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0A745-5F6F-4726-0D48-54FF81E1F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819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07DE3-18B1-D40E-2A7D-9AB45263B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FFDB7-3B0F-901C-1F85-760129823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779F6-7B81-9D67-4531-64B2D88D9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3C7FE-2238-64E2-6C8A-049C9B943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49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79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DE8D0-7748-5341-3359-2450041BA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D8684-0B13-70CC-9A57-3556DC25B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756F4A-E99F-0F5D-587F-80E366677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60644-983D-B9FA-A95B-189EFFB39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48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D617F-30DC-8F35-0AA4-B60E2B695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DF21F-F18C-96AD-C0BF-3F72FCBC49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DBAFC7-D391-9F01-F7D9-7C388621F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4EBFB-65FF-DE3E-44DB-A4481D126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84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3E0C3-CF85-79B8-5014-A96642CD7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B641F-300D-5FC8-B419-266B6040D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270D38-76B2-B9AB-CA64-E2032DCF7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63A5-CF3D-CB4E-F556-8F21EBD22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43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130A0-249C-59F9-BA73-98941F070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BBB6F-C03D-F74E-1E01-2F7F6CF22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BC0488-BC16-A961-1451-572A4D200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B2683-7444-9D76-ED15-E16169B8A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418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11677-8047-EAB9-1141-A89B82BB4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6F13A7-E553-793E-DB7C-7288334DB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0E92B-9631-C491-82DB-300456545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4AE04-F27B-F815-A454-CAF4A8F02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443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430-0C2A-3F26-49C5-17E0B27D9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28764-BC8B-3EC0-3706-3F1248473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929BA-527B-BF64-EB3B-61AAC6F14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72003-1B16-C627-F69B-469C87450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0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10467-730D-A95F-6883-F1BF1861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D234AC-98DC-B0D2-3CC1-78B56B440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A75F1-384C-EF8E-6E7D-C94E8781D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7D9A2-FCAA-C45E-2621-5307B6976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601C1-5B57-446F-858A-EFA54D4E0DE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2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www.cosla.gov.uk         @cosla        CofSLA</a:t>
            </a:r>
          </a:p>
        </p:txBody>
      </p:sp>
    </p:spTree>
    <p:extLst>
      <p:ext uri="{BB962C8B-B14F-4D97-AF65-F5344CB8AC3E}">
        <p14:creationId xmlns:p14="http://schemas.microsoft.com/office/powerpoint/2010/main" val="230879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08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72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www.cosla.gov.uk         @cosla        CofSLA</a:t>
            </a:r>
          </a:p>
        </p:txBody>
      </p:sp>
    </p:spTree>
    <p:extLst>
      <p:ext uri="{BB962C8B-B14F-4D97-AF65-F5344CB8AC3E}">
        <p14:creationId xmlns:p14="http://schemas.microsoft.com/office/powerpoint/2010/main" val="309695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6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9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1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76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41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5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www.cosla.gov.uk         @cosla        CofSLA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72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www.cosla.gov.uk         @cosla        CofSLA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1CD62-927E-4694-AF1E-9A733D2AEB1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422" y="329089"/>
            <a:ext cx="1346596" cy="953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45" y="6385032"/>
            <a:ext cx="326809" cy="326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67" y="6437800"/>
            <a:ext cx="202223" cy="2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9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298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4E364-416E-8CAF-5080-2CA11B10E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FBC45E-4E99-037B-9577-CB7A5E37F97B}"/>
              </a:ext>
            </a:extLst>
          </p:cNvPr>
          <p:cNvSpPr/>
          <p:nvPr/>
        </p:nvSpPr>
        <p:spPr>
          <a:xfrm>
            <a:off x="10183660" y="713984"/>
            <a:ext cx="1778696" cy="670168"/>
          </a:xfrm>
          <a:prstGeom prst="rect">
            <a:avLst/>
          </a:prstGeom>
          <a:solidFill>
            <a:srgbClr val="4729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us on the road&#10;&#10;AI-generated content may be incorrect.">
            <a:extLst>
              <a:ext uri="{FF2B5EF4-FFF2-40B4-BE49-F238E27FC236}">
                <a16:creationId xmlns:a16="http://schemas.microsoft.com/office/drawing/2014/main" id="{7FAD818C-B90E-2588-C27B-E5EE0DB85D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096"/>
            <a:ext cx="12192000" cy="1156750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8CC322-7B04-3C10-8CCF-D90C4DE6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2">
                    <a:lumMod val="90000"/>
                  </a:schemeClr>
                </a:solidFill>
              </a:rPr>
              <a:t>www.cosla.gov.uk         @cosla        </a:t>
            </a:r>
            <a:r>
              <a:rPr lang="en-GB" err="1">
                <a:solidFill>
                  <a:schemeClr val="bg2">
                    <a:lumMod val="90000"/>
                  </a:schemeClr>
                </a:solidFill>
              </a:rPr>
              <a:t>CofSLA</a:t>
            </a:r>
            <a:endParaRPr lang="en-GB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2FD89-F432-854A-4383-4C7103E82AB0}"/>
              </a:ext>
            </a:extLst>
          </p:cNvPr>
          <p:cNvSpPr txBox="1"/>
          <p:nvPr/>
        </p:nvSpPr>
        <p:spPr>
          <a:xfrm>
            <a:off x="2279316" y="4162289"/>
            <a:ext cx="8010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>
                <a:solidFill>
                  <a:schemeClr val="bg1">
                    <a:lumMod val="95000"/>
                  </a:schemeClr>
                </a:solidFill>
              </a:rPr>
              <a:t>The voice of Scottish Local Government since 1975.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08423-E047-A448-3D3D-65548C1A6652}"/>
              </a:ext>
            </a:extLst>
          </p:cNvPr>
          <p:cNvSpPr txBox="1"/>
          <p:nvPr/>
        </p:nvSpPr>
        <p:spPr>
          <a:xfrm>
            <a:off x="2834347" y="338846"/>
            <a:ext cx="62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GB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Scotland Excel Conference 26</a:t>
            </a:r>
            <a:r>
              <a:rPr lang="en-GB" altLang="en-GB" baseline="3000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</a:t>
            </a:r>
            <a:r>
              <a:rPr lang="en-GB" altLang="en-GB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August 2025</a:t>
            </a:r>
          </a:p>
        </p:txBody>
      </p:sp>
      <p:pic>
        <p:nvPicPr>
          <p:cNvPr id="5" name="Picture 4" descr="A logo with purple and gold circles&#10;&#10;AI-generated content may be incorrect.">
            <a:extLst>
              <a:ext uri="{FF2B5EF4-FFF2-40B4-BE49-F238E27FC236}">
                <a16:creationId xmlns:a16="http://schemas.microsoft.com/office/drawing/2014/main" id="{D9A21E21-EBB4-EDAA-48CB-3209A6665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5" y="253258"/>
            <a:ext cx="4599709" cy="4599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561123-1777-28DF-9132-A32369846E3E}"/>
              </a:ext>
            </a:extLst>
          </p:cNvPr>
          <p:cNvSpPr txBox="1"/>
          <p:nvPr/>
        </p:nvSpPr>
        <p:spPr>
          <a:xfrm>
            <a:off x="4071256" y="5481006"/>
            <a:ext cx="4049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>
                <a:solidFill>
                  <a:schemeClr val="bg1">
                    <a:lumMod val="95000"/>
                  </a:schemeClr>
                </a:solidFill>
              </a:rPr>
              <a:t>Jane O’Donnell</a:t>
            </a:r>
          </a:p>
          <a:p>
            <a:pPr algn="ctr"/>
            <a:r>
              <a:rPr lang="en-GB" sz="2000" b="1" i="1">
                <a:solidFill>
                  <a:schemeClr val="bg1">
                    <a:lumMod val="95000"/>
                  </a:schemeClr>
                </a:solidFill>
              </a:rPr>
              <a:t>Chief Executive, COSLA</a:t>
            </a:r>
          </a:p>
        </p:txBody>
      </p:sp>
    </p:spTree>
    <p:extLst>
      <p:ext uri="{BB962C8B-B14F-4D97-AF65-F5344CB8AC3E}">
        <p14:creationId xmlns:p14="http://schemas.microsoft.com/office/powerpoint/2010/main" val="186196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B42B80-5973-A00D-0304-AE28885E0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470851-9205-9439-05EB-185734AC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31B3A8-1E4E-178D-ED5C-EE3D799B9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8743E9-021D-EED9-8F9D-69F50F91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5B3A1630-FAB9-F54E-75E2-66A1A05A9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" y="-1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C5BCA4-EEE2-9DFE-1F41-E895BB7EF05A}"/>
              </a:ext>
            </a:extLst>
          </p:cNvPr>
          <p:cNvSpPr/>
          <p:nvPr/>
        </p:nvSpPr>
        <p:spPr>
          <a:xfrm>
            <a:off x="174912" y="2050307"/>
            <a:ext cx="6367276" cy="41583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GB" sz="3200" b="1"/>
              <a:t>Changing national policy landscape means a need for Local Government to respond and transform:</a:t>
            </a:r>
          </a:p>
          <a:p>
            <a:pPr fontAlgn="base"/>
            <a:endParaRPr lang="en-GB" sz="3200" b="1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/>
              <a:t>Ethical commissioning</a:t>
            </a:r>
            <a:endParaRPr lang="en-GB" sz="3200" b="1">
              <a:ea typeface="Calibri"/>
              <a:cs typeface="Calibri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/>
              <a:t>Fair work</a:t>
            </a:r>
            <a:endParaRPr lang="en-GB" sz="3200" b="1">
              <a:ea typeface="Calibri"/>
              <a:cs typeface="Calibri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/>
              <a:t>Increasing use of digital provides opportunities for innovation.</a:t>
            </a:r>
            <a:r>
              <a:rPr lang="en-GB" sz="3200"/>
              <a:t> </a:t>
            </a:r>
            <a:endParaRPr lang="en-GB" sz="3200">
              <a:ea typeface="Calibri"/>
              <a:cs typeface="Calibri"/>
            </a:endParaRPr>
          </a:p>
          <a:p>
            <a:pPr fontAlgn="base"/>
            <a:endParaRPr lang="en-GB" sz="3200"/>
          </a:p>
        </p:txBody>
      </p:sp>
      <p:pic>
        <p:nvPicPr>
          <p:cNvPr id="1026" name="Picture 2" descr="Bute House - Wikipedia">
            <a:extLst>
              <a:ext uri="{FF2B5EF4-FFF2-40B4-BE49-F238E27FC236}">
                <a16:creationId xmlns:a16="http://schemas.microsoft.com/office/drawing/2014/main" id="{19083AF7-48D1-AD4D-69EB-3EB29C9DC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270" y="2017646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126AEB-4FA2-1DAA-239F-A558153C5E5D}"/>
              </a:ext>
            </a:extLst>
          </p:cNvPr>
          <p:cNvSpPr/>
          <p:nvPr/>
        </p:nvSpPr>
        <p:spPr>
          <a:xfrm>
            <a:off x="456156" y="319088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CC004-8CDE-82DF-FCFE-F1CFFD0E2735}"/>
              </a:ext>
            </a:extLst>
          </p:cNvPr>
          <p:cNvSpPr/>
          <p:nvPr/>
        </p:nvSpPr>
        <p:spPr>
          <a:xfrm>
            <a:off x="151968" y="57451"/>
            <a:ext cx="11309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7200">
                <a:solidFill>
                  <a:schemeClr val="bg1"/>
                </a:solidFill>
                <a:cs typeface="Times New Roman" panose="02020603050405020304" pitchFamily="18" charset="0"/>
              </a:rPr>
              <a:t>National landscape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6912C-00E8-E2E2-FFFD-43E2565B8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r="35636"/>
          <a:stretch>
            <a:fillRect/>
          </a:stretch>
        </p:blipFill>
        <p:spPr>
          <a:xfrm>
            <a:off x="6852493" y="1999321"/>
            <a:ext cx="4734082" cy="427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6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3DFA3A-107C-5EE8-C679-1FDBB1BCD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93E5BA-BF89-AE55-9CCB-C4493ADC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519D8C-9A10-A174-690C-0751EFBE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F0041E-29CE-165D-5696-E1D7B41B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D7AA5EE-8AC8-7D4D-01AD-A1CB8348E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" y="-1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3C1F98-6DD8-94BA-75A7-C76E86234378}"/>
              </a:ext>
            </a:extLst>
          </p:cNvPr>
          <p:cNvSpPr/>
          <p:nvPr/>
        </p:nvSpPr>
        <p:spPr>
          <a:xfrm>
            <a:off x="355258" y="1857342"/>
            <a:ext cx="11450662" cy="4158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/>
            <a:r>
              <a:rPr lang="en-GB" sz="2800" b="1"/>
              <a:t>Powerful role of Local Government, and in particular commissioning and procurement teams.</a:t>
            </a:r>
          </a:p>
          <a:p>
            <a:pPr fontAlgn="base"/>
            <a:endParaRPr lang="en-GB" sz="2800"/>
          </a:p>
          <a:p>
            <a:pPr fontAlgn="base"/>
            <a:r>
              <a:rPr lang="en-GB" sz="2800" b="1"/>
              <a:t>Complex challenges require collaboration and strong relationships with:</a:t>
            </a:r>
            <a:r>
              <a:rPr lang="en-GB" sz="2800"/>
              <a:t> </a:t>
            </a:r>
          </a:p>
          <a:p>
            <a:pPr fontAlgn="base"/>
            <a:endParaRPr lang="en-GB" sz="28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800" b="1"/>
              <a:t>Local partners (Councils, NHS, Health and Social Care Partnerships)</a:t>
            </a:r>
            <a:r>
              <a:rPr lang="en-GB" sz="2800"/>
              <a:t> </a:t>
            </a:r>
            <a:endParaRPr lang="en-GB" sz="28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800" b="1"/>
              <a:t>National partners</a:t>
            </a:r>
            <a:r>
              <a:rPr lang="en-GB" sz="2800"/>
              <a:t> </a:t>
            </a:r>
            <a:endParaRPr lang="en-GB" sz="28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800" b="1"/>
              <a:t>Third and independent sector providers</a:t>
            </a:r>
            <a:r>
              <a:rPr lang="en-GB" sz="2800"/>
              <a:t> </a:t>
            </a:r>
            <a:endParaRPr lang="en-GB" sz="28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800" b="1"/>
              <a:t>Business</a:t>
            </a:r>
            <a:r>
              <a:rPr lang="en-GB" sz="2800"/>
              <a:t> </a:t>
            </a:r>
            <a:endParaRPr lang="en-GB" sz="28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800" b="1"/>
              <a:t>Citizens</a:t>
            </a:r>
            <a:r>
              <a:rPr lang="en-GB" sz="2800"/>
              <a:t> </a:t>
            </a:r>
          </a:p>
          <a:p>
            <a:pPr fontAlgn="base"/>
            <a:endParaRPr lang="en-GB" sz="3000" b="1"/>
          </a:p>
          <a:p>
            <a:pPr fontAlgn="base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472A2C-B118-CEC0-25C7-8B2882D6D023}"/>
              </a:ext>
            </a:extLst>
          </p:cNvPr>
          <p:cNvSpPr/>
          <p:nvPr/>
        </p:nvSpPr>
        <p:spPr>
          <a:xfrm>
            <a:off x="456156" y="319088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031D20-1E2E-50A8-3DEF-8245774A47BC}"/>
              </a:ext>
            </a:extLst>
          </p:cNvPr>
          <p:cNvSpPr/>
          <p:nvPr/>
        </p:nvSpPr>
        <p:spPr>
          <a:xfrm>
            <a:off x="182448" y="184026"/>
            <a:ext cx="11309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4800">
                <a:solidFill>
                  <a:schemeClr val="bg1"/>
                </a:solidFill>
                <a:cs typeface="Times New Roman" panose="02020603050405020304" pitchFamily="18" charset="0"/>
              </a:rPr>
              <a:t>Quality, change &amp; improvement</a:t>
            </a:r>
          </a:p>
        </p:txBody>
      </p:sp>
    </p:spTree>
    <p:extLst>
      <p:ext uri="{BB962C8B-B14F-4D97-AF65-F5344CB8AC3E}">
        <p14:creationId xmlns:p14="http://schemas.microsoft.com/office/powerpoint/2010/main" val="347244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298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DBA39-3A23-5FA4-6BE9-07E40D19E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481B80-E3EF-9B5C-A6C8-7801B6F48DB7}"/>
              </a:ext>
            </a:extLst>
          </p:cNvPr>
          <p:cNvSpPr/>
          <p:nvPr/>
        </p:nvSpPr>
        <p:spPr>
          <a:xfrm>
            <a:off x="10183660" y="713984"/>
            <a:ext cx="1778696" cy="670168"/>
          </a:xfrm>
          <a:prstGeom prst="rect">
            <a:avLst/>
          </a:prstGeom>
          <a:solidFill>
            <a:srgbClr val="4729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us on the road&#10;&#10;AI-generated content may be incorrect.">
            <a:extLst>
              <a:ext uri="{FF2B5EF4-FFF2-40B4-BE49-F238E27FC236}">
                <a16:creationId xmlns:a16="http://schemas.microsoft.com/office/drawing/2014/main" id="{6014D3A2-BDFA-56EE-1B75-8038312F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8302"/>
            <a:ext cx="12192000" cy="1156750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2B640E-E9F5-BB21-983F-53C07D52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2">
                    <a:lumMod val="90000"/>
                  </a:schemeClr>
                </a:solidFill>
              </a:rPr>
              <a:t>www.cosla.gov.uk         @cosla        CofSLA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E7204-B116-B077-FDD4-88E7563A3853}"/>
              </a:ext>
            </a:extLst>
          </p:cNvPr>
          <p:cNvSpPr/>
          <p:nvPr/>
        </p:nvSpPr>
        <p:spPr>
          <a:xfrm>
            <a:off x="2188709" y="1384152"/>
            <a:ext cx="7814578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altLang="en-GB" sz="9600">
                <a:solidFill>
                  <a:schemeClr val="bg1"/>
                </a:solidFill>
                <a:ea typeface="Calibri"/>
                <a:cs typeface="Times New Roman"/>
              </a:rPr>
              <a:t>Unlocking Value in Local Economies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1CB18-A20F-0E75-AF99-6D962A3B625E}"/>
              </a:ext>
            </a:extLst>
          </p:cNvPr>
          <p:cNvSpPr txBox="1"/>
          <p:nvPr/>
        </p:nvSpPr>
        <p:spPr>
          <a:xfrm>
            <a:off x="2966968" y="344652"/>
            <a:ext cx="62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GB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Scotland Excel Conference 26</a:t>
            </a:r>
            <a:r>
              <a:rPr lang="en-GB" altLang="en-GB" baseline="3000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</a:t>
            </a:r>
            <a:r>
              <a:rPr lang="en-GB" altLang="en-GB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August 2025</a:t>
            </a:r>
          </a:p>
        </p:txBody>
      </p:sp>
    </p:spTree>
    <p:extLst>
      <p:ext uri="{BB962C8B-B14F-4D97-AF65-F5344CB8AC3E}">
        <p14:creationId xmlns:p14="http://schemas.microsoft.com/office/powerpoint/2010/main" val="115627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AFB1A-6301-EDB2-61EA-4D1470F3B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680020C-1AA0-9D6B-FCEB-A238F7563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BE307D-5F76-2AB5-891B-47DE47190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840498-1609-879B-CDE4-26BAD248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58DD5DD8-B104-7AB4-ABD3-957F080C8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" y="-1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630410-7BCC-F28D-BCD9-513347E78DB0}"/>
              </a:ext>
            </a:extLst>
          </p:cNvPr>
          <p:cNvSpPr/>
          <p:nvPr/>
        </p:nvSpPr>
        <p:spPr>
          <a:xfrm>
            <a:off x="355258" y="1857342"/>
            <a:ext cx="11450662" cy="41583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>
                <a:ea typeface="+mn-lt"/>
                <a:cs typeface="+mn-lt"/>
              </a:rPr>
              <a:t>COSLA want to see better local economic outputs in every area and local businesses are key to this.  </a:t>
            </a:r>
          </a:p>
          <a:p>
            <a:endParaRPr lang="en-GB" sz="3200" b="1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>
                <a:ea typeface="+mn-lt"/>
                <a:cs typeface="+mn-lt"/>
              </a:rPr>
              <a:t>Role to ensure local businesses benefit from our procurement and commissioning – not just the big players.</a:t>
            </a:r>
          </a:p>
          <a:p>
            <a:endParaRPr lang="en-GB" sz="3200" b="1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b="1"/>
              <a:t>Scotland Excel are trusted partners and advisers to COSLA for procurement and commissioning – how do we maximise this?</a:t>
            </a:r>
          </a:p>
          <a:p>
            <a:pPr fontAlgn="base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DF3368-110F-A55F-5BC2-B6FD6D7F5A1F}"/>
              </a:ext>
            </a:extLst>
          </p:cNvPr>
          <p:cNvSpPr/>
          <p:nvPr/>
        </p:nvSpPr>
        <p:spPr>
          <a:xfrm>
            <a:off x="456156" y="319088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C38E4-8038-E3F1-B8CC-6F418E858C7D}"/>
              </a:ext>
            </a:extLst>
          </p:cNvPr>
          <p:cNvSpPr/>
          <p:nvPr/>
        </p:nvSpPr>
        <p:spPr>
          <a:xfrm>
            <a:off x="182448" y="184026"/>
            <a:ext cx="11309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4800">
                <a:solidFill>
                  <a:schemeClr val="bg1"/>
                </a:solidFill>
                <a:cs typeface="Times New Roman" panose="02020603050405020304" pitchFamily="18" charset="0"/>
              </a:rPr>
              <a:t>Public sector procurement is key</a:t>
            </a:r>
          </a:p>
        </p:txBody>
      </p:sp>
    </p:spTree>
    <p:extLst>
      <p:ext uri="{BB962C8B-B14F-4D97-AF65-F5344CB8AC3E}">
        <p14:creationId xmlns:p14="http://schemas.microsoft.com/office/powerpoint/2010/main" val="1767004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CC0DA-1733-B200-7BCD-457C8AD23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CAAE66E-2C71-4294-6EAD-296A56F2E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97E7DC9-872A-A3D5-2AAF-03C877455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AB4021-89AA-CEA8-4F48-6CC3A502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EA933A14-CFD0-CF1F-B8DD-64ABB4F89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" y="-1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CD9532-41A7-2E73-0B85-5B27B142F195}"/>
              </a:ext>
            </a:extLst>
          </p:cNvPr>
          <p:cNvSpPr/>
          <p:nvPr/>
        </p:nvSpPr>
        <p:spPr>
          <a:xfrm>
            <a:off x="1319105" y="1857342"/>
            <a:ext cx="9550742" cy="41583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>
              <a:ea typeface="Calibri"/>
              <a:cs typeface="Calibri"/>
            </a:endParaRPr>
          </a:p>
          <a:p>
            <a:r>
              <a:rPr lang="en-GB" sz="3200" b="1">
                <a:ea typeface="Calibri"/>
                <a:cs typeface="Calibri"/>
              </a:rPr>
              <a:t>You are key to helping us improve everyone’s wellbeing by keeping money circulating in our local economies as much as possible.  </a:t>
            </a:r>
          </a:p>
          <a:p>
            <a:endParaRPr lang="en-GB" sz="3200" b="1">
              <a:ea typeface="Calibri"/>
              <a:cs typeface="Calibri"/>
            </a:endParaRPr>
          </a:p>
          <a:p>
            <a:r>
              <a:rPr lang="en-GB" sz="3200" b="1">
                <a:ea typeface="Calibri"/>
                <a:cs typeface="Calibri"/>
              </a:rPr>
              <a:t>What reform would you like to see COSLA promote that would help us do that?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70B128-6E5F-3C7A-F986-B9E20F2CEECC}"/>
              </a:ext>
            </a:extLst>
          </p:cNvPr>
          <p:cNvSpPr/>
          <p:nvPr/>
        </p:nvSpPr>
        <p:spPr>
          <a:xfrm>
            <a:off x="456156" y="319088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B88070-88B5-492D-C5D5-387825A14DD5}"/>
              </a:ext>
            </a:extLst>
          </p:cNvPr>
          <p:cNvSpPr/>
          <p:nvPr/>
        </p:nvSpPr>
        <p:spPr>
          <a:xfrm>
            <a:off x="182448" y="184026"/>
            <a:ext cx="11309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4800">
                <a:solidFill>
                  <a:schemeClr val="bg1"/>
                </a:solidFill>
                <a:cs typeface="Times New Roman" panose="02020603050405020304" pitchFamily="18" charset="0"/>
              </a:rPr>
              <a:t>Public sector procurement is key</a:t>
            </a:r>
          </a:p>
        </p:txBody>
      </p:sp>
    </p:spTree>
    <p:extLst>
      <p:ext uri="{BB962C8B-B14F-4D97-AF65-F5344CB8AC3E}">
        <p14:creationId xmlns:p14="http://schemas.microsoft.com/office/powerpoint/2010/main" val="3524621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B72268-EE20-45B1-97B7-D3A5C2F9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C7D862B-13C3-D6ED-FB82-C2100DD36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" y="0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E7D59B-424F-352A-160D-9B45766B16C8}"/>
              </a:ext>
            </a:extLst>
          </p:cNvPr>
          <p:cNvSpPr/>
          <p:nvPr/>
        </p:nvSpPr>
        <p:spPr>
          <a:xfrm>
            <a:off x="1334808" y="2344061"/>
            <a:ext cx="9255954" cy="415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1">
              <a:lnSpc>
                <a:spcPct val="90000"/>
              </a:lnSpc>
              <a:defRPr/>
            </a:pPr>
            <a:endParaRPr lang="en-US" altLang="en-GB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BDECA-F396-9936-CF86-456B907FAFF5}"/>
              </a:ext>
            </a:extLst>
          </p:cNvPr>
          <p:cNvSpPr/>
          <p:nvPr/>
        </p:nvSpPr>
        <p:spPr>
          <a:xfrm>
            <a:off x="400833" y="325677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D2B38-3628-F58A-6197-D7A9CA60D2AB}"/>
              </a:ext>
            </a:extLst>
          </p:cNvPr>
          <p:cNvSpPr/>
          <p:nvPr/>
        </p:nvSpPr>
        <p:spPr>
          <a:xfrm>
            <a:off x="151968" y="4396"/>
            <a:ext cx="8754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7200">
                <a:solidFill>
                  <a:schemeClr val="bg1"/>
                </a:solidFill>
                <a:cs typeface="Times New Roman" panose="02020603050405020304" pitchFamily="18" charset="0"/>
              </a:rPr>
              <a:t>Who is COSLA?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75BF7-58B5-7C32-3D3F-E84ABDED9676}"/>
              </a:ext>
            </a:extLst>
          </p:cNvPr>
          <p:cNvSpPr txBox="1"/>
          <p:nvPr/>
        </p:nvSpPr>
        <p:spPr>
          <a:xfrm>
            <a:off x="400833" y="1504775"/>
            <a:ext cx="106155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3200" b="1"/>
              <a:t>Founded in </a:t>
            </a:r>
            <a:r>
              <a:rPr lang="en-GB" sz="3200" b="1">
                <a:solidFill>
                  <a:schemeClr val="accent4">
                    <a:lumMod val="75000"/>
                  </a:schemeClr>
                </a:solidFill>
              </a:rPr>
              <a:t>1975.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endParaRPr lang="en-GB" sz="3200" b="1"/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3200" b="1"/>
              <a:t>Membership body representing the collective voice of all 32 Councils.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endParaRPr lang="en-GB" sz="3200"/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3200" b="1"/>
              <a:t>We negotiate national matters on behalf of Councils with a cross-party mandate from all 32 Council Leaders.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endParaRPr lang="en-GB" sz="3200" b="1"/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3200" b="1"/>
              <a:t>Expertise of local government officers key to all policy making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3795018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9CBBE9-DB2E-C077-6D63-3F395ED95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4E531D6-7894-9BA1-9A5B-F86816A7E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8D717B3-AE03-7005-F8B7-C60A3FE85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E60FEE-ABA4-547C-1A23-89FEB6CC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E75A48E8-F4ED-1629-E715-933E1D9F9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" y="0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2B89B8-EB3F-6EBB-79D5-0857CF8A9769}"/>
              </a:ext>
            </a:extLst>
          </p:cNvPr>
          <p:cNvSpPr/>
          <p:nvPr/>
        </p:nvSpPr>
        <p:spPr>
          <a:xfrm>
            <a:off x="1334808" y="2344061"/>
            <a:ext cx="9255954" cy="415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1">
              <a:lnSpc>
                <a:spcPct val="90000"/>
              </a:lnSpc>
              <a:defRPr/>
            </a:pPr>
            <a:endParaRPr lang="en-US" altLang="en-GB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36A176-F6D3-6B81-2C32-7CDE65800B95}"/>
              </a:ext>
            </a:extLst>
          </p:cNvPr>
          <p:cNvSpPr/>
          <p:nvPr/>
        </p:nvSpPr>
        <p:spPr>
          <a:xfrm>
            <a:off x="400833" y="325677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2CBAD-6297-8F64-40AC-AB3499B13BBA}"/>
              </a:ext>
            </a:extLst>
          </p:cNvPr>
          <p:cNvSpPr/>
          <p:nvPr/>
        </p:nvSpPr>
        <p:spPr>
          <a:xfrm>
            <a:off x="151968" y="57451"/>
            <a:ext cx="8754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7200">
                <a:solidFill>
                  <a:schemeClr val="bg1"/>
                </a:solidFill>
                <a:cs typeface="Times New Roman" panose="02020603050405020304" pitchFamily="18" charset="0"/>
              </a:rPr>
              <a:t>Our 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3B1FC-97D2-C4B2-23CE-42C376B8F02B}"/>
              </a:ext>
            </a:extLst>
          </p:cNvPr>
          <p:cNvSpPr txBox="1"/>
          <p:nvPr/>
        </p:nvSpPr>
        <p:spPr>
          <a:xfrm>
            <a:off x="335668" y="1832035"/>
            <a:ext cx="74911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2800" b="1"/>
              <a:t>“To ensure that Scottish Local Government has the powers and the resources it needs to deliver the highest quality services that enable everyone to live well locally.” </a:t>
            </a:r>
          </a:p>
          <a:p>
            <a:pPr fontAlgn="base"/>
            <a:r>
              <a:rPr lang="en-GB" sz="2800"/>
              <a:t> </a:t>
            </a:r>
          </a:p>
          <a:p>
            <a:pPr fontAlgn="base"/>
            <a:r>
              <a:rPr lang="en-GB" sz="2800"/>
              <a:t>We will realise our vision through a commitment and focus on </a:t>
            </a:r>
            <a:r>
              <a:rPr lang="en-GB" sz="2800" b="1"/>
              <a:t>outcomes</a:t>
            </a:r>
            <a:r>
              <a:rPr lang="en-GB" sz="2800"/>
              <a:t> </a:t>
            </a:r>
            <a:r>
              <a:rPr lang="en-GB" sz="2800" b="1"/>
              <a:t>not inputs</a:t>
            </a:r>
            <a:r>
              <a:rPr lang="en-GB" sz="2800"/>
              <a:t>, empowering Councils to work with their communities and partners to make</a:t>
            </a:r>
            <a:r>
              <a:rPr lang="en-GB" sz="2800" b="1"/>
              <a:t> local decisions based on local needs and priorities</a:t>
            </a:r>
            <a:r>
              <a:rPr lang="en-GB" sz="2800"/>
              <a:t>. </a:t>
            </a:r>
          </a:p>
        </p:txBody>
      </p:sp>
      <p:pic>
        <p:nvPicPr>
          <p:cNvPr id="7" name="Picture 6" descr="A diagram of a community&#10;&#10;AI-generated content may be incorrect.">
            <a:extLst>
              <a:ext uri="{FF2B5EF4-FFF2-40B4-BE49-F238E27FC236}">
                <a16:creationId xmlns:a16="http://schemas.microsoft.com/office/drawing/2014/main" id="{5A77CCFF-7149-C177-A232-7034F20D1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157" y="1933575"/>
            <a:ext cx="40671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298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A47BD-7CC9-BD2C-24C4-6A65660C6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4E02F2-0C5D-3EBE-C76D-98A5B0EDD879}"/>
              </a:ext>
            </a:extLst>
          </p:cNvPr>
          <p:cNvSpPr/>
          <p:nvPr/>
        </p:nvSpPr>
        <p:spPr>
          <a:xfrm>
            <a:off x="10183660" y="713984"/>
            <a:ext cx="1778696" cy="670168"/>
          </a:xfrm>
          <a:prstGeom prst="rect">
            <a:avLst/>
          </a:prstGeom>
          <a:solidFill>
            <a:srgbClr val="4729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us on the road&#10;&#10;AI-generated content may be incorrect.">
            <a:extLst>
              <a:ext uri="{FF2B5EF4-FFF2-40B4-BE49-F238E27FC236}">
                <a16:creationId xmlns:a16="http://schemas.microsoft.com/office/drawing/2014/main" id="{24D784BC-3D6E-B87D-E0E3-7A2268E4C2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31258"/>
            <a:ext cx="12192000" cy="1156750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C49174-01D5-CCF9-1668-DF925418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2">
                    <a:lumMod val="90000"/>
                  </a:schemeClr>
                </a:solidFill>
              </a:rPr>
              <a:t>www.cosla.gov.uk         @cosla        CofSLA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DB0C72-B8E9-7617-674C-4C9BB1C93207}"/>
              </a:ext>
            </a:extLst>
          </p:cNvPr>
          <p:cNvSpPr/>
          <p:nvPr/>
        </p:nvSpPr>
        <p:spPr>
          <a:xfrm>
            <a:off x="2188709" y="1905506"/>
            <a:ext cx="78145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9600">
                <a:solidFill>
                  <a:schemeClr val="bg1"/>
                </a:solidFill>
                <a:cs typeface="Times New Roman" panose="02020603050405020304" pitchFamily="18" charset="0"/>
              </a:rPr>
              <a:t>Public Service Reform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19FA9-E611-BA33-28DE-E2908C4E3B12}"/>
              </a:ext>
            </a:extLst>
          </p:cNvPr>
          <p:cNvSpPr txBox="1"/>
          <p:nvPr/>
        </p:nvSpPr>
        <p:spPr>
          <a:xfrm>
            <a:off x="2966968" y="344652"/>
            <a:ext cx="62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GB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Scotland Excel Conference 26</a:t>
            </a:r>
            <a:r>
              <a:rPr lang="en-GB" altLang="en-GB" baseline="3000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</a:t>
            </a:r>
            <a:r>
              <a:rPr lang="en-GB" altLang="en-GB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August 2025</a:t>
            </a:r>
          </a:p>
        </p:txBody>
      </p:sp>
    </p:spTree>
    <p:extLst>
      <p:ext uri="{BB962C8B-B14F-4D97-AF65-F5344CB8AC3E}">
        <p14:creationId xmlns:p14="http://schemas.microsoft.com/office/powerpoint/2010/main" val="3520555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44E81D-931E-67C5-106D-FC62DA973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82A864B-B8E1-EB0C-8842-1DEA96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7307C2-5F82-8044-091A-75603AAD8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139E55-F730-31A1-6221-7A950C9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6756C6C-965B-5BAC-DD7F-A9D04D948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" y="-1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4992EF-CBEE-6D40-5FB8-EA8EA3342551}"/>
              </a:ext>
            </a:extLst>
          </p:cNvPr>
          <p:cNvSpPr/>
          <p:nvPr/>
        </p:nvSpPr>
        <p:spPr>
          <a:xfrm>
            <a:off x="383005" y="1858797"/>
            <a:ext cx="7770396" cy="2963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b="1"/>
              <a:t>Financial constraints and budget deficits.</a:t>
            </a:r>
            <a:r>
              <a:rPr lang="en-GB" sz="2800"/>
              <a:t>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b="1"/>
              <a:t>The effects of inflation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b="1"/>
              <a:t>Changing demographics populations with more complex needs.</a:t>
            </a:r>
            <a:endParaRPr lang="en-GB" sz="280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280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b="1"/>
              <a:t>Greater demand on services.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GB" sz="2800" b="1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b="1"/>
              <a:t>Increasing policies and legislation.</a:t>
            </a:r>
            <a:endParaRPr lang="en-GB" sz="2800"/>
          </a:p>
          <a:p>
            <a:pPr fontAlgn="base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BFCADA-06E6-CB24-B6D4-B081ACC48694}"/>
              </a:ext>
            </a:extLst>
          </p:cNvPr>
          <p:cNvSpPr/>
          <p:nvPr/>
        </p:nvSpPr>
        <p:spPr>
          <a:xfrm>
            <a:off x="456156" y="319088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77468-AE89-FCE4-8822-CAAB78758B37}"/>
              </a:ext>
            </a:extLst>
          </p:cNvPr>
          <p:cNvSpPr/>
          <p:nvPr/>
        </p:nvSpPr>
        <p:spPr>
          <a:xfrm>
            <a:off x="151968" y="57451"/>
            <a:ext cx="11309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7200">
                <a:solidFill>
                  <a:schemeClr val="bg1"/>
                </a:solidFill>
                <a:cs typeface="Times New Roman" panose="02020603050405020304" pitchFamily="18" charset="0"/>
              </a:rPr>
              <a:t>Reform is not optional</a:t>
            </a:r>
          </a:p>
        </p:txBody>
      </p:sp>
    </p:spTree>
    <p:extLst>
      <p:ext uri="{BB962C8B-B14F-4D97-AF65-F5344CB8AC3E}">
        <p14:creationId xmlns:p14="http://schemas.microsoft.com/office/powerpoint/2010/main" val="2384738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A133DA-D013-B0D9-3702-F8343F614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514BD46-390F-0D7A-034B-5E1738DDD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8C5F6D-AA5E-6552-D4CF-A7DA9ED64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F90340-2EF0-57D6-B986-0C0C1E8C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C84DAB90-CD12-0F54-9C31-BF784E566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" y="-1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4917B1-1825-5B09-6560-08E04E3347F6}"/>
              </a:ext>
            </a:extLst>
          </p:cNvPr>
          <p:cNvSpPr/>
          <p:nvPr/>
        </p:nvSpPr>
        <p:spPr>
          <a:xfrm>
            <a:off x="220354" y="1939117"/>
            <a:ext cx="11484861" cy="4158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3200" b="1"/>
              <a:t>Level of political disengagement.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3200" b="1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3200" b="1"/>
              <a:t>Low levels of satisfaction with services.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3200" b="1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3200" b="1"/>
              <a:t>Siloed approaches to service delivery that don’t reflect what people need.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32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200" b="1"/>
              <a:t>We must change our viewpoint from consistency of service to better outcomes for people. 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7FF337-8D51-62C2-9D53-3180EC0D47F4}"/>
              </a:ext>
            </a:extLst>
          </p:cNvPr>
          <p:cNvSpPr/>
          <p:nvPr/>
        </p:nvSpPr>
        <p:spPr>
          <a:xfrm>
            <a:off x="456156" y="319088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59150-F6D6-A663-8628-B4555152129C}"/>
              </a:ext>
            </a:extLst>
          </p:cNvPr>
          <p:cNvSpPr/>
          <p:nvPr/>
        </p:nvSpPr>
        <p:spPr>
          <a:xfrm>
            <a:off x="220354" y="61442"/>
            <a:ext cx="113093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6000">
                <a:solidFill>
                  <a:schemeClr val="bg1"/>
                </a:solidFill>
                <a:cs typeface="Times New Roman" panose="02020603050405020304" pitchFamily="18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4104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04A02-7B7E-220E-8D75-7A79C068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BC7DEB3-26B0-8E17-E3AF-4DD5C64A6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8725052-DFF8-BBA8-9C36-51B58205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4D4CEE-AF2D-73F8-AAC0-18AE885A8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43189688-5A4C-8A3D-1DBB-AE795A75B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" y="0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45AE12-0392-6E6E-DC4A-C8D75A1794B5}"/>
              </a:ext>
            </a:extLst>
          </p:cNvPr>
          <p:cNvSpPr/>
          <p:nvPr/>
        </p:nvSpPr>
        <p:spPr>
          <a:xfrm>
            <a:off x="1334808" y="2344061"/>
            <a:ext cx="9255954" cy="415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1">
              <a:lnSpc>
                <a:spcPct val="90000"/>
              </a:lnSpc>
              <a:defRPr/>
            </a:pPr>
            <a:endParaRPr lang="en-US" altLang="en-GB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5A5EDE-296F-E068-BEA8-7366418F0EA9}"/>
              </a:ext>
            </a:extLst>
          </p:cNvPr>
          <p:cNvSpPr/>
          <p:nvPr/>
        </p:nvSpPr>
        <p:spPr>
          <a:xfrm>
            <a:off x="400833" y="325677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80A56-594E-1791-BCA9-BE596A940C34}"/>
              </a:ext>
            </a:extLst>
          </p:cNvPr>
          <p:cNvSpPr txBox="1"/>
          <p:nvPr/>
        </p:nvSpPr>
        <p:spPr>
          <a:xfrm>
            <a:off x="373064" y="1771141"/>
            <a:ext cx="114428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200" b="1"/>
              <a:t>Local Government have led on change over last 10 years.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32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200" b="1"/>
              <a:t>Place-based budgeting and decision making offers an opportunity to deliver national vision for excellent services that adapt with each community.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32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200" b="1"/>
              <a:t>Closer links with businesses and third sector partners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3200" b="1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3200" b="1"/>
              <a:t>Procurement and commissioning key to all of this!</a:t>
            </a:r>
          </a:p>
          <a:p>
            <a:pPr fontAlgn="base"/>
            <a:endParaRPr lang="en-GB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B7AB5B-D1E3-65A7-89A4-C2AD4D345A42}"/>
              </a:ext>
            </a:extLst>
          </p:cNvPr>
          <p:cNvSpPr/>
          <p:nvPr/>
        </p:nvSpPr>
        <p:spPr>
          <a:xfrm>
            <a:off x="227688" y="71211"/>
            <a:ext cx="113093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6000">
                <a:solidFill>
                  <a:schemeClr val="bg1"/>
                </a:solidFill>
                <a:cs typeface="Times New Roman" panose="02020603050405020304" pitchFamily="18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4936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298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D692C-CB5F-1AD8-844A-B491890B1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C174BA-05F1-15B9-2967-860CC8DA9094}"/>
              </a:ext>
            </a:extLst>
          </p:cNvPr>
          <p:cNvSpPr/>
          <p:nvPr/>
        </p:nvSpPr>
        <p:spPr>
          <a:xfrm>
            <a:off x="10183660" y="713984"/>
            <a:ext cx="1778696" cy="670168"/>
          </a:xfrm>
          <a:prstGeom prst="rect">
            <a:avLst/>
          </a:prstGeom>
          <a:solidFill>
            <a:srgbClr val="4729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us on the road&#10;&#10;AI-generated content may be incorrect.">
            <a:extLst>
              <a:ext uri="{FF2B5EF4-FFF2-40B4-BE49-F238E27FC236}">
                <a16:creationId xmlns:a16="http://schemas.microsoft.com/office/drawing/2014/main" id="{6D63F825-D3D0-5B82-5F39-9D6FA4C1A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3124"/>
            <a:ext cx="12192000" cy="1156750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B0A9F3-8293-1208-3C2D-77C79B9E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2">
                    <a:lumMod val="90000"/>
                  </a:schemeClr>
                </a:solidFill>
              </a:rPr>
              <a:t>www.cosla.gov.uk         @cosla        CofSLA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5EE4D5-D5F9-2002-3F01-EDA0CDB100F0}"/>
              </a:ext>
            </a:extLst>
          </p:cNvPr>
          <p:cNvSpPr/>
          <p:nvPr/>
        </p:nvSpPr>
        <p:spPr>
          <a:xfrm>
            <a:off x="2188709" y="1708924"/>
            <a:ext cx="781457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9600">
                <a:solidFill>
                  <a:schemeClr val="bg1"/>
                </a:solidFill>
                <a:cs typeface="Times New Roman" panose="02020603050405020304" pitchFamily="18" charset="0"/>
              </a:rPr>
              <a:t>Commissioning for Good</a:t>
            </a:r>
          </a:p>
          <a:p>
            <a:pPr algn="ctr"/>
            <a:endParaRPr lang="en-GB" altLang="en-GB" sz="60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GB" altLang="en-GB" sz="4400" i="1">
                <a:solidFill>
                  <a:schemeClr val="bg1"/>
                </a:solidFill>
                <a:cs typeface="Times New Roman" panose="02020603050405020304" pitchFamily="18" charset="0"/>
              </a:rPr>
              <a:t>Spotlight: Social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660BB-CED2-8A7B-29D3-B8CED730BD17}"/>
              </a:ext>
            </a:extLst>
          </p:cNvPr>
          <p:cNvSpPr txBox="1"/>
          <p:nvPr/>
        </p:nvSpPr>
        <p:spPr>
          <a:xfrm>
            <a:off x="2966968" y="344652"/>
            <a:ext cx="62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GB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Scotland Excel Conference 26</a:t>
            </a:r>
            <a:r>
              <a:rPr lang="en-GB" altLang="en-GB" baseline="3000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th</a:t>
            </a:r>
            <a:r>
              <a:rPr lang="en-GB" altLang="en-GB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August 2025</a:t>
            </a:r>
          </a:p>
        </p:txBody>
      </p:sp>
    </p:spTree>
    <p:extLst>
      <p:ext uri="{BB962C8B-B14F-4D97-AF65-F5344CB8AC3E}">
        <p14:creationId xmlns:p14="http://schemas.microsoft.com/office/powerpoint/2010/main" val="55001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C407D-95BB-9832-72B7-7AAE87F0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B0453-FC75-76C6-4569-562355985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968086A-BEA9-7F72-7A08-72B2EF990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7FF2A-5684-6E7B-2B25-5AEC6E1D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www.cosla.gov.uk         @cosla        CofSLA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AAE96A3B-5BF2-426F-3CCE-00892E350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" y="-1"/>
            <a:ext cx="12189054" cy="1516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AD2907-A91F-B5BE-B50B-316463BD57C5}"/>
              </a:ext>
            </a:extLst>
          </p:cNvPr>
          <p:cNvSpPr/>
          <p:nvPr/>
        </p:nvSpPr>
        <p:spPr>
          <a:xfrm>
            <a:off x="355258" y="1857342"/>
            <a:ext cx="11218103" cy="4158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/>
            <a:r>
              <a:rPr lang="en-GB" sz="3000" b="1"/>
              <a:t>Care and support services for people are particularly affected by these challenges, impacting the way in which support is commissioned and procured. </a:t>
            </a:r>
          </a:p>
          <a:p>
            <a:pPr fontAlgn="base"/>
            <a:endParaRPr lang="en-GB" sz="3000" b="1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000" b="1"/>
              <a:t>Shaping the market 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GB" sz="3000" b="1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000" b="1"/>
              <a:t>Meeting people’s needs and outcomes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GB" sz="3000" b="1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000" b="1"/>
              <a:t>Support that is flexible, person-led, and based on human rights </a:t>
            </a:r>
          </a:p>
          <a:p>
            <a:pPr fontAlgn="base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42A72-FDBA-5AD0-8131-6D02C17E8652}"/>
              </a:ext>
            </a:extLst>
          </p:cNvPr>
          <p:cNvSpPr/>
          <p:nvPr/>
        </p:nvSpPr>
        <p:spPr>
          <a:xfrm>
            <a:off x="456156" y="319088"/>
            <a:ext cx="7164888" cy="663879"/>
          </a:xfrm>
          <a:prstGeom prst="rect">
            <a:avLst/>
          </a:prstGeom>
          <a:solidFill>
            <a:srgbClr val="472A87"/>
          </a:solidFill>
          <a:ln>
            <a:solidFill>
              <a:srgbClr val="472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A6D484-B2C4-A2D7-5D0E-2DFC4F3CC1BA}"/>
              </a:ext>
            </a:extLst>
          </p:cNvPr>
          <p:cNvSpPr/>
          <p:nvPr/>
        </p:nvSpPr>
        <p:spPr>
          <a:xfrm>
            <a:off x="151968" y="57451"/>
            <a:ext cx="11309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7200">
                <a:solidFill>
                  <a:schemeClr val="bg1"/>
                </a:solidFill>
                <a:cs typeface="Times New Roman" panose="02020603050405020304" pitchFamily="18" charset="0"/>
              </a:rPr>
              <a:t>Unique challenges</a:t>
            </a:r>
          </a:p>
        </p:txBody>
      </p:sp>
    </p:spTree>
    <p:extLst>
      <p:ext uri="{BB962C8B-B14F-4D97-AF65-F5344CB8AC3E}">
        <p14:creationId xmlns:p14="http://schemas.microsoft.com/office/powerpoint/2010/main" val="1409255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0A4C5FBDD8124ABB2F0164221A7877" ma:contentTypeVersion="21" ma:contentTypeDescription="Create a new document." ma:contentTypeScope="" ma:versionID="36cc19a6472bd4b2e6334befae785dbb">
  <xsd:schema xmlns:xsd="http://www.w3.org/2001/XMLSchema" xmlns:xs="http://www.w3.org/2001/XMLSchema" xmlns:p="http://schemas.microsoft.com/office/2006/metadata/properties" xmlns:ns2="356e7138-5097-48e8-921c-7d0599b44c66" xmlns:ns3="a6cc7298-fdf9-4d7d-8921-e779dca03532" xmlns:ns4="ed5a4896-2da6-4469-a7e1-3f6eab57a1f0" targetNamespace="http://schemas.microsoft.com/office/2006/metadata/properties" ma:root="true" ma:fieldsID="fd9154d1557f1f7acd34323f4f1e145d" ns2:_="" ns3:_="" ns4:_="">
    <xsd:import namespace="356e7138-5097-48e8-921c-7d0599b44c66"/>
    <xsd:import namespace="a6cc7298-fdf9-4d7d-8921-e779dca03532"/>
    <xsd:import namespace="ed5a4896-2da6-4469-a7e1-3f6eab57a1f0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Document_x0020_TYpe"/>
                <xsd:element ref="ns3:SharedWithUsers" minOccurs="0"/>
                <xsd:element ref="ns4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6e7138-5097-48e8-921c-7d0599b44c66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Owner" ma:internalName="Owner">
      <xsd:simpleType>
        <xsd:restriction base="dms:Text">
          <xsd:maxLength value="255"/>
        </xsd:restriction>
      </xsd:simpleType>
    </xsd:element>
    <xsd:element name="Document_x0020_TYpe" ma:index="9" ma:displayName="Document Type" ma:default="General Document" ma:format="Dropdown" ma:internalName="Document_x0020_TYpe">
      <xsd:simpleType>
        <xsd:union memberTypes="dms:Text">
          <xsd:simpleType>
            <xsd:restriction base="dms:Choice">
              <xsd:enumeration value="Agenda"/>
              <xsd:enumeration value="Appendix"/>
              <xsd:enumeration value="Briefing"/>
              <xsd:enumeration value="Business Planning"/>
              <xsd:enumeration value="Feedback"/>
              <xsd:enumeration value="Form"/>
              <xsd:enumeration value="General Document"/>
              <xsd:enumeration value="Letter"/>
              <xsd:enumeration value="Meeting Note"/>
              <xsd:enumeration value="Meeting Papers"/>
              <xsd:enumeration value="Message Sent"/>
              <xsd:enumeration value="Message Received"/>
              <xsd:enumeration value="Minutes"/>
              <xsd:enumeration value="News Release"/>
              <xsd:enumeration value="Presentation"/>
              <xsd:enumeration value="Proposal"/>
              <xsd:enumeration value="Report"/>
              <xsd:enumeration value="Response"/>
              <xsd:enumeration value="Speech"/>
              <xsd:enumeration value="Spreadsheet Information"/>
              <xsd:enumeration value="Spreadsheet Analysis"/>
              <xsd:enumeration value="Submission/Bid"/>
            </xsd:restriction>
          </xsd:simpleType>
        </xsd:union>
      </xsd:simple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743e3ef-af0a-4e46-9412-675264ba8a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c7298-fdf9-4d7d-8921-e779dca035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a4896-2da6-4469-a7e1-3f6eab57a1f0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0506309-5ee4-4925-b62c-68787166883c}" ma:internalName="TaxCatchAll" ma:showField="CatchAllData" ma:web="ed5a4896-2da6-4469-a7e1-3f6eab57a1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5a4896-2da6-4469-a7e1-3f6eab57a1f0" xsi:nil="true"/>
    <SharedWithUsers xmlns="a6cc7298-fdf9-4d7d-8921-e779dca03532">
      <UserInfo>
        <DisplayName>Megan Ross</DisplayName>
        <AccountId>161</AccountId>
        <AccountType/>
      </UserInfo>
      <UserInfo>
        <DisplayName>Sally Loudon</DisplayName>
        <AccountId>160</AccountId>
        <AccountType/>
      </UserInfo>
      <UserInfo>
        <DisplayName>Burns</DisplayName>
        <AccountId>3977</AccountId>
        <AccountType/>
      </UserInfo>
    </SharedWithUsers>
    <Owner xmlns="356e7138-5097-48e8-921c-7d0599b44c66" xsi:nil="true"/>
    <Document_x0020_TYpe xmlns="356e7138-5097-48e8-921c-7d0599b44c66">General Document</Document_x0020_TYpe>
    <lcf76f155ced4ddcb4097134ff3c332f xmlns="356e7138-5097-48e8-921c-7d0599b44c6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E119D95F-3150-4672-BDA0-F2FE724EAD82}">
  <ds:schemaRefs>
    <ds:schemaRef ds:uri="356e7138-5097-48e8-921c-7d0599b44c66"/>
    <ds:schemaRef ds:uri="a6cc7298-fdf9-4d7d-8921-e779dca03532"/>
    <ds:schemaRef ds:uri="ed5a4896-2da6-4469-a7e1-3f6eab57a1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B640859-7805-46EC-B594-F3DA483D8F02}">
  <ds:schemaRefs>
    <ds:schemaRef ds:uri="356e7138-5097-48e8-921c-7d0599b44c66"/>
    <ds:schemaRef ds:uri="a6cc7298-fdf9-4d7d-8921-e779dca03532"/>
    <ds:schemaRef ds:uri="ed5a4896-2da6-4469-a7e1-3f6eab57a1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80F8CFE-4B09-4496-AAB5-C607A686E3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085E6F0-D501-4336-8FA7-804630CA5FCE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675</Words>
  <Application>Microsoft Office PowerPoint</Application>
  <PresentationFormat>Widescreen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Clive</dc:creator>
  <cp:lastModifiedBy>Jane O'Donnell</cp:lastModifiedBy>
  <cp:revision>5</cp:revision>
  <cp:lastPrinted>2017-04-26T14:49:12Z</cp:lastPrinted>
  <dcterms:created xsi:type="dcterms:W3CDTF">2017-04-13T10:36:13Z</dcterms:created>
  <dcterms:modified xsi:type="dcterms:W3CDTF">2025-08-01T10:03:04Z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0x010100B50A4C5FBDD8124ABB2F0164221A7877</vt:lpwstr>
  </property>
  <property fmtid="{D5CDD505-2E9C-101B-9397-08002B2CF9AE}" pid="3" name="MediaServiceImageTags">
    <vt:lpwstr/>
  </property>
</Properties>
</file>