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Override PartName="/ppt/theme/theme11.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66" r:id="rId2"/>
    <p:sldMasterId id="2147483678" r:id="rId3"/>
    <p:sldMasterId id="2147483685" r:id="rId4"/>
    <p:sldMasterId id="2147483689" r:id="rId5"/>
    <p:sldMasterId id="2147483692" r:id="rId6"/>
    <p:sldMasterId id="2147483694" r:id="rId7"/>
    <p:sldMasterId id="2147483698" r:id="rId8"/>
    <p:sldMasterId id="2147483700" r:id="rId9"/>
    <p:sldMasterId id="2147483703" r:id="rId10"/>
    <p:sldMasterId id="2147483705" r:id="rId11"/>
    <p:sldMasterId id="2147483711" r:id="rId12"/>
    <p:sldMasterId id="2147483721" r:id="rId13"/>
  </p:sldMasterIdLst>
  <p:notesMasterIdLst>
    <p:notesMasterId r:id="rId190"/>
  </p:notesMasterIdLst>
  <p:handoutMasterIdLst>
    <p:handoutMasterId r:id="rId191"/>
  </p:handoutMasterIdLst>
  <p:sldIdLst>
    <p:sldId id="256" r:id="rId14"/>
    <p:sldId id="258" r:id="rId15"/>
    <p:sldId id="309" r:id="rId16"/>
    <p:sldId id="310" r:id="rId17"/>
    <p:sldId id="383" r:id="rId18"/>
    <p:sldId id="378" r:id="rId19"/>
    <p:sldId id="382" r:id="rId20"/>
    <p:sldId id="396" r:id="rId21"/>
    <p:sldId id="395" r:id="rId22"/>
    <p:sldId id="397" r:id="rId23"/>
    <p:sldId id="385" r:id="rId24"/>
    <p:sldId id="398" r:id="rId25"/>
    <p:sldId id="390" r:id="rId26"/>
    <p:sldId id="394" r:id="rId27"/>
    <p:sldId id="400" r:id="rId28"/>
    <p:sldId id="401" r:id="rId29"/>
    <p:sldId id="407" r:id="rId30"/>
    <p:sldId id="393" r:id="rId31"/>
    <p:sldId id="402" r:id="rId32"/>
    <p:sldId id="403" r:id="rId33"/>
    <p:sldId id="387" r:id="rId34"/>
    <p:sldId id="388" r:id="rId35"/>
    <p:sldId id="404" r:id="rId36"/>
    <p:sldId id="381" r:id="rId37"/>
    <p:sldId id="405" r:id="rId38"/>
    <p:sldId id="389" r:id="rId39"/>
    <p:sldId id="399" r:id="rId40"/>
    <p:sldId id="260" r:id="rId41"/>
    <p:sldId id="583" r:id="rId42"/>
    <p:sldId id="584" r:id="rId43"/>
    <p:sldId id="259" r:id="rId44"/>
    <p:sldId id="585" r:id="rId45"/>
    <p:sldId id="415" r:id="rId46"/>
    <p:sldId id="418" r:id="rId47"/>
    <p:sldId id="586" r:id="rId48"/>
    <p:sldId id="587" r:id="rId49"/>
    <p:sldId id="420" r:id="rId50"/>
    <p:sldId id="425" r:id="rId51"/>
    <p:sldId id="266" r:id="rId52"/>
    <p:sldId id="588" r:id="rId53"/>
    <p:sldId id="422" r:id="rId54"/>
    <p:sldId id="589" r:id="rId55"/>
    <p:sldId id="590" r:id="rId56"/>
    <p:sldId id="591" r:id="rId57"/>
    <p:sldId id="592" r:id="rId58"/>
    <p:sldId id="593" r:id="rId59"/>
    <p:sldId id="594" r:id="rId60"/>
    <p:sldId id="595" r:id="rId61"/>
    <p:sldId id="288" r:id="rId62"/>
    <p:sldId id="596" r:id="rId63"/>
    <p:sldId id="597" r:id="rId64"/>
    <p:sldId id="406" r:id="rId65"/>
    <p:sldId id="598" r:id="rId66"/>
    <p:sldId id="300" r:id="rId67"/>
    <p:sldId id="301" r:id="rId68"/>
    <p:sldId id="303" r:id="rId69"/>
    <p:sldId id="331" r:id="rId70"/>
    <p:sldId id="332" r:id="rId71"/>
    <p:sldId id="330" r:id="rId72"/>
    <p:sldId id="384" r:id="rId73"/>
    <p:sldId id="599" r:id="rId74"/>
    <p:sldId id="600" r:id="rId75"/>
    <p:sldId id="357" r:id="rId76"/>
    <p:sldId id="326" r:id="rId77"/>
    <p:sldId id="327" r:id="rId78"/>
    <p:sldId id="328" r:id="rId79"/>
    <p:sldId id="329" r:id="rId80"/>
    <p:sldId id="601" r:id="rId81"/>
    <p:sldId id="386" r:id="rId82"/>
    <p:sldId id="358" r:id="rId83"/>
    <p:sldId id="352" r:id="rId84"/>
    <p:sldId id="353" r:id="rId85"/>
    <p:sldId id="354" r:id="rId86"/>
    <p:sldId id="355" r:id="rId87"/>
    <p:sldId id="602" r:id="rId88"/>
    <p:sldId id="409" r:id="rId89"/>
    <p:sldId id="423" r:id="rId90"/>
    <p:sldId id="427" r:id="rId91"/>
    <p:sldId id="428" r:id="rId92"/>
    <p:sldId id="603" r:id="rId93"/>
    <p:sldId id="430" r:id="rId94"/>
    <p:sldId id="604" r:id="rId95"/>
    <p:sldId id="605" r:id="rId96"/>
    <p:sldId id="606" r:id="rId97"/>
    <p:sldId id="607" r:id="rId98"/>
    <p:sldId id="608" r:id="rId99"/>
    <p:sldId id="574" r:id="rId100"/>
    <p:sldId id="571" r:id="rId101"/>
    <p:sldId id="306" r:id="rId102"/>
    <p:sldId id="317" r:id="rId103"/>
    <p:sldId id="319" r:id="rId104"/>
    <p:sldId id="318" r:id="rId105"/>
    <p:sldId id="572" r:id="rId106"/>
    <p:sldId id="286" r:id="rId107"/>
    <p:sldId id="313" r:id="rId108"/>
    <p:sldId id="321" r:id="rId109"/>
    <p:sldId id="320" r:id="rId110"/>
    <p:sldId id="573" r:id="rId111"/>
    <p:sldId id="262" r:id="rId112"/>
    <p:sldId id="271" r:id="rId113"/>
    <p:sldId id="263" r:id="rId114"/>
    <p:sldId id="619" r:id="rId115"/>
    <p:sldId id="285" r:id="rId116"/>
    <p:sldId id="620" r:id="rId117"/>
    <p:sldId id="621" r:id="rId118"/>
    <p:sldId id="622" r:id="rId119"/>
    <p:sldId id="287" r:id="rId120"/>
    <p:sldId id="623" r:id="rId121"/>
    <p:sldId id="624" r:id="rId122"/>
    <p:sldId id="289" r:id="rId123"/>
    <p:sldId id="290" r:id="rId124"/>
    <p:sldId id="294" r:id="rId125"/>
    <p:sldId id="292" r:id="rId126"/>
    <p:sldId id="293" r:id="rId127"/>
    <p:sldId id="625" r:id="rId128"/>
    <p:sldId id="626" r:id="rId129"/>
    <p:sldId id="265" r:id="rId130"/>
    <p:sldId id="257" r:id="rId131"/>
    <p:sldId id="575" r:id="rId132"/>
    <p:sldId id="576" r:id="rId133"/>
    <p:sldId id="336" r:id="rId134"/>
    <p:sldId id="338" r:id="rId135"/>
    <p:sldId id="339" r:id="rId136"/>
    <p:sldId id="340" r:id="rId137"/>
    <p:sldId id="341" r:id="rId138"/>
    <p:sldId id="342" r:id="rId139"/>
    <p:sldId id="345" r:id="rId140"/>
    <p:sldId id="346" r:id="rId141"/>
    <p:sldId id="347" r:id="rId142"/>
    <p:sldId id="351" r:id="rId143"/>
    <p:sldId id="267" r:id="rId144"/>
    <p:sldId id="273" r:id="rId145"/>
    <p:sldId id="274" r:id="rId146"/>
    <p:sldId id="275" r:id="rId147"/>
    <p:sldId id="276" r:id="rId148"/>
    <p:sldId id="277" r:id="rId149"/>
    <p:sldId id="278" r:id="rId150"/>
    <p:sldId id="279" r:id="rId151"/>
    <p:sldId id="280" r:id="rId152"/>
    <p:sldId id="281" r:id="rId153"/>
    <p:sldId id="282" r:id="rId154"/>
    <p:sldId id="499" r:id="rId155"/>
    <p:sldId id="569" r:id="rId156"/>
    <p:sldId id="551" r:id="rId157"/>
    <p:sldId id="550" r:id="rId158"/>
    <p:sldId id="561" r:id="rId159"/>
    <p:sldId id="560" r:id="rId160"/>
    <p:sldId id="549" r:id="rId161"/>
    <p:sldId id="568" r:id="rId162"/>
    <p:sldId id="566" r:id="rId163"/>
    <p:sldId id="565" r:id="rId164"/>
    <p:sldId id="548" r:id="rId165"/>
    <p:sldId id="567" r:id="rId166"/>
    <p:sldId id="570" r:id="rId167"/>
    <p:sldId id="577" r:id="rId168"/>
    <p:sldId id="578" r:id="rId169"/>
    <p:sldId id="419" r:id="rId170"/>
    <p:sldId id="410" r:id="rId171"/>
    <p:sldId id="411" r:id="rId172"/>
    <p:sldId id="417" r:id="rId173"/>
    <p:sldId id="433" r:id="rId174"/>
    <p:sldId id="421" r:id="rId175"/>
    <p:sldId id="424" r:id="rId176"/>
    <p:sldId id="579" r:id="rId177"/>
    <p:sldId id="429" r:id="rId178"/>
    <p:sldId id="426" r:id="rId179"/>
    <p:sldId id="431" r:id="rId180"/>
    <p:sldId id="432" r:id="rId181"/>
    <p:sldId id="337" r:id="rId182"/>
    <p:sldId id="580" r:id="rId183"/>
    <p:sldId id="391" r:id="rId184"/>
    <p:sldId id="581" r:id="rId185"/>
    <p:sldId id="435" r:id="rId186"/>
    <p:sldId id="434" r:id="rId187"/>
    <p:sldId id="582" r:id="rId188"/>
    <p:sldId id="270" r:id="rId18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notesViewPr>
    <p:cSldViewPr>
      <p:cViewPr varScale="1">
        <p:scale>
          <a:sx n="79" d="100"/>
          <a:sy n="79" d="100"/>
        </p:scale>
        <p:origin x="-204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75" Type="http://schemas.openxmlformats.org/officeDocument/2006/relationships/slide" Target="slides/slide162.xml"/><Relationship Id="rId170" Type="http://schemas.openxmlformats.org/officeDocument/2006/relationships/slide" Target="slides/slide157.xml"/><Relationship Id="rId191" Type="http://schemas.openxmlformats.org/officeDocument/2006/relationships/handoutMaster" Target="handoutMasters/handoutMaster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181" Type="http://schemas.openxmlformats.org/officeDocument/2006/relationships/slide" Target="slides/slide168.xml"/><Relationship Id="rId186" Type="http://schemas.openxmlformats.org/officeDocument/2006/relationships/slide" Target="slides/slide173.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slide" Target="slides/slide158.xml"/><Relationship Id="rId176" Type="http://schemas.openxmlformats.org/officeDocument/2006/relationships/slide" Target="slides/slide163.xml"/><Relationship Id="rId192"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82" Type="http://schemas.openxmlformats.org/officeDocument/2006/relationships/slide" Target="slides/slide169.xml"/><Relationship Id="rId187" Type="http://schemas.openxmlformats.org/officeDocument/2006/relationships/slide" Target="slides/slide1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slide" Target="slides/slide143.xml"/><Relationship Id="rId177" Type="http://schemas.openxmlformats.org/officeDocument/2006/relationships/slide" Target="slides/slide164.xml"/><Relationship Id="rId172" Type="http://schemas.openxmlformats.org/officeDocument/2006/relationships/slide" Target="slides/slide159.xml"/><Relationship Id="rId193"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GB"/>
              <a:t>Current Performance by PCIP Section</a:t>
            </a:r>
          </a:p>
        </c:rich>
      </c:tx>
      <c:layout>
        <c:manualLayout>
          <c:xMode val="edge"/>
          <c:yMode val="edge"/>
          <c:x val="0.17940589228310869"/>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 (2)'!$B$31</c:f>
              <c:strCache>
                <c:ptCount val="1"/>
                <c:pt idx="0">
                  <c:v>2016/17 Average</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3"/>
              <c:layout>
                <c:manualLayout>
                  <c:x val="-1.1090365432780715E-2"/>
                  <c:y val="-2.27935813274983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89-4E88-8CEE-7778229F83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 (2)'!$A$32:$A$35</c:f>
              <c:strCache>
                <c:ptCount val="4"/>
                <c:pt idx="0">
                  <c:v>Section 1 Leadership and Governance</c:v>
                </c:pt>
                <c:pt idx="1">
                  <c:v>Section 2 Development and Tender</c:v>
                </c:pt>
                <c:pt idx="2">
                  <c:v>Section 3 Contract</c:v>
                </c:pt>
                <c:pt idx="3">
                  <c:v>Section 4 Procurement Processes</c:v>
                </c:pt>
              </c:strCache>
            </c:strRef>
          </c:cat>
          <c:val>
            <c:numRef>
              <c:f>'Sheet1 (2)'!$B$32:$B$35</c:f>
              <c:numCache>
                <c:formatCode>0%</c:formatCode>
                <c:ptCount val="4"/>
                <c:pt idx="0">
                  <c:v>0.69</c:v>
                </c:pt>
                <c:pt idx="1">
                  <c:v>0.59</c:v>
                </c:pt>
                <c:pt idx="2">
                  <c:v>0.51</c:v>
                </c:pt>
                <c:pt idx="3">
                  <c:v>0.72</c:v>
                </c:pt>
              </c:numCache>
            </c:numRef>
          </c:val>
          <c:extLst>
            <c:ext xmlns:c16="http://schemas.microsoft.com/office/drawing/2014/chart" uri="{C3380CC4-5D6E-409C-BE32-E72D297353CC}">
              <c16:uniqueId val="{00000000-C789-4E88-8CEE-7778229F83F3}"/>
            </c:ext>
          </c:extLst>
        </c:ser>
        <c:ser>
          <c:idx val="1"/>
          <c:order val="1"/>
          <c:tx>
            <c:strRef>
              <c:f>'Sheet1 (2)'!$C$31</c:f>
              <c:strCache>
                <c:ptCount val="1"/>
                <c:pt idx="0">
                  <c:v>Current 2018/19 Average</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 (2)'!$A$32:$A$35</c:f>
              <c:strCache>
                <c:ptCount val="4"/>
                <c:pt idx="0">
                  <c:v>Section 1 Leadership and Governance</c:v>
                </c:pt>
                <c:pt idx="1">
                  <c:v>Section 2 Development and Tender</c:v>
                </c:pt>
                <c:pt idx="2">
                  <c:v>Section 3 Contract</c:v>
                </c:pt>
                <c:pt idx="3">
                  <c:v>Section 4 Procurement Processes</c:v>
                </c:pt>
              </c:strCache>
            </c:strRef>
          </c:cat>
          <c:val>
            <c:numRef>
              <c:f>'Sheet1 (2)'!$C$32:$C$35</c:f>
              <c:numCache>
                <c:formatCode>0%</c:formatCode>
                <c:ptCount val="4"/>
                <c:pt idx="0">
                  <c:v>0.77</c:v>
                </c:pt>
                <c:pt idx="1">
                  <c:v>0.66</c:v>
                </c:pt>
                <c:pt idx="2">
                  <c:v>0.6</c:v>
                </c:pt>
                <c:pt idx="3">
                  <c:v>0.8</c:v>
                </c:pt>
              </c:numCache>
            </c:numRef>
          </c:val>
          <c:extLst>
            <c:ext xmlns:c16="http://schemas.microsoft.com/office/drawing/2014/chart" uri="{C3380CC4-5D6E-409C-BE32-E72D297353CC}">
              <c16:uniqueId val="{00000001-C789-4E88-8CEE-7778229F83F3}"/>
            </c:ext>
          </c:extLst>
        </c:ser>
        <c:dLbls>
          <c:showLegendKey val="0"/>
          <c:showVal val="0"/>
          <c:showCatName val="0"/>
          <c:showSerName val="0"/>
          <c:showPercent val="0"/>
          <c:showBubbleSize val="0"/>
        </c:dLbls>
        <c:gapWidth val="65"/>
        <c:shape val="box"/>
        <c:axId val="643978120"/>
        <c:axId val="643974840"/>
        <c:axId val="0"/>
      </c:bar3DChart>
      <c:catAx>
        <c:axId val="6439781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643974840"/>
        <c:crosses val="autoZero"/>
        <c:auto val="1"/>
        <c:lblAlgn val="ctr"/>
        <c:lblOffset val="100"/>
        <c:noMultiLvlLbl val="0"/>
      </c:catAx>
      <c:valAx>
        <c:axId val="64397484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64397812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8.xml.rels><?xml version="1.0" encoding="UTF-8" standalone="yes"?>
<Relationships xmlns="http://schemas.openxmlformats.org/package/2006/relationships"><Relationship Id="rId1" Type="http://schemas.openxmlformats.org/officeDocument/2006/relationships/hyperlink" Target="mailto:kathryn.dickson@scotborders.gov.uk"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mailto:kathryn.dickson@scotborders.gov.uk"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99B78D-BFE2-4919-A675-1AF94EAAFC6D}" type="doc">
      <dgm:prSet loTypeId="urn:microsoft.com/office/officeart/2009/layout/CircleArrowProcess" loCatId="process" qsTypeId="urn:microsoft.com/office/officeart/2005/8/quickstyle/3d2" qsCatId="3D" csTypeId="urn:microsoft.com/office/officeart/2005/8/colors/accent1_2" csCatId="accent1" phldr="1"/>
      <dgm:spPr/>
      <dgm:t>
        <a:bodyPr/>
        <a:lstStyle/>
        <a:p>
          <a:endParaRPr lang="en-US"/>
        </a:p>
      </dgm:t>
    </dgm:pt>
    <dgm:pt modelId="{96214ED6-8B74-437B-9FD0-DC9C8F198EB7}">
      <dgm:prSet phldrT="[Text]" custT="1"/>
      <dgm:spPr/>
      <dgm:t>
        <a:bodyPr/>
        <a:lstStyle/>
        <a:p>
          <a:r>
            <a:rPr lang="en-US" sz="1600" dirty="0">
              <a:solidFill>
                <a:srgbClr val="083D58"/>
              </a:solidFill>
            </a:rPr>
            <a:t>National</a:t>
          </a:r>
        </a:p>
      </dgm:t>
    </dgm:pt>
    <dgm:pt modelId="{A3A60C95-9C41-40F3-8C60-4E63A1419235}" type="parTrans" cxnId="{FB552022-8062-4F3A-8FA1-2BB51F633E19}">
      <dgm:prSet/>
      <dgm:spPr/>
      <dgm:t>
        <a:bodyPr/>
        <a:lstStyle/>
        <a:p>
          <a:endParaRPr lang="en-US">
            <a:solidFill>
              <a:srgbClr val="083D58"/>
            </a:solidFill>
          </a:endParaRPr>
        </a:p>
      </dgm:t>
    </dgm:pt>
    <dgm:pt modelId="{A558FFF9-F6A7-4432-82DA-D8C553FE5114}" type="sibTrans" cxnId="{FB552022-8062-4F3A-8FA1-2BB51F633E19}">
      <dgm:prSet/>
      <dgm:spPr/>
      <dgm:t>
        <a:bodyPr/>
        <a:lstStyle/>
        <a:p>
          <a:endParaRPr lang="en-US">
            <a:solidFill>
              <a:srgbClr val="083D58"/>
            </a:solidFill>
          </a:endParaRPr>
        </a:p>
      </dgm:t>
    </dgm:pt>
    <dgm:pt modelId="{D8CC0DB5-1BED-40B2-8B3D-CA3500563220}">
      <dgm:prSet phldrT="[Text]" custT="1"/>
      <dgm:spPr/>
      <dgm:t>
        <a:bodyPr/>
        <a:lstStyle/>
        <a:p>
          <a:r>
            <a:rPr lang="en-US" sz="1600" dirty="0">
              <a:solidFill>
                <a:srgbClr val="083D58"/>
              </a:solidFill>
            </a:rPr>
            <a:t>Regional</a:t>
          </a:r>
          <a:endParaRPr lang="en-US" sz="1200" dirty="0">
            <a:solidFill>
              <a:srgbClr val="083D58"/>
            </a:solidFill>
          </a:endParaRPr>
        </a:p>
      </dgm:t>
    </dgm:pt>
    <dgm:pt modelId="{59DED4D5-26CF-4089-B23A-6309FE25DD17}" type="parTrans" cxnId="{EF0FB4D5-39D6-4996-8F95-46FDFD208A2B}">
      <dgm:prSet/>
      <dgm:spPr/>
      <dgm:t>
        <a:bodyPr/>
        <a:lstStyle/>
        <a:p>
          <a:endParaRPr lang="en-US">
            <a:solidFill>
              <a:srgbClr val="083D58"/>
            </a:solidFill>
          </a:endParaRPr>
        </a:p>
      </dgm:t>
    </dgm:pt>
    <dgm:pt modelId="{2CB544EF-4367-49D5-847C-113E758AA350}" type="sibTrans" cxnId="{EF0FB4D5-39D6-4996-8F95-46FDFD208A2B}">
      <dgm:prSet/>
      <dgm:spPr/>
      <dgm:t>
        <a:bodyPr/>
        <a:lstStyle/>
        <a:p>
          <a:endParaRPr lang="en-US">
            <a:solidFill>
              <a:srgbClr val="083D58"/>
            </a:solidFill>
          </a:endParaRPr>
        </a:p>
      </dgm:t>
    </dgm:pt>
    <dgm:pt modelId="{B6B3999E-6424-40A1-8CC9-C517FB35B997}">
      <dgm:prSet phldrT="[Text]" custT="1"/>
      <dgm:spPr/>
      <dgm:t>
        <a:bodyPr/>
        <a:lstStyle/>
        <a:p>
          <a:r>
            <a:rPr lang="en-US" sz="1600" dirty="0">
              <a:solidFill>
                <a:srgbClr val="083D58"/>
              </a:solidFill>
            </a:rPr>
            <a:t>International</a:t>
          </a:r>
          <a:endParaRPr lang="en-US" sz="1200" dirty="0">
            <a:solidFill>
              <a:srgbClr val="083D58"/>
            </a:solidFill>
          </a:endParaRPr>
        </a:p>
      </dgm:t>
    </dgm:pt>
    <dgm:pt modelId="{218EEA6F-5A1F-4BDB-975A-F9C80942DC8C}" type="parTrans" cxnId="{26DB7ACA-D7F1-496E-AACB-9B1CB4F21733}">
      <dgm:prSet/>
      <dgm:spPr/>
      <dgm:t>
        <a:bodyPr/>
        <a:lstStyle/>
        <a:p>
          <a:endParaRPr lang="en-US">
            <a:solidFill>
              <a:srgbClr val="083D58"/>
            </a:solidFill>
          </a:endParaRPr>
        </a:p>
      </dgm:t>
    </dgm:pt>
    <dgm:pt modelId="{6562F760-FFF0-4FF0-887E-57A88A6413CC}" type="sibTrans" cxnId="{26DB7ACA-D7F1-496E-AACB-9B1CB4F21733}">
      <dgm:prSet/>
      <dgm:spPr/>
      <dgm:t>
        <a:bodyPr/>
        <a:lstStyle/>
        <a:p>
          <a:endParaRPr lang="en-US">
            <a:solidFill>
              <a:srgbClr val="083D58"/>
            </a:solidFill>
          </a:endParaRPr>
        </a:p>
      </dgm:t>
    </dgm:pt>
    <dgm:pt modelId="{C39CC345-1515-4CA6-81B6-B207E545BA60}">
      <dgm:prSet phldrT="[Text]" custT="1"/>
      <dgm:spPr/>
      <dgm:t>
        <a:bodyPr/>
        <a:lstStyle/>
        <a:p>
          <a:r>
            <a:rPr lang="en-US" sz="1600" dirty="0">
              <a:solidFill>
                <a:srgbClr val="083D58"/>
              </a:solidFill>
            </a:rPr>
            <a:t>Local</a:t>
          </a:r>
        </a:p>
      </dgm:t>
    </dgm:pt>
    <dgm:pt modelId="{A0F84D07-989B-42A0-840C-DAB76E658994}" type="parTrans" cxnId="{6BA3CF03-56C3-4390-995C-0583E748187C}">
      <dgm:prSet/>
      <dgm:spPr/>
      <dgm:t>
        <a:bodyPr/>
        <a:lstStyle/>
        <a:p>
          <a:endParaRPr lang="en-US">
            <a:solidFill>
              <a:srgbClr val="083D58"/>
            </a:solidFill>
          </a:endParaRPr>
        </a:p>
      </dgm:t>
    </dgm:pt>
    <dgm:pt modelId="{C3A3F5CB-C111-4353-95A4-C9B5A22BECDC}" type="sibTrans" cxnId="{6BA3CF03-56C3-4390-995C-0583E748187C}">
      <dgm:prSet/>
      <dgm:spPr/>
      <dgm:t>
        <a:bodyPr/>
        <a:lstStyle/>
        <a:p>
          <a:endParaRPr lang="en-US">
            <a:solidFill>
              <a:srgbClr val="083D58"/>
            </a:solidFill>
          </a:endParaRPr>
        </a:p>
      </dgm:t>
    </dgm:pt>
    <dgm:pt modelId="{282FE4BA-3D3C-4E89-B255-7AD0CAACC056}" type="pres">
      <dgm:prSet presAssocID="{0799B78D-BFE2-4919-A675-1AF94EAAFC6D}" presName="Name0" presStyleCnt="0">
        <dgm:presLayoutVars>
          <dgm:chMax val="7"/>
          <dgm:chPref val="7"/>
          <dgm:dir/>
          <dgm:animLvl val="lvl"/>
        </dgm:presLayoutVars>
      </dgm:prSet>
      <dgm:spPr/>
    </dgm:pt>
    <dgm:pt modelId="{530A1BFC-648D-4C01-8D5F-EC7EC4EEDF2C}" type="pres">
      <dgm:prSet presAssocID="{C39CC345-1515-4CA6-81B6-B207E545BA60}" presName="Accent1" presStyleCnt="0"/>
      <dgm:spPr/>
    </dgm:pt>
    <dgm:pt modelId="{09203209-05BB-4A86-9D41-47379E803C04}" type="pres">
      <dgm:prSet presAssocID="{C39CC345-1515-4CA6-81B6-B207E545BA60}" presName="Accent" presStyleLbl="node1" presStyleIdx="0" presStyleCnt="4" custScaleX="104422" custScaleY="103358"/>
      <dgm:spPr>
        <a:solidFill>
          <a:srgbClr val="083D58"/>
        </a:solidFill>
      </dgm:spPr>
    </dgm:pt>
    <dgm:pt modelId="{622A4344-62FA-426F-890A-1C30AE0D5918}" type="pres">
      <dgm:prSet presAssocID="{C39CC345-1515-4CA6-81B6-B207E545BA60}" presName="Parent1" presStyleLbl="revTx" presStyleIdx="0" presStyleCnt="4">
        <dgm:presLayoutVars>
          <dgm:chMax val="1"/>
          <dgm:chPref val="1"/>
          <dgm:bulletEnabled val="1"/>
        </dgm:presLayoutVars>
      </dgm:prSet>
      <dgm:spPr/>
    </dgm:pt>
    <dgm:pt modelId="{C547B4F1-E295-451F-89A2-26ADFD2A2199}" type="pres">
      <dgm:prSet presAssocID="{96214ED6-8B74-437B-9FD0-DC9C8F198EB7}" presName="Accent2" presStyleCnt="0"/>
      <dgm:spPr/>
    </dgm:pt>
    <dgm:pt modelId="{97B1088D-45F8-47E7-A794-61C4C4F6D7C1}" type="pres">
      <dgm:prSet presAssocID="{96214ED6-8B74-437B-9FD0-DC9C8F198EB7}" presName="Accent" presStyleLbl="node1" presStyleIdx="1" presStyleCnt="4" custScaleX="103369" custScaleY="104401"/>
      <dgm:spPr>
        <a:solidFill>
          <a:srgbClr val="C20000"/>
        </a:solidFill>
      </dgm:spPr>
    </dgm:pt>
    <dgm:pt modelId="{599A56C8-25B2-435E-B58A-7D7D25B4C104}" type="pres">
      <dgm:prSet presAssocID="{96214ED6-8B74-437B-9FD0-DC9C8F198EB7}" presName="Parent2" presStyleLbl="revTx" presStyleIdx="1" presStyleCnt="4">
        <dgm:presLayoutVars>
          <dgm:chMax val="1"/>
          <dgm:chPref val="1"/>
          <dgm:bulletEnabled val="1"/>
        </dgm:presLayoutVars>
      </dgm:prSet>
      <dgm:spPr/>
    </dgm:pt>
    <dgm:pt modelId="{CAE108F4-53FB-4E7C-822E-9D668F45E6DC}" type="pres">
      <dgm:prSet presAssocID="{D8CC0DB5-1BED-40B2-8B3D-CA3500563220}" presName="Accent3" presStyleCnt="0"/>
      <dgm:spPr/>
    </dgm:pt>
    <dgm:pt modelId="{18DD931F-665D-42F4-89F8-21DBCB359310}" type="pres">
      <dgm:prSet presAssocID="{D8CC0DB5-1BED-40B2-8B3D-CA3500563220}" presName="Accent" presStyleLbl="node1" presStyleIdx="2" presStyleCnt="4" custScaleX="104422" custScaleY="104401"/>
      <dgm:spPr>
        <a:solidFill>
          <a:srgbClr val="083D58"/>
        </a:solidFill>
      </dgm:spPr>
    </dgm:pt>
    <dgm:pt modelId="{40E24CBF-C42F-49C0-B764-CA463DBC9A15}" type="pres">
      <dgm:prSet presAssocID="{D8CC0DB5-1BED-40B2-8B3D-CA3500563220}" presName="Parent3" presStyleLbl="revTx" presStyleIdx="2" presStyleCnt="4" custLinFactNeighborX="489" custLinFactNeighborY="-14798">
        <dgm:presLayoutVars>
          <dgm:chMax val="1"/>
          <dgm:chPref val="1"/>
          <dgm:bulletEnabled val="1"/>
        </dgm:presLayoutVars>
      </dgm:prSet>
      <dgm:spPr/>
    </dgm:pt>
    <dgm:pt modelId="{9A407611-E190-449E-BA82-0D9F3B3961B5}" type="pres">
      <dgm:prSet presAssocID="{B6B3999E-6424-40A1-8CC9-C517FB35B997}" presName="Accent4" presStyleCnt="0"/>
      <dgm:spPr/>
    </dgm:pt>
    <dgm:pt modelId="{8020A7EA-E923-4DC4-A475-ED39E886F0E4}" type="pres">
      <dgm:prSet presAssocID="{B6B3999E-6424-40A1-8CC9-C517FB35B997}" presName="Accent" presStyleLbl="node1" presStyleIdx="3" presStyleCnt="4" custScaleX="120318" custScaleY="109328"/>
      <dgm:spPr>
        <a:solidFill>
          <a:srgbClr val="C20000"/>
        </a:solidFill>
      </dgm:spPr>
    </dgm:pt>
    <dgm:pt modelId="{17963FAA-B6F6-41C0-B14D-040EE344447B}" type="pres">
      <dgm:prSet presAssocID="{B6B3999E-6424-40A1-8CC9-C517FB35B997}" presName="Parent4" presStyleLbl="revTx" presStyleIdx="3" presStyleCnt="4" custScaleX="185744">
        <dgm:presLayoutVars>
          <dgm:chMax val="1"/>
          <dgm:chPref val="1"/>
          <dgm:bulletEnabled val="1"/>
        </dgm:presLayoutVars>
      </dgm:prSet>
      <dgm:spPr/>
    </dgm:pt>
  </dgm:ptLst>
  <dgm:cxnLst>
    <dgm:cxn modelId="{6BA3CF03-56C3-4390-995C-0583E748187C}" srcId="{0799B78D-BFE2-4919-A675-1AF94EAAFC6D}" destId="{C39CC345-1515-4CA6-81B6-B207E545BA60}" srcOrd="0" destOrd="0" parTransId="{A0F84D07-989B-42A0-840C-DAB76E658994}" sibTransId="{C3A3F5CB-C111-4353-95A4-C9B5A22BECDC}"/>
    <dgm:cxn modelId="{3065E821-DA6D-4DD1-A0E3-57A833940062}" type="presOf" srcId="{C39CC345-1515-4CA6-81B6-B207E545BA60}" destId="{622A4344-62FA-426F-890A-1C30AE0D5918}" srcOrd="0" destOrd="0" presId="urn:microsoft.com/office/officeart/2009/layout/CircleArrowProcess"/>
    <dgm:cxn modelId="{FB552022-8062-4F3A-8FA1-2BB51F633E19}" srcId="{0799B78D-BFE2-4919-A675-1AF94EAAFC6D}" destId="{96214ED6-8B74-437B-9FD0-DC9C8F198EB7}" srcOrd="1" destOrd="0" parTransId="{A3A60C95-9C41-40F3-8C60-4E63A1419235}" sibTransId="{A558FFF9-F6A7-4432-82DA-D8C553FE5114}"/>
    <dgm:cxn modelId="{7954833B-9DBC-4058-8557-85EE58F74AD6}" type="presOf" srcId="{B6B3999E-6424-40A1-8CC9-C517FB35B997}" destId="{17963FAA-B6F6-41C0-B14D-040EE344447B}" srcOrd="0" destOrd="0" presId="urn:microsoft.com/office/officeart/2009/layout/CircleArrowProcess"/>
    <dgm:cxn modelId="{345F4F7C-BC11-45CB-84CC-E2CC61D41FF4}" type="presOf" srcId="{D8CC0DB5-1BED-40B2-8B3D-CA3500563220}" destId="{40E24CBF-C42F-49C0-B764-CA463DBC9A15}" srcOrd="0" destOrd="0" presId="urn:microsoft.com/office/officeart/2009/layout/CircleArrowProcess"/>
    <dgm:cxn modelId="{46FBCF7E-CBAA-4F2A-8D39-0AE7C884719A}" type="presOf" srcId="{96214ED6-8B74-437B-9FD0-DC9C8F198EB7}" destId="{599A56C8-25B2-435E-B58A-7D7D25B4C104}" srcOrd="0" destOrd="0" presId="urn:microsoft.com/office/officeart/2009/layout/CircleArrowProcess"/>
    <dgm:cxn modelId="{0CF3799D-D5E8-451C-ACCF-B18B4C5AC31B}" type="presOf" srcId="{0799B78D-BFE2-4919-A675-1AF94EAAFC6D}" destId="{282FE4BA-3D3C-4E89-B255-7AD0CAACC056}" srcOrd="0" destOrd="0" presId="urn:microsoft.com/office/officeart/2009/layout/CircleArrowProcess"/>
    <dgm:cxn modelId="{26DB7ACA-D7F1-496E-AACB-9B1CB4F21733}" srcId="{0799B78D-BFE2-4919-A675-1AF94EAAFC6D}" destId="{B6B3999E-6424-40A1-8CC9-C517FB35B997}" srcOrd="3" destOrd="0" parTransId="{218EEA6F-5A1F-4BDB-975A-F9C80942DC8C}" sibTransId="{6562F760-FFF0-4FF0-887E-57A88A6413CC}"/>
    <dgm:cxn modelId="{EF0FB4D5-39D6-4996-8F95-46FDFD208A2B}" srcId="{0799B78D-BFE2-4919-A675-1AF94EAAFC6D}" destId="{D8CC0DB5-1BED-40B2-8B3D-CA3500563220}" srcOrd="2" destOrd="0" parTransId="{59DED4D5-26CF-4089-B23A-6309FE25DD17}" sibTransId="{2CB544EF-4367-49D5-847C-113E758AA350}"/>
    <dgm:cxn modelId="{A9B56A6D-CF09-4798-A6AC-86C21D88CD29}" type="presParOf" srcId="{282FE4BA-3D3C-4E89-B255-7AD0CAACC056}" destId="{530A1BFC-648D-4C01-8D5F-EC7EC4EEDF2C}" srcOrd="0" destOrd="0" presId="urn:microsoft.com/office/officeart/2009/layout/CircleArrowProcess"/>
    <dgm:cxn modelId="{68766B2B-3965-4994-AE85-FECEFDD5D948}" type="presParOf" srcId="{530A1BFC-648D-4C01-8D5F-EC7EC4EEDF2C}" destId="{09203209-05BB-4A86-9D41-47379E803C04}" srcOrd="0" destOrd="0" presId="urn:microsoft.com/office/officeart/2009/layout/CircleArrowProcess"/>
    <dgm:cxn modelId="{F4B0C0C9-DCAA-4CA3-826D-F8FD063B965C}" type="presParOf" srcId="{282FE4BA-3D3C-4E89-B255-7AD0CAACC056}" destId="{622A4344-62FA-426F-890A-1C30AE0D5918}" srcOrd="1" destOrd="0" presId="urn:microsoft.com/office/officeart/2009/layout/CircleArrowProcess"/>
    <dgm:cxn modelId="{B0D346CA-ED3D-443F-B455-7C3762BE781A}" type="presParOf" srcId="{282FE4BA-3D3C-4E89-B255-7AD0CAACC056}" destId="{C547B4F1-E295-451F-89A2-26ADFD2A2199}" srcOrd="2" destOrd="0" presId="urn:microsoft.com/office/officeart/2009/layout/CircleArrowProcess"/>
    <dgm:cxn modelId="{8D26C280-EF7E-40A6-9C01-03D9055EA2AF}" type="presParOf" srcId="{C547B4F1-E295-451F-89A2-26ADFD2A2199}" destId="{97B1088D-45F8-47E7-A794-61C4C4F6D7C1}" srcOrd="0" destOrd="0" presId="urn:microsoft.com/office/officeart/2009/layout/CircleArrowProcess"/>
    <dgm:cxn modelId="{A213FADF-2946-4544-93A4-8D4C61A696FA}" type="presParOf" srcId="{282FE4BA-3D3C-4E89-B255-7AD0CAACC056}" destId="{599A56C8-25B2-435E-B58A-7D7D25B4C104}" srcOrd="3" destOrd="0" presId="urn:microsoft.com/office/officeart/2009/layout/CircleArrowProcess"/>
    <dgm:cxn modelId="{1D993746-7E48-433A-883B-5D2071EB0007}" type="presParOf" srcId="{282FE4BA-3D3C-4E89-B255-7AD0CAACC056}" destId="{CAE108F4-53FB-4E7C-822E-9D668F45E6DC}" srcOrd="4" destOrd="0" presId="urn:microsoft.com/office/officeart/2009/layout/CircleArrowProcess"/>
    <dgm:cxn modelId="{BDF5F6DA-2BDF-44AF-AB11-2D8D4B452D97}" type="presParOf" srcId="{CAE108F4-53FB-4E7C-822E-9D668F45E6DC}" destId="{18DD931F-665D-42F4-89F8-21DBCB359310}" srcOrd="0" destOrd="0" presId="urn:microsoft.com/office/officeart/2009/layout/CircleArrowProcess"/>
    <dgm:cxn modelId="{F0C8986D-CEDA-44C2-B355-3EE487C34BEC}" type="presParOf" srcId="{282FE4BA-3D3C-4E89-B255-7AD0CAACC056}" destId="{40E24CBF-C42F-49C0-B764-CA463DBC9A15}" srcOrd="5" destOrd="0" presId="urn:microsoft.com/office/officeart/2009/layout/CircleArrowProcess"/>
    <dgm:cxn modelId="{D7F1FBF2-FBE3-441F-B584-1F836FC40E11}" type="presParOf" srcId="{282FE4BA-3D3C-4E89-B255-7AD0CAACC056}" destId="{9A407611-E190-449E-BA82-0D9F3B3961B5}" srcOrd="6" destOrd="0" presId="urn:microsoft.com/office/officeart/2009/layout/CircleArrowProcess"/>
    <dgm:cxn modelId="{AF50FE95-999E-4D4B-B85A-31B3C00AD5B2}" type="presParOf" srcId="{9A407611-E190-449E-BA82-0D9F3B3961B5}" destId="{8020A7EA-E923-4DC4-A475-ED39E886F0E4}" srcOrd="0" destOrd="0" presId="urn:microsoft.com/office/officeart/2009/layout/CircleArrowProcess"/>
    <dgm:cxn modelId="{02FBC0DE-BC0B-4DF3-9766-37C1E15765F2}" type="presParOf" srcId="{282FE4BA-3D3C-4E89-B255-7AD0CAACC056}" destId="{17963FAA-B6F6-41C0-B14D-040EE344447B}"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43B2CC-8684-406C-B70B-269E6D0455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CAD9A0B2-F489-4FF2-9DA7-3D06C9C8C230}">
      <dgm:prSet/>
      <dgm:spPr>
        <a:noFill/>
        <a:ln>
          <a:solidFill>
            <a:schemeClr val="accent2"/>
          </a:solidFill>
        </a:ln>
      </dgm:spPr>
      <dgm:t>
        <a:bodyPr/>
        <a:lstStyle/>
        <a:p>
          <a:pPr rtl="0"/>
          <a:r>
            <a:rPr lang="en-GB" dirty="0">
              <a:solidFill>
                <a:schemeClr val="tx1"/>
              </a:solidFill>
            </a:rPr>
            <a:t>Developing Contract Management &amp; Commercial Skills – Achieving buy-in</a:t>
          </a:r>
        </a:p>
      </dgm:t>
    </dgm:pt>
    <dgm:pt modelId="{AEFB2902-6A95-4202-B76C-F8A9449D39C4}" type="parTrans" cxnId="{894A663E-3450-419D-8D05-87040F16BFEA}">
      <dgm:prSet/>
      <dgm:spPr/>
      <dgm:t>
        <a:bodyPr/>
        <a:lstStyle/>
        <a:p>
          <a:endParaRPr lang="en-GB"/>
        </a:p>
      </dgm:t>
    </dgm:pt>
    <dgm:pt modelId="{62FF80EC-9728-480E-9DE5-0EF7F4BC0C04}" type="sibTrans" cxnId="{894A663E-3450-419D-8D05-87040F16BFEA}">
      <dgm:prSet/>
      <dgm:spPr/>
      <dgm:t>
        <a:bodyPr/>
        <a:lstStyle/>
        <a:p>
          <a:endParaRPr lang="en-GB"/>
        </a:p>
      </dgm:t>
    </dgm:pt>
    <dgm:pt modelId="{FA4A3E9F-E752-4BAC-AC7A-9D999D9D0D25}" type="pres">
      <dgm:prSet presAssocID="{FE43B2CC-8684-406C-B70B-269E6D04557E}" presName="linear" presStyleCnt="0">
        <dgm:presLayoutVars>
          <dgm:animLvl val="lvl"/>
          <dgm:resizeHandles val="exact"/>
        </dgm:presLayoutVars>
      </dgm:prSet>
      <dgm:spPr/>
    </dgm:pt>
    <dgm:pt modelId="{B2E8D65C-B930-417A-91AC-8D795DE11A49}" type="pres">
      <dgm:prSet presAssocID="{CAD9A0B2-F489-4FF2-9DA7-3D06C9C8C230}" presName="parentText" presStyleLbl="node1" presStyleIdx="0" presStyleCnt="1" custLinFactNeighborX="-306" custLinFactNeighborY="-6583">
        <dgm:presLayoutVars>
          <dgm:chMax val="0"/>
          <dgm:bulletEnabled val="1"/>
        </dgm:presLayoutVars>
      </dgm:prSet>
      <dgm:spPr/>
    </dgm:pt>
  </dgm:ptLst>
  <dgm:cxnLst>
    <dgm:cxn modelId="{32ADAB3D-2306-4C5F-890E-9DA481EC1F76}" type="presOf" srcId="{FE43B2CC-8684-406C-B70B-269E6D04557E}" destId="{FA4A3E9F-E752-4BAC-AC7A-9D999D9D0D25}" srcOrd="0" destOrd="0" presId="urn:microsoft.com/office/officeart/2005/8/layout/vList2"/>
    <dgm:cxn modelId="{894A663E-3450-419D-8D05-87040F16BFEA}" srcId="{FE43B2CC-8684-406C-B70B-269E6D04557E}" destId="{CAD9A0B2-F489-4FF2-9DA7-3D06C9C8C230}" srcOrd="0" destOrd="0" parTransId="{AEFB2902-6A95-4202-B76C-F8A9449D39C4}" sibTransId="{62FF80EC-9728-480E-9DE5-0EF7F4BC0C04}"/>
    <dgm:cxn modelId="{0DC6D3B4-1909-4107-AC32-042D0F451EC3}" type="presOf" srcId="{CAD9A0B2-F489-4FF2-9DA7-3D06C9C8C230}" destId="{B2E8D65C-B930-417A-91AC-8D795DE11A49}" srcOrd="0" destOrd="0" presId="urn:microsoft.com/office/officeart/2005/8/layout/vList2"/>
    <dgm:cxn modelId="{7906D369-680C-4F6A-B344-7B62C8F04700}" type="presParOf" srcId="{FA4A3E9F-E752-4BAC-AC7A-9D999D9D0D25}" destId="{B2E8D65C-B930-417A-91AC-8D795DE11A4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43B2CC-8684-406C-B70B-269E6D0455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DB4F7D7F-724A-4AA1-B1D9-BFA4AD22F7A8}">
      <dgm:prSet custT="1"/>
      <dgm:spPr>
        <a:noFill/>
        <a:ln>
          <a:solidFill>
            <a:schemeClr val="accent2">
              <a:lumMod val="75000"/>
            </a:schemeClr>
          </a:solidFill>
        </a:ln>
      </dgm:spPr>
      <dgm:t>
        <a:bodyPr/>
        <a:lstStyle/>
        <a:p>
          <a:r>
            <a:rPr lang="en-GB" sz="3200" dirty="0">
              <a:solidFill>
                <a:schemeClr val="tx1"/>
              </a:solidFill>
            </a:rPr>
            <a:t>‘A business case for a Corporate contract management framework should be developed by Procurement following discussions and input from Transformation Projects relating to business process transformation proposals’</a:t>
          </a:r>
        </a:p>
      </dgm:t>
    </dgm:pt>
    <dgm:pt modelId="{D3BF05EF-6AE8-432E-A285-97369691BEE0}" type="parTrans" cxnId="{9C4B993A-21AF-4117-A2EE-992F7B0F1F1D}">
      <dgm:prSet/>
      <dgm:spPr/>
      <dgm:t>
        <a:bodyPr/>
        <a:lstStyle/>
        <a:p>
          <a:endParaRPr lang="en-GB"/>
        </a:p>
      </dgm:t>
    </dgm:pt>
    <dgm:pt modelId="{14E19352-BA44-47E0-B031-9E5FD8DC1FCD}" type="sibTrans" cxnId="{9C4B993A-21AF-4117-A2EE-992F7B0F1F1D}">
      <dgm:prSet/>
      <dgm:spPr/>
      <dgm:t>
        <a:bodyPr/>
        <a:lstStyle/>
        <a:p>
          <a:endParaRPr lang="en-GB"/>
        </a:p>
      </dgm:t>
    </dgm:pt>
    <dgm:pt modelId="{FA4A3E9F-E752-4BAC-AC7A-9D999D9D0D25}" type="pres">
      <dgm:prSet presAssocID="{FE43B2CC-8684-406C-B70B-269E6D04557E}" presName="linear" presStyleCnt="0">
        <dgm:presLayoutVars>
          <dgm:animLvl val="lvl"/>
          <dgm:resizeHandles val="exact"/>
        </dgm:presLayoutVars>
      </dgm:prSet>
      <dgm:spPr/>
    </dgm:pt>
    <dgm:pt modelId="{3EEA143F-653E-4B49-9E15-2ADDEAD14780}" type="pres">
      <dgm:prSet presAssocID="{DB4F7D7F-724A-4AA1-B1D9-BFA4AD22F7A8}" presName="parentText" presStyleLbl="node1" presStyleIdx="0" presStyleCnt="1">
        <dgm:presLayoutVars>
          <dgm:chMax val="0"/>
          <dgm:bulletEnabled val="1"/>
        </dgm:presLayoutVars>
      </dgm:prSet>
      <dgm:spPr/>
    </dgm:pt>
  </dgm:ptLst>
  <dgm:cxnLst>
    <dgm:cxn modelId="{9C4B993A-21AF-4117-A2EE-992F7B0F1F1D}" srcId="{FE43B2CC-8684-406C-B70B-269E6D04557E}" destId="{DB4F7D7F-724A-4AA1-B1D9-BFA4AD22F7A8}" srcOrd="0" destOrd="0" parTransId="{D3BF05EF-6AE8-432E-A285-97369691BEE0}" sibTransId="{14E19352-BA44-47E0-B031-9E5FD8DC1FCD}"/>
    <dgm:cxn modelId="{5AB17B5B-0CD9-4A03-90C2-CD926F8A25F0}" type="presOf" srcId="{DB4F7D7F-724A-4AA1-B1D9-BFA4AD22F7A8}" destId="{3EEA143F-653E-4B49-9E15-2ADDEAD14780}" srcOrd="0" destOrd="0" presId="urn:microsoft.com/office/officeart/2005/8/layout/vList2"/>
    <dgm:cxn modelId="{9AF9A497-F9D3-4879-9217-0D96426A8915}" type="presOf" srcId="{FE43B2CC-8684-406C-B70B-269E6D04557E}" destId="{FA4A3E9F-E752-4BAC-AC7A-9D999D9D0D25}" srcOrd="0" destOrd="0" presId="urn:microsoft.com/office/officeart/2005/8/layout/vList2"/>
    <dgm:cxn modelId="{C577B436-794A-438A-86DF-539CFEF8FA99}" type="presParOf" srcId="{FA4A3E9F-E752-4BAC-AC7A-9D999D9D0D25}" destId="{3EEA143F-653E-4B49-9E15-2ADDEAD14780}"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43B2CC-8684-406C-B70B-269E6D0455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DB4F7D7F-724A-4AA1-B1D9-BFA4AD22F7A8}">
      <dgm:prSet custT="1"/>
      <dgm:spPr>
        <a:noFill/>
        <a:ln>
          <a:solidFill>
            <a:schemeClr val="accent2">
              <a:lumMod val="75000"/>
            </a:schemeClr>
          </a:solidFill>
        </a:ln>
      </dgm:spPr>
      <dgm:t>
        <a:bodyPr/>
        <a:lstStyle/>
        <a:p>
          <a:r>
            <a:rPr lang="en-GB" sz="2800" dirty="0">
              <a:solidFill>
                <a:schemeClr val="tx1"/>
              </a:solidFill>
            </a:rPr>
            <a:t>‘progress the work to design an effective Corporate Contract Management Framework’</a:t>
          </a:r>
        </a:p>
      </dgm:t>
    </dgm:pt>
    <dgm:pt modelId="{D3BF05EF-6AE8-432E-A285-97369691BEE0}" type="parTrans" cxnId="{9C4B993A-21AF-4117-A2EE-992F7B0F1F1D}">
      <dgm:prSet/>
      <dgm:spPr/>
      <dgm:t>
        <a:bodyPr/>
        <a:lstStyle/>
        <a:p>
          <a:endParaRPr lang="en-GB"/>
        </a:p>
      </dgm:t>
    </dgm:pt>
    <dgm:pt modelId="{14E19352-BA44-47E0-B031-9E5FD8DC1FCD}" type="sibTrans" cxnId="{9C4B993A-21AF-4117-A2EE-992F7B0F1F1D}">
      <dgm:prSet/>
      <dgm:spPr/>
      <dgm:t>
        <a:bodyPr/>
        <a:lstStyle/>
        <a:p>
          <a:endParaRPr lang="en-GB"/>
        </a:p>
      </dgm:t>
    </dgm:pt>
    <dgm:pt modelId="{5DC5DF39-B7EE-4685-8121-01B05A0FF2D1}">
      <dgm:prSet custT="1"/>
      <dgm:spPr>
        <a:noFill/>
        <a:ln>
          <a:solidFill>
            <a:schemeClr val="accent2">
              <a:lumMod val="75000"/>
            </a:schemeClr>
          </a:solidFill>
        </a:ln>
      </dgm:spPr>
      <dgm:t>
        <a:bodyPr/>
        <a:lstStyle/>
        <a:p>
          <a:r>
            <a:rPr lang="en-GB" sz="2800" dirty="0">
              <a:solidFill>
                <a:schemeClr val="tx1"/>
              </a:solidFill>
            </a:rPr>
            <a:t>‘CMT should lead and drive the establishing and embedding of a contract management culture’</a:t>
          </a:r>
        </a:p>
      </dgm:t>
    </dgm:pt>
    <dgm:pt modelId="{285F9653-2D37-4890-BFC4-4FA689BB406E}" type="parTrans" cxnId="{0DFBB492-1DB8-4637-AC4D-E1FA2107BF42}">
      <dgm:prSet/>
      <dgm:spPr/>
      <dgm:t>
        <a:bodyPr/>
        <a:lstStyle/>
        <a:p>
          <a:endParaRPr lang="en-GB"/>
        </a:p>
      </dgm:t>
    </dgm:pt>
    <dgm:pt modelId="{2B59C228-00D8-4344-B792-915893A35BA0}" type="sibTrans" cxnId="{0DFBB492-1DB8-4637-AC4D-E1FA2107BF42}">
      <dgm:prSet/>
      <dgm:spPr/>
      <dgm:t>
        <a:bodyPr/>
        <a:lstStyle/>
        <a:p>
          <a:endParaRPr lang="en-GB"/>
        </a:p>
      </dgm:t>
    </dgm:pt>
    <dgm:pt modelId="{A772FB51-61DB-4A19-98F3-5E931AA4189F}">
      <dgm:prSet custT="1"/>
      <dgm:spPr>
        <a:noFill/>
        <a:ln>
          <a:solidFill>
            <a:schemeClr val="accent2">
              <a:lumMod val="75000"/>
            </a:schemeClr>
          </a:solidFill>
        </a:ln>
      </dgm:spPr>
      <dgm:t>
        <a:bodyPr/>
        <a:lstStyle/>
        <a:p>
          <a:r>
            <a:rPr lang="en-GB" sz="2800" dirty="0">
              <a:solidFill>
                <a:schemeClr val="tx1"/>
              </a:solidFill>
            </a:rPr>
            <a:t>‘inclusion of contract management skills as part of a broad set of commercial skills’</a:t>
          </a:r>
        </a:p>
      </dgm:t>
    </dgm:pt>
    <dgm:pt modelId="{0E628F14-6E28-41B2-BEBB-D71C41A34118}" type="parTrans" cxnId="{33F5E01F-D4F9-4045-A7F1-07FAAE98E95D}">
      <dgm:prSet/>
      <dgm:spPr/>
      <dgm:t>
        <a:bodyPr/>
        <a:lstStyle/>
        <a:p>
          <a:endParaRPr lang="en-GB"/>
        </a:p>
      </dgm:t>
    </dgm:pt>
    <dgm:pt modelId="{C2B1A871-D3C8-4A03-8B5B-C6EA917F54E5}" type="sibTrans" cxnId="{33F5E01F-D4F9-4045-A7F1-07FAAE98E95D}">
      <dgm:prSet/>
      <dgm:spPr/>
      <dgm:t>
        <a:bodyPr/>
        <a:lstStyle/>
        <a:p>
          <a:endParaRPr lang="en-GB"/>
        </a:p>
      </dgm:t>
    </dgm:pt>
    <dgm:pt modelId="{FA4A3E9F-E752-4BAC-AC7A-9D999D9D0D25}" type="pres">
      <dgm:prSet presAssocID="{FE43B2CC-8684-406C-B70B-269E6D04557E}" presName="linear" presStyleCnt="0">
        <dgm:presLayoutVars>
          <dgm:animLvl val="lvl"/>
          <dgm:resizeHandles val="exact"/>
        </dgm:presLayoutVars>
      </dgm:prSet>
      <dgm:spPr/>
    </dgm:pt>
    <dgm:pt modelId="{3EEA143F-653E-4B49-9E15-2ADDEAD14780}" type="pres">
      <dgm:prSet presAssocID="{DB4F7D7F-724A-4AA1-B1D9-BFA4AD22F7A8}" presName="parentText" presStyleLbl="node1" presStyleIdx="0" presStyleCnt="3">
        <dgm:presLayoutVars>
          <dgm:chMax val="0"/>
          <dgm:bulletEnabled val="1"/>
        </dgm:presLayoutVars>
      </dgm:prSet>
      <dgm:spPr/>
    </dgm:pt>
    <dgm:pt modelId="{2BEE72C8-D99B-4E06-BD02-D3F01BAEBD99}" type="pres">
      <dgm:prSet presAssocID="{14E19352-BA44-47E0-B031-9E5FD8DC1FCD}" presName="spacer" presStyleCnt="0"/>
      <dgm:spPr/>
    </dgm:pt>
    <dgm:pt modelId="{4CC5915B-C3D3-4FF8-BFC2-1BABE96B0FAB}" type="pres">
      <dgm:prSet presAssocID="{5DC5DF39-B7EE-4685-8121-01B05A0FF2D1}" presName="parentText" presStyleLbl="node1" presStyleIdx="1" presStyleCnt="3">
        <dgm:presLayoutVars>
          <dgm:chMax val="0"/>
          <dgm:bulletEnabled val="1"/>
        </dgm:presLayoutVars>
      </dgm:prSet>
      <dgm:spPr/>
    </dgm:pt>
    <dgm:pt modelId="{D88EB1F5-38E0-44AE-A73F-FE102A3F59CC}" type="pres">
      <dgm:prSet presAssocID="{2B59C228-00D8-4344-B792-915893A35BA0}" presName="spacer" presStyleCnt="0"/>
      <dgm:spPr/>
    </dgm:pt>
    <dgm:pt modelId="{759E5080-D4B1-4F80-BAA5-F29C251481FF}" type="pres">
      <dgm:prSet presAssocID="{A772FB51-61DB-4A19-98F3-5E931AA4189F}" presName="parentText" presStyleLbl="node1" presStyleIdx="2" presStyleCnt="3">
        <dgm:presLayoutVars>
          <dgm:chMax val="0"/>
          <dgm:bulletEnabled val="1"/>
        </dgm:presLayoutVars>
      </dgm:prSet>
      <dgm:spPr/>
    </dgm:pt>
  </dgm:ptLst>
  <dgm:cxnLst>
    <dgm:cxn modelId="{33F5E01F-D4F9-4045-A7F1-07FAAE98E95D}" srcId="{FE43B2CC-8684-406C-B70B-269E6D04557E}" destId="{A772FB51-61DB-4A19-98F3-5E931AA4189F}" srcOrd="2" destOrd="0" parTransId="{0E628F14-6E28-41B2-BEBB-D71C41A34118}" sibTransId="{C2B1A871-D3C8-4A03-8B5B-C6EA917F54E5}"/>
    <dgm:cxn modelId="{9C4B993A-21AF-4117-A2EE-992F7B0F1F1D}" srcId="{FE43B2CC-8684-406C-B70B-269E6D04557E}" destId="{DB4F7D7F-724A-4AA1-B1D9-BFA4AD22F7A8}" srcOrd="0" destOrd="0" parTransId="{D3BF05EF-6AE8-432E-A285-97369691BEE0}" sibTransId="{14E19352-BA44-47E0-B031-9E5FD8DC1FCD}"/>
    <dgm:cxn modelId="{EB77F46B-528D-44C0-9D30-98B9F5EE5B1D}" type="presOf" srcId="{A772FB51-61DB-4A19-98F3-5E931AA4189F}" destId="{759E5080-D4B1-4F80-BAA5-F29C251481FF}" srcOrd="0" destOrd="0" presId="urn:microsoft.com/office/officeart/2005/8/layout/vList2"/>
    <dgm:cxn modelId="{0DFBB492-1DB8-4637-AC4D-E1FA2107BF42}" srcId="{FE43B2CC-8684-406C-B70B-269E6D04557E}" destId="{5DC5DF39-B7EE-4685-8121-01B05A0FF2D1}" srcOrd="1" destOrd="0" parTransId="{285F9653-2D37-4890-BFC4-4FA689BB406E}" sibTransId="{2B59C228-00D8-4344-B792-915893A35BA0}"/>
    <dgm:cxn modelId="{FCE4E495-354E-4F3E-ACCD-6AEF7998C1EE}" type="presOf" srcId="{DB4F7D7F-724A-4AA1-B1D9-BFA4AD22F7A8}" destId="{3EEA143F-653E-4B49-9E15-2ADDEAD14780}" srcOrd="0" destOrd="0" presId="urn:microsoft.com/office/officeart/2005/8/layout/vList2"/>
    <dgm:cxn modelId="{1B826597-E9AA-41B6-BE3B-EEA868759BC8}" type="presOf" srcId="{5DC5DF39-B7EE-4685-8121-01B05A0FF2D1}" destId="{4CC5915B-C3D3-4FF8-BFC2-1BABE96B0FAB}" srcOrd="0" destOrd="0" presId="urn:microsoft.com/office/officeart/2005/8/layout/vList2"/>
    <dgm:cxn modelId="{53918ABC-C4B3-463C-A57B-AC6D7F0E89F3}" type="presOf" srcId="{FE43B2CC-8684-406C-B70B-269E6D04557E}" destId="{FA4A3E9F-E752-4BAC-AC7A-9D999D9D0D25}" srcOrd="0" destOrd="0" presId="urn:microsoft.com/office/officeart/2005/8/layout/vList2"/>
    <dgm:cxn modelId="{CC91FAB2-BD02-4AFA-99D0-887D142D87DE}" type="presParOf" srcId="{FA4A3E9F-E752-4BAC-AC7A-9D999D9D0D25}" destId="{3EEA143F-653E-4B49-9E15-2ADDEAD14780}" srcOrd="0" destOrd="0" presId="urn:microsoft.com/office/officeart/2005/8/layout/vList2"/>
    <dgm:cxn modelId="{B0A0DB33-E6FD-4305-AB82-C57F6359B8B1}" type="presParOf" srcId="{FA4A3E9F-E752-4BAC-AC7A-9D999D9D0D25}" destId="{2BEE72C8-D99B-4E06-BD02-D3F01BAEBD99}" srcOrd="1" destOrd="0" presId="urn:microsoft.com/office/officeart/2005/8/layout/vList2"/>
    <dgm:cxn modelId="{C5D21632-FE50-40CC-B7AE-92E343F835CC}" type="presParOf" srcId="{FA4A3E9F-E752-4BAC-AC7A-9D999D9D0D25}" destId="{4CC5915B-C3D3-4FF8-BFC2-1BABE96B0FAB}" srcOrd="2" destOrd="0" presId="urn:microsoft.com/office/officeart/2005/8/layout/vList2"/>
    <dgm:cxn modelId="{91A050A7-E385-4608-B573-8CDD31586AA6}" type="presParOf" srcId="{FA4A3E9F-E752-4BAC-AC7A-9D999D9D0D25}" destId="{D88EB1F5-38E0-44AE-A73F-FE102A3F59CC}" srcOrd="3" destOrd="0" presId="urn:microsoft.com/office/officeart/2005/8/layout/vList2"/>
    <dgm:cxn modelId="{55ABFA6C-45A0-47A7-9AC0-66DCED6CFA4E}" type="presParOf" srcId="{FA4A3E9F-E752-4BAC-AC7A-9D999D9D0D25}" destId="{759E5080-D4B1-4F80-BAA5-F29C251481FF}"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43B2CC-8684-406C-B70B-269E6D0455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CAC3728B-81F8-42BB-A696-B8D9F9CC7C67}">
      <dgm:prSet/>
      <dgm:spPr>
        <a:noFill/>
      </dgm:spPr>
      <dgm:t>
        <a:bodyPr/>
        <a:lstStyle/>
        <a:p>
          <a:r>
            <a:rPr lang="en-GB" b="1" dirty="0">
              <a:solidFill>
                <a:schemeClr val="tx1"/>
              </a:solidFill>
            </a:rPr>
            <a:t>Development approach through a collaborative cross Council working group</a:t>
          </a:r>
          <a:endParaRPr lang="en-GB" dirty="0">
            <a:solidFill>
              <a:schemeClr val="tx1"/>
            </a:solidFill>
          </a:endParaRPr>
        </a:p>
      </dgm:t>
    </dgm:pt>
    <dgm:pt modelId="{F7AC2D60-5502-4D05-8BC6-44D74B27482D}" type="parTrans" cxnId="{5E7BE8B0-7819-4994-B687-6E9F993B3A64}">
      <dgm:prSet/>
      <dgm:spPr/>
      <dgm:t>
        <a:bodyPr/>
        <a:lstStyle/>
        <a:p>
          <a:endParaRPr lang="en-GB"/>
        </a:p>
      </dgm:t>
    </dgm:pt>
    <dgm:pt modelId="{B6A9BEA3-5863-4C9C-B9BC-E016B79033E8}" type="sibTrans" cxnId="{5E7BE8B0-7819-4994-B687-6E9F993B3A64}">
      <dgm:prSet/>
      <dgm:spPr/>
      <dgm:t>
        <a:bodyPr/>
        <a:lstStyle/>
        <a:p>
          <a:endParaRPr lang="en-GB"/>
        </a:p>
      </dgm:t>
    </dgm:pt>
    <dgm:pt modelId="{D44D88ED-6301-46A0-8CC1-4A6F25E54615}">
      <dgm:prSet/>
      <dgm:spPr>
        <a:noFill/>
      </dgm:spPr>
      <dgm:t>
        <a:bodyPr/>
        <a:lstStyle/>
        <a:p>
          <a:r>
            <a:rPr lang="en-GB" b="1" dirty="0">
              <a:solidFill>
                <a:schemeClr val="tx1">
                  <a:alpha val="58000"/>
                </a:schemeClr>
              </a:solidFill>
            </a:rPr>
            <a:t>Workstream 2 – Commercial Capability</a:t>
          </a:r>
          <a:endParaRPr lang="en-GB" dirty="0">
            <a:solidFill>
              <a:schemeClr val="tx1">
                <a:alpha val="58000"/>
              </a:schemeClr>
            </a:solidFill>
          </a:endParaRPr>
        </a:p>
      </dgm:t>
    </dgm:pt>
    <dgm:pt modelId="{FB4D4B11-BA9A-4AA2-B5BD-B851F9DD3993}" type="parTrans" cxnId="{61502625-ACFE-4201-8B68-9D9AF9C5EF2F}">
      <dgm:prSet/>
      <dgm:spPr/>
      <dgm:t>
        <a:bodyPr/>
        <a:lstStyle/>
        <a:p>
          <a:endParaRPr lang="en-GB"/>
        </a:p>
      </dgm:t>
    </dgm:pt>
    <dgm:pt modelId="{0076F7F6-DDFE-4D0B-8956-DFD1ED7A27AA}" type="sibTrans" cxnId="{61502625-ACFE-4201-8B68-9D9AF9C5EF2F}">
      <dgm:prSet/>
      <dgm:spPr/>
      <dgm:t>
        <a:bodyPr/>
        <a:lstStyle/>
        <a:p>
          <a:endParaRPr lang="en-GB"/>
        </a:p>
      </dgm:t>
    </dgm:pt>
    <dgm:pt modelId="{68F0E33C-3B9A-4033-81BF-DD3CACD5C5E8}">
      <dgm:prSet/>
      <dgm:spPr>
        <a:noFill/>
      </dgm:spPr>
      <dgm:t>
        <a:bodyPr/>
        <a:lstStyle/>
        <a:p>
          <a:r>
            <a:rPr lang="en-GB" b="1" dirty="0">
              <a:solidFill>
                <a:schemeClr val="tx1">
                  <a:alpha val="58000"/>
                </a:schemeClr>
              </a:solidFill>
            </a:rPr>
            <a:t>Workstream 3 -  Commercial Risk Assessment/Segmentation</a:t>
          </a:r>
          <a:endParaRPr lang="en-GB" dirty="0">
            <a:solidFill>
              <a:schemeClr val="tx1">
                <a:alpha val="58000"/>
              </a:schemeClr>
            </a:solidFill>
          </a:endParaRPr>
        </a:p>
      </dgm:t>
    </dgm:pt>
    <dgm:pt modelId="{52A95F71-5538-4B96-9D3E-EED7C5E8146D}" type="parTrans" cxnId="{D4373C72-AB97-4BC7-B244-5AE8AE505345}">
      <dgm:prSet/>
      <dgm:spPr/>
      <dgm:t>
        <a:bodyPr/>
        <a:lstStyle/>
        <a:p>
          <a:endParaRPr lang="en-GB"/>
        </a:p>
      </dgm:t>
    </dgm:pt>
    <dgm:pt modelId="{E04C5465-59BE-41AF-82DE-78E0FB509574}" type="sibTrans" cxnId="{D4373C72-AB97-4BC7-B244-5AE8AE505345}">
      <dgm:prSet/>
      <dgm:spPr/>
      <dgm:t>
        <a:bodyPr/>
        <a:lstStyle/>
        <a:p>
          <a:endParaRPr lang="en-GB"/>
        </a:p>
      </dgm:t>
    </dgm:pt>
    <dgm:pt modelId="{BDC59DF0-F6AD-444D-AD22-5569FDC90BC4}">
      <dgm:prSet/>
      <dgm:spPr>
        <a:noFill/>
      </dgm:spPr>
      <dgm:t>
        <a:bodyPr/>
        <a:lstStyle/>
        <a:p>
          <a:r>
            <a:rPr lang="en-GB" b="1" dirty="0">
              <a:solidFill>
                <a:schemeClr val="tx1">
                  <a:alpha val="58000"/>
                </a:schemeClr>
              </a:solidFill>
            </a:rPr>
            <a:t>Workstream 4 – Contract Management Administration</a:t>
          </a:r>
          <a:endParaRPr lang="en-GB" dirty="0">
            <a:solidFill>
              <a:schemeClr val="tx1">
                <a:alpha val="58000"/>
              </a:schemeClr>
            </a:solidFill>
          </a:endParaRPr>
        </a:p>
      </dgm:t>
    </dgm:pt>
    <dgm:pt modelId="{8379FAF4-6BD9-4584-9F5C-94D5A060452A}" type="parTrans" cxnId="{CF7D8878-0299-4AFD-B828-1F2D9F01BFA4}">
      <dgm:prSet/>
      <dgm:spPr/>
      <dgm:t>
        <a:bodyPr/>
        <a:lstStyle/>
        <a:p>
          <a:endParaRPr lang="en-GB"/>
        </a:p>
      </dgm:t>
    </dgm:pt>
    <dgm:pt modelId="{83AAC2DB-4668-4C9A-BADE-93953403A2B6}" type="sibTrans" cxnId="{CF7D8878-0299-4AFD-B828-1F2D9F01BFA4}">
      <dgm:prSet/>
      <dgm:spPr/>
      <dgm:t>
        <a:bodyPr/>
        <a:lstStyle/>
        <a:p>
          <a:endParaRPr lang="en-GB"/>
        </a:p>
      </dgm:t>
    </dgm:pt>
    <dgm:pt modelId="{96CCEA73-F8D6-48FE-97B6-A9C70D0FF6D9}">
      <dgm:prSet/>
      <dgm:spPr>
        <a:noFill/>
      </dgm:spPr>
      <dgm:t>
        <a:bodyPr/>
        <a:lstStyle/>
        <a:p>
          <a:r>
            <a:rPr lang="en-GB" b="1" dirty="0">
              <a:solidFill>
                <a:schemeClr val="tx1">
                  <a:alpha val="58000"/>
                </a:schemeClr>
              </a:solidFill>
            </a:rPr>
            <a:t>Workstream 5 -  Contract Performance Management</a:t>
          </a:r>
          <a:endParaRPr lang="en-GB" dirty="0">
            <a:solidFill>
              <a:schemeClr val="tx1">
                <a:alpha val="58000"/>
              </a:schemeClr>
            </a:solidFill>
          </a:endParaRPr>
        </a:p>
      </dgm:t>
    </dgm:pt>
    <dgm:pt modelId="{F791DE94-BC7C-415E-B18F-A0B2018E6EFB}" type="parTrans" cxnId="{02DF3C5E-2EF2-490C-9619-497F714AFBE9}">
      <dgm:prSet/>
      <dgm:spPr/>
      <dgm:t>
        <a:bodyPr/>
        <a:lstStyle/>
        <a:p>
          <a:endParaRPr lang="en-GB"/>
        </a:p>
      </dgm:t>
    </dgm:pt>
    <dgm:pt modelId="{27C95A13-50D2-4CA5-9298-02807C6AA629}" type="sibTrans" cxnId="{02DF3C5E-2EF2-490C-9619-497F714AFBE9}">
      <dgm:prSet/>
      <dgm:spPr/>
      <dgm:t>
        <a:bodyPr/>
        <a:lstStyle/>
        <a:p>
          <a:endParaRPr lang="en-GB"/>
        </a:p>
      </dgm:t>
    </dgm:pt>
    <dgm:pt modelId="{44B70199-EC0D-48BE-86A9-004C4EF7A711}">
      <dgm:prSet/>
      <dgm:spPr>
        <a:noFill/>
      </dgm:spPr>
      <dgm:t>
        <a:bodyPr/>
        <a:lstStyle/>
        <a:p>
          <a:r>
            <a:rPr lang="en-GB" b="1" dirty="0">
              <a:solidFill>
                <a:schemeClr val="tx1">
                  <a:alpha val="58000"/>
                </a:schemeClr>
              </a:solidFill>
            </a:rPr>
            <a:t>Workstream 6 – Digital Tools</a:t>
          </a:r>
          <a:endParaRPr lang="en-GB" dirty="0">
            <a:solidFill>
              <a:schemeClr val="tx1">
                <a:alpha val="58000"/>
              </a:schemeClr>
            </a:solidFill>
          </a:endParaRPr>
        </a:p>
      </dgm:t>
    </dgm:pt>
    <dgm:pt modelId="{B27F7336-BAD7-4B81-ABE1-3FADADDDC53C}" type="parTrans" cxnId="{3D432960-EA4F-4F4D-B763-B09FB8C95C7B}">
      <dgm:prSet/>
      <dgm:spPr/>
      <dgm:t>
        <a:bodyPr/>
        <a:lstStyle/>
        <a:p>
          <a:endParaRPr lang="en-GB"/>
        </a:p>
      </dgm:t>
    </dgm:pt>
    <dgm:pt modelId="{67957FED-5390-4468-A954-1C8219950430}" type="sibTrans" cxnId="{3D432960-EA4F-4F4D-B763-B09FB8C95C7B}">
      <dgm:prSet/>
      <dgm:spPr/>
      <dgm:t>
        <a:bodyPr/>
        <a:lstStyle/>
        <a:p>
          <a:endParaRPr lang="en-GB"/>
        </a:p>
      </dgm:t>
    </dgm:pt>
    <dgm:pt modelId="{66C98B68-8F9F-400D-A1F7-6E1C3E462E1F}">
      <dgm:prSet/>
      <dgm:spPr>
        <a:noFill/>
      </dgm:spPr>
      <dgm:t>
        <a:bodyPr/>
        <a:lstStyle/>
        <a:p>
          <a:r>
            <a:rPr lang="en-GB" b="1" dirty="0">
              <a:solidFill>
                <a:schemeClr val="tx1">
                  <a:alpha val="58000"/>
                </a:schemeClr>
              </a:solidFill>
            </a:rPr>
            <a:t>Workstream 7 -  Assurance</a:t>
          </a:r>
          <a:endParaRPr lang="en-GB" dirty="0">
            <a:solidFill>
              <a:schemeClr val="tx1">
                <a:alpha val="58000"/>
              </a:schemeClr>
            </a:solidFill>
          </a:endParaRPr>
        </a:p>
      </dgm:t>
    </dgm:pt>
    <dgm:pt modelId="{E7FCA928-F344-458A-B609-9A26143E0CE9}" type="parTrans" cxnId="{AEA97B8B-5B18-44E7-8BA2-AA77C1876124}">
      <dgm:prSet/>
      <dgm:spPr/>
      <dgm:t>
        <a:bodyPr/>
        <a:lstStyle/>
        <a:p>
          <a:endParaRPr lang="en-GB"/>
        </a:p>
      </dgm:t>
    </dgm:pt>
    <dgm:pt modelId="{A8B91FD2-2828-483B-8D87-3BDA4C6D2F9A}" type="sibTrans" cxnId="{AEA97B8B-5B18-44E7-8BA2-AA77C1876124}">
      <dgm:prSet/>
      <dgm:spPr/>
      <dgm:t>
        <a:bodyPr/>
        <a:lstStyle/>
        <a:p>
          <a:endParaRPr lang="en-GB"/>
        </a:p>
      </dgm:t>
    </dgm:pt>
    <dgm:pt modelId="{4DEE306C-C83C-4807-AF4F-8ABF841C3D3A}">
      <dgm:prSet/>
      <dgm:spPr>
        <a:noFill/>
      </dgm:spPr>
      <dgm:t>
        <a:bodyPr/>
        <a:lstStyle/>
        <a:p>
          <a:r>
            <a:rPr lang="en-GB" b="1" dirty="0">
              <a:solidFill>
                <a:schemeClr val="tx1">
                  <a:alpha val="58000"/>
                </a:schemeClr>
              </a:solidFill>
            </a:rPr>
            <a:t>Workstream 8 -  Communications</a:t>
          </a:r>
          <a:endParaRPr lang="en-GB" dirty="0">
            <a:solidFill>
              <a:schemeClr val="tx1">
                <a:alpha val="58000"/>
              </a:schemeClr>
            </a:solidFill>
          </a:endParaRPr>
        </a:p>
      </dgm:t>
    </dgm:pt>
    <dgm:pt modelId="{B69B4AA4-C97F-4617-917E-B79F65FA46ED}" type="parTrans" cxnId="{22E914F1-DA81-4886-ADD5-D776BA44B8A9}">
      <dgm:prSet/>
      <dgm:spPr/>
      <dgm:t>
        <a:bodyPr/>
        <a:lstStyle/>
        <a:p>
          <a:endParaRPr lang="en-GB"/>
        </a:p>
      </dgm:t>
    </dgm:pt>
    <dgm:pt modelId="{B571D88A-3907-4CA7-A72D-4E4F3E7809FE}" type="sibTrans" cxnId="{22E914F1-DA81-4886-ADD5-D776BA44B8A9}">
      <dgm:prSet/>
      <dgm:spPr/>
      <dgm:t>
        <a:bodyPr/>
        <a:lstStyle/>
        <a:p>
          <a:endParaRPr lang="en-GB"/>
        </a:p>
      </dgm:t>
    </dgm:pt>
    <dgm:pt modelId="{4D3E3C1B-1D5C-4521-8D4E-FF8DFF67D572}">
      <dgm:prSet/>
      <dgm:spPr>
        <a:noFill/>
      </dgm:spPr>
      <dgm:t>
        <a:bodyPr/>
        <a:lstStyle/>
        <a:p>
          <a:r>
            <a:rPr lang="en-GB" b="1" dirty="0">
              <a:solidFill>
                <a:schemeClr val="tx1">
                  <a:alpha val="58000"/>
                </a:schemeClr>
              </a:solidFill>
            </a:rPr>
            <a:t>Workstream 1 – The Commercial Function</a:t>
          </a:r>
          <a:endParaRPr lang="en-GB" dirty="0">
            <a:solidFill>
              <a:schemeClr val="tx1">
                <a:alpha val="58000"/>
              </a:schemeClr>
            </a:solidFill>
          </a:endParaRPr>
        </a:p>
      </dgm:t>
    </dgm:pt>
    <dgm:pt modelId="{10DDC24A-BD07-4D29-8C8E-0C083EAB36BB}" type="parTrans" cxnId="{B396257D-D012-40E7-9F3D-69C399ED94C0}">
      <dgm:prSet/>
      <dgm:spPr/>
      <dgm:t>
        <a:bodyPr/>
        <a:lstStyle/>
        <a:p>
          <a:endParaRPr lang="en-GB"/>
        </a:p>
      </dgm:t>
    </dgm:pt>
    <dgm:pt modelId="{DB561066-1A51-45C5-81F9-FBE144A55D5A}" type="sibTrans" cxnId="{B396257D-D012-40E7-9F3D-69C399ED94C0}">
      <dgm:prSet/>
      <dgm:spPr/>
      <dgm:t>
        <a:bodyPr/>
        <a:lstStyle/>
        <a:p>
          <a:endParaRPr lang="en-GB"/>
        </a:p>
      </dgm:t>
    </dgm:pt>
    <dgm:pt modelId="{FA4A3E9F-E752-4BAC-AC7A-9D999D9D0D25}" type="pres">
      <dgm:prSet presAssocID="{FE43B2CC-8684-406C-B70B-269E6D04557E}" presName="linear" presStyleCnt="0">
        <dgm:presLayoutVars>
          <dgm:animLvl val="lvl"/>
          <dgm:resizeHandles val="exact"/>
        </dgm:presLayoutVars>
      </dgm:prSet>
      <dgm:spPr/>
    </dgm:pt>
    <dgm:pt modelId="{B97BE312-74C3-42AE-B830-A5A0303A6A36}" type="pres">
      <dgm:prSet presAssocID="{CAC3728B-81F8-42BB-A696-B8D9F9CC7C67}" presName="parentText" presStyleLbl="node1" presStyleIdx="0" presStyleCnt="9">
        <dgm:presLayoutVars>
          <dgm:chMax val="0"/>
          <dgm:bulletEnabled val="1"/>
        </dgm:presLayoutVars>
      </dgm:prSet>
      <dgm:spPr/>
    </dgm:pt>
    <dgm:pt modelId="{0DF1B6C3-1E52-4027-8EB3-4F396AD445FE}" type="pres">
      <dgm:prSet presAssocID="{B6A9BEA3-5863-4C9C-B9BC-E016B79033E8}" presName="spacer" presStyleCnt="0"/>
      <dgm:spPr/>
    </dgm:pt>
    <dgm:pt modelId="{FA48598A-5CB0-447F-8160-0EA5A2CD0B74}" type="pres">
      <dgm:prSet presAssocID="{4D3E3C1B-1D5C-4521-8D4E-FF8DFF67D572}" presName="parentText" presStyleLbl="node1" presStyleIdx="1" presStyleCnt="9">
        <dgm:presLayoutVars>
          <dgm:chMax val="0"/>
          <dgm:bulletEnabled val="1"/>
        </dgm:presLayoutVars>
      </dgm:prSet>
      <dgm:spPr/>
    </dgm:pt>
    <dgm:pt modelId="{D216FFE3-F7DB-431B-8C33-9558954477A5}" type="pres">
      <dgm:prSet presAssocID="{DB561066-1A51-45C5-81F9-FBE144A55D5A}" presName="spacer" presStyleCnt="0"/>
      <dgm:spPr/>
    </dgm:pt>
    <dgm:pt modelId="{056C7613-C783-43BC-B296-93C185C10D88}" type="pres">
      <dgm:prSet presAssocID="{D44D88ED-6301-46A0-8CC1-4A6F25E54615}" presName="parentText" presStyleLbl="node1" presStyleIdx="2" presStyleCnt="9">
        <dgm:presLayoutVars>
          <dgm:chMax val="0"/>
          <dgm:bulletEnabled val="1"/>
        </dgm:presLayoutVars>
      </dgm:prSet>
      <dgm:spPr/>
    </dgm:pt>
    <dgm:pt modelId="{FB99BF91-60EC-4643-B813-CB91B04D5560}" type="pres">
      <dgm:prSet presAssocID="{0076F7F6-DDFE-4D0B-8956-DFD1ED7A27AA}" presName="spacer" presStyleCnt="0"/>
      <dgm:spPr/>
    </dgm:pt>
    <dgm:pt modelId="{AFA715E6-D8DA-40A6-BCCB-DA2B47C8D235}" type="pres">
      <dgm:prSet presAssocID="{68F0E33C-3B9A-4033-81BF-DD3CACD5C5E8}" presName="parentText" presStyleLbl="node1" presStyleIdx="3" presStyleCnt="9">
        <dgm:presLayoutVars>
          <dgm:chMax val="0"/>
          <dgm:bulletEnabled val="1"/>
        </dgm:presLayoutVars>
      </dgm:prSet>
      <dgm:spPr/>
    </dgm:pt>
    <dgm:pt modelId="{E2B47881-B8A7-4995-991F-F33477787235}" type="pres">
      <dgm:prSet presAssocID="{E04C5465-59BE-41AF-82DE-78E0FB509574}" presName="spacer" presStyleCnt="0"/>
      <dgm:spPr/>
    </dgm:pt>
    <dgm:pt modelId="{4B644F4C-BCDE-49B2-8C42-FD6DBB03309D}" type="pres">
      <dgm:prSet presAssocID="{BDC59DF0-F6AD-444D-AD22-5569FDC90BC4}" presName="parentText" presStyleLbl="node1" presStyleIdx="4" presStyleCnt="9">
        <dgm:presLayoutVars>
          <dgm:chMax val="0"/>
          <dgm:bulletEnabled val="1"/>
        </dgm:presLayoutVars>
      </dgm:prSet>
      <dgm:spPr/>
    </dgm:pt>
    <dgm:pt modelId="{590BCB09-C7E5-4A2F-ABCF-B35599D6EB8E}" type="pres">
      <dgm:prSet presAssocID="{83AAC2DB-4668-4C9A-BADE-93953403A2B6}" presName="spacer" presStyleCnt="0"/>
      <dgm:spPr/>
    </dgm:pt>
    <dgm:pt modelId="{21F405C3-DEF1-4E37-BA33-E5FB4A9C220F}" type="pres">
      <dgm:prSet presAssocID="{96CCEA73-F8D6-48FE-97B6-A9C70D0FF6D9}" presName="parentText" presStyleLbl="node1" presStyleIdx="5" presStyleCnt="9">
        <dgm:presLayoutVars>
          <dgm:chMax val="0"/>
          <dgm:bulletEnabled val="1"/>
        </dgm:presLayoutVars>
      </dgm:prSet>
      <dgm:spPr/>
    </dgm:pt>
    <dgm:pt modelId="{8B223788-AE8D-4A66-8AC5-5A34C42BE635}" type="pres">
      <dgm:prSet presAssocID="{27C95A13-50D2-4CA5-9298-02807C6AA629}" presName="spacer" presStyleCnt="0"/>
      <dgm:spPr/>
    </dgm:pt>
    <dgm:pt modelId="{E5F8F365-AA91-42A7-84BC-43474E6F8F07}" type="pres">
      <dgm:prSet presAssocID="{44B70199-EC0D-48BE-86A9-004C4EF7A711}" presName="parentText" presStyleLbl="node1" presStyleIdx="6" presStyleCnt="9">
        <dgm:presLayoutVars>
          <dgm:chMax val="0"/>
          <dgm:bulletEnabled val="1"/>
        </dgm:presLayoutVars>
      </dgm:prSet>
      <dgm:spPr/>
    </dgm:pt>
    <dgm:pt modelId="{F88A3D3A-CBCC-4F9E-830C-840ADBB543A4}" type="pres">
      <dgm:prSet presAssocID="{67957FED-5390-4468-A954-1C8219950430}" presName="spacer" presStyleCnt="0"/>
      <dgm:spPr/>
    </dgm:pt>
    <dgm:pt modelId="{BBA413BE-73CC-4DA6-8917-1C5C2BFB2BBC}" type="pres">
      <dgm:prSet presAssocID="{66C98B68-8F9F-400D-A1F7-6E1C3E462E1F}" presName="parentText" presStyleLbl="node1" presStyleIdx="7" presStyleCnt="9">
        <dgm:presLayoutVars>
          <dgm:chMax val="0"/>
          <dgm:bulletEnabled val="1"/>
        </dgm:presLayoutVars>
      </dgm:prSet>
      <dgm:spPr/>
    </dgm:pt>
    <dgm:pt modelId="{7806D9A6-CAAE-4EC6-93C8-F395127A825C}" type="pres">
      <dgm:prSet presAssocID="{A8B91FD2-2828-483B-8D87-3BDA4C6D2F9A}" presName="spacer" presStyleCnt="0"/>
      <dgm:spPr/>
    </dgm:pt>
    <dgm:pt modelId="{EAE6AFAA-60DF-4974-9520-97F928389E99}" type="pres">
      <dgm:prSet presAssocID="{4DEE306C-C83C-4807-AF4F-8ABF841C3D3A}" presName="parentText" presStyleLbl="node1" presStyleIdx="8" presStyleCnt="9">
        <dgm:presLayoutVars>
          <dgm:chMax val="0"/>
          <dgm:bulletEnabled val="1"/>
        </dgm:presLayoutVars>
      </dgm:prSet>
      <dgm:spPr/>
    </dgm:pt>
  </dgm:ptLst>
  <dgm:cxnLst>
    <dgm:cxn modelId="{15B30401-21C4-427C-AB7F-CF0C2501940F}" type="presOf" srcId="{96CCEA73-F8D6-48FE-97B6-A9C70D0FF6D9}" destId="{21F405C3-DEF1-4E37-BA33-E5FB4A9C220F}" srcOrd="0" destOrd="0" presId="urn:microsoft.com/office/officeart/2005/8/layout/vList2"/>
    <dgm:cxn modelId="{61502625-ACFE-4201-8B68-9D9AF9C5EF2F}" srcId="{FE43B2CC-8684-406C-B70B-269E6D04557E}" destId="{D44D88ED-6301-46A0-8CC1-4A6F25E54615}" srcOrd="2" destOrd="0" parTransId="{FB4D4B11-BA9A-4AA2-B5BD-B851F9DD3993}" sibTransId="{0076F7F6-DDFE-4D0B-8956-DFD1ED7A27AA}"/>
    <dgm:cxn modelId="{F1737F27-41F0-4B3C-ADD6-6C6B5438F016}" type="presOf" srcId="{D44D88ED-6301-46A0-8CC1-4A6F25E54615}" destId="{056C7613-C783-43BC-B296-93C185C10D88}" srcOrd="0" destOrd="0" presId="urn:microsoft.com/office/officeart/2005/8/layout/vList2"/>
    <dgm:cxn modelId="{BD42C130-A42F-4E03-996F-354C6A0EC761}" type="presOf" srcId="{BDC59DF0-F6AD-444D-AD22-5569FDC90BC4}" destId="{4B644F4C-BCDE-49B2-8C42-FD6DBB03309D}" srcOrd="0" destOrd="0" presId="urn:microsoft.com/office/officeart/2005/8/layout/vList2"/>
    <dgm:cxn modelId="{2CF84D3B-D0DD-44CB-9A5D-459D96BFAF7D}" type="presOf" srcId="{44B70199-EC0D-48BE-86A9-004C4EF7A711}" destId="{E5F8F365-AA91-42A7-84BC-43474E6F8F07}" srcOrd="0" destOrd="0" presId="urn:microsoft.com/office/officeart/2005/8/layout/vList2"/>
    <dgm:cxn modelId="{02DF3C5E-2EF2-490C-9619-497F714AFBE9}" srcId="{FE43B2CC-8684-406C-B70B-269E6D04557E}" destId="{96CCEA73-F8D6-48FE-97B6-A9C70D0FF6D9}" srcOrd="5" destOrd="0" parTransId="{F791DE94-BC7C-415E-B18F-A0B2018E6EFB}" sibTransId="{27C95A13-50D2-4CA5-9298-02807C6AA629}"/>
    <dgm:cxn modelId="{3D432960-EA4F-4F4D-B763-B09FB8C95C7B}" srcId="{FE43B2CC-8684-406C-B70B-269E6D04557E}" destId="{44B70199-EC0D-48BE-86A9-004C4EF7A711}" srcOrd="6" destOrd="0" parTransId="{B27F7336-BAD7-4B81-ABE1-3FADADDDC53C}" sibTransId="{67957FED-5390-4468-A954-1C8219950430}"/>
    <dgm:cxn modelId="{D4373C72-AB97-4BC7-B244-5AE8AE505345}" srcId="{FE43B2CC-8684-406C-B70B-269E6D04557E}" destId="{68F0E33C-3B9A-4033-81BF-DD3CACD5C5E8}" srcOrd="3" destOrd="0" parTransId="{52A95F71-5538-4B96-9D3E-EED7C5E8146D}" sibTransId="{E04C5465-59BE-41AF-82DE-78E0FB509574}"/>
    <dgm:cxn modelId="{CF7D8878-0299-4AFD-B828-1F2D9F01BFA4}" srcId="{FE43B2CC-8684-406C-B70B-269E6D04557E}" destId="{BDC59DF0-F6AD-444D-AD22-5569FDC90BC4}" srcOrd="4" destOrd="0" parTransId="{8379FAF4-6BD9-4584-9F5C-94D5A060452A}" sibTransId="{83AAC2DB-4668-4C9A-BADE-93953403A2B6}"/>
    <dgm:cxn modelId="{BF861E7C-5582-495C-AA2B-8414D190ED11}" type="presOf" srcId="{68F0E33C-3B9A-4033-81BF-DD3CACD5C5E8}" destId="{AFA715E6-D8DA-40A6-BCCB-DA2B47C8D235}" srcOrd="0" destOrd="0" presId="urn:microsoft.com/office/officeart/2005/8/layout/vList2"/>
    <dgm:cxn modelId="{B396257D-D012-40E7-9F3D-69C399ED94C0}" srcId="{FE43B2CC-8684-406C-B70B-269E6D04557E}" destId="{4D3E3C1B-1D5C-4521-8D4E-FF8DFF67D572}" srcOrd="1" destOrd="0" parTransId="{10DDC24A-BD07-4D29-8C8E-0C083EAB36BB}" sibTransId="{DB561066-1A51-45C5-81F9-FBE144A55D5A}"/>
    <dgm:cxn modelId="{AEA97B8B-5B18-44E7-8BA2-AA77C1876124}" srcId="{FE43B2CC-8684-406C-B70B-269E6D04557E}" destId="{66C98B68-8F9F-400D-A1F7-6E1C3E462E1F}" srcOrd="7" destOrd="0" parTransId="{E7FCA928-F344-458A-B609-9A26143E0CE9}" sibTransId="{A8B91FD2-2828-483B-8D87-3BDA4C6D2F9A}"/>
    <dgm:cxn modelId="{8826E496-BE8C-4504-97AE-6A20DD3CFBA4}" type="presOf" srcId="{FE43B2CC-8684-406C-B70B-269E6D04557E}" destId="{FA4A3E9F-E752-4BAC-AC7A-9D999D9D0D25}" srcOrd="0" destOrd="0" presId="urn:microsoft.com/office/officeart/2005/8/layout/vList2"/>
    <dgm:cxn modelId="{7CE407A0-B008-44FD-9CC7-5A3067AC7A06}" type="presOf" srcId="{CAC3728B-81F8-42BB-A696-B8D9F9CC7C67}" destId="{B97BE312-74C3-42AE-B830-A5A0303A6A36}" srcOrd="0" destOrd="0" presId="urn:microsoft.com/office/officeart/2005/8/layout/vList2"/>
    <dgm:cxn modelId="{5E7BE8B0-7819-4994-B687-6E9F993B3A64}" srcId="{FE43B2CC-8684-406C-B70B-269E6D04557E}" destId="{CAC3728B-81F8-42BB-A696-B8D9F9CC7C67}" srcOrd="0" destOrd="0" parTransId="{F7AC2D60-5502-4D05-8BC6-44D74B27482D}" sibTransId="{B6A9BEA3-5863-4C9C-B9BC-E016B79033E8}"/>
    <dgm:cxn modelId="{9F984AB8-BE4C-4A6D-9238-0223DD9597C3}" type="presOf" srcId="{4D3E3C1B-1D5C-4521-8D4E-FF8DFF67D572}" destId="{FA48598A-5CB0-447F-8160-0EA5A2CD0B74}" srcOrd="0" destOrd="0" presId="urn:microsoft.com/office/officeart/2005/8/layout/vList2"/>
    <dgm:cxn modelId="{D44768DB-6CFD-442F-8050-49A687CEC73D}" type="presOf" srcId="{66C98B68-8F9F-400D-A1F7-6E1C3E462E1F}" destId="{BBA413BE-73CC-4DA6-8917-1C5C2BFB2BBC}" srcOrd="0" destOrd="0" presId="urn:microsoft.com/office/officeart/2005/8/layout/vList2"/>
    <dgm:cxn modelId="{22E914F1-DA81-4886-ADD5-D776BA44B8A9}" srcId="{FE43B2CC-8684-406C-B70B-269E6D04557E}" destId="{4DEE306C-C83C-4807-AF4F-8ABF841C3D3A}" srcOrd="8" destOrd="0" parTransId="{B69B4AA4-C97F-4617-917E-B79F65FA46ED}" sibTransId="{B571D88A-3907-4CA7-A72D-4E4F3E7809FE}"/>
    <dgm:cxn modelId="{E6861AFB-69E3-4FFE-B9AE-0D8065464D21}" type="presOf" srcId="{4DEE306C-C83C-4807-AF4F-8ABF841C3D3A}" destId="{EAE6AFAA-60DF-4974-9520-97F928389E99}" srcOrd="0" destOrd="0" presId="urn:microsoft.com/office/officeart/2005/8/layout/vList2"/>
    <dgm:cxn modelId="{7F807AF5-2E3D-4AD0-B062-1452220449D4}" type="presParOf" srcId="{FA4A3E9F-E752-4BAC-AC7A-9D999D9D0D25}" destId="{B97BE312-74C3-42AE-B830-A5A0303A6A36}" srcOrd="0" destOrd="0" presId="urn:microsoft.com/office/officeart/2005/8/layout/vList2"/>
    <dgm:cxn modelId="{BA9828E8-7C34-473B-B235-E1D47AD7C3DC}" type="presParOf" srcId="{FA4A3E9F-E752-4BAC-AC7A-9D999D9D0D25}" destId="{0DF1B6C3-1E52-4027-8EB3-4F396AD445FE}" srcOrd="1" destOrd="0" presId="urn:microsoft.com/office/officeart/2005/8/layout/vList2"/>
    <dgm:cxn modelId="{5D7D02F1-A08D-4D8A-AD6C-C7029C0988CC}" type="presParOf" srcId="{FA4A3E9F-E752-4BAC-AC7A-9D999D9D0D25}" destId="{FA48598A-5CB0-447F-8160-0EA5A2CD0B74}" srcOrd="2" destOrd="0" presId="urn:microsoft.com/office/officeart/2005/8/layout/vList2"/>
    <dgm:cxn modelId="{A27FB8EC-9D09-4AC3-9B8F-CE984CBBACB7}" type="presParOf" srcId="{FA4A3E9F-E752-4BAC-AC7A-9D999D9D0D25}" destId="{D216FFE3-F7DB-431B-8C33-9558954477A5}" srcOrd="3" destOrd="0" presId="urn:microsoft.com/office/officeart/2005/8/layout/vList2"/>
    <dgm:cxn modelId="{ED51349B-C0A3-47F0-A040-C68E5966F316}" type="presParOf" srcId="{FA4A3E9F-E752-4BAC-AC7A-9D999D9D0D25}" destId="{056C7613-C783-43BC-B296-93C185C10D88}" srcOrd="4" destOrd="0" presId="urn:microsoft.com/office/officeart/2005/8/layout/vList2"/>
    <dgm:cxn modelId="{8BA2C550-0403-40F0-BCAB-D8109DB32414}" type="presParOf" srcId="{FA4A3E9F-E752-4BAC-AC7A-9D999D9D0D25}" destId="{FB99BF91-60EC-4643-B813-CB91B04D5560}" srcOrd="5" destOrd="0" presId="urn:microsoft.com/office/officeart/2005/8/layout/vList2"/>
    <dgm:cxn modelId="{906C2585-B88D-4C3A-8A0D-7EE4536FE98B}" type="presParOf" srcId="{FA4A3E9F-E752-4BAC-AC7A-9D999D9D0D25}" destId="{AFA715E6-D8DA-40A6-BCCB-DA2B47C8D235}" srcOrd="6" destOrd="0" presId="urn:microsoft.com/office/officeart/2005/8/layout/vList2"/>
    <dgm:cxn modelId="{839F54D9-07B4-4CCF-AA34-560FEF075CEB}" type="presParOf" srcId="{FA4A3E9F-E752-4BAC-AC7A-9D999D9D0D25}" destId="{E2B47881-B8A7-4995-991F-F33477787235}" srcOrd="7" destOrd="0" presId="urn:microsoft.com/office/officeart/2005/8/layout/vList2"/>
    <dgm:cxn modelId="{F76F533D-3342-4E52-B17D-65BE4C3E84D6}" type="presParOf" srcId="{FA4A3E9F-E752-4BAC-AC7A-9D999D9D0D25}" destId="{4B644F4C-BCDE-49B2-8C42-FD6DBB03309D}" srcOrd="8" destOrd="0" presId="urn:microsoft.com/office/officeart/2005/8/layout/vList2"/>
    <dgm:cxn modelId="{4EE890AD-886D-4C80-B8A1-36F55523DA11}" type="presParOf" srcId="{FA4A3E9F-E752-4BAC-AC7A-9D999D9D0D25}" destId="{590BCB09-C7E5-4A2F-ABCF-B35599D6EB8E}" srcOrd="9" destOrd="0" presId="urn:microsoft.com/office/officeart/2005/8/layout/vList2"/>
    <dgm:cxn modelId="{D0BEFC57-6050-4A18-85A8-F2C715ABF455}" type="presParOf" srcId="{FA4A3E9F-E752-4BAC-AC7A-9D999D9D0D25}" destId="{21F405C3-DEF1-4E37-BA33-E5FB4A9C220F}" srcOrd="10" destOrd="0" presId="urn:microsoft.com/office/officeart/2005/8/layout/vList2"/>
    <dgm:cxn modelId="{A7D4EFA8-4FCD-4DEB-8BFF-B0933927A954}" type="presParOf" srcId="{FA4A3E9F-E752-4BAC-AC7A-9D999D9D0D25}" destId="{8B223788-AE8D-4A66-8AC5-5A34C42BE635}" srcOrd="11" destOrd="0" presId="urn:microsoft.com/office/officeart/2005/8/layout/vList2"/>
    <dgm:cxn modelId="{BB7CFCC9-D072-4FB3-8F85-18003EA1466F}" type="presParOf" srcId="{FA4A3E9F-E752-4BAC-AC7A-9D999D9D0D25}" destId="{E5F8F365-AA91-42A7-84BC-43474E6F8F07}" srcOrd="12" destOrd="0" presId="urn:microsoft.com/office/officeart/2005/8/layout/vList2"/>
    <dgm:cxn modelId="{95A3B05C-76B1-4537-B168-76142D4B90DF}" type="presParOf" srcId="{FA4A3E9F-E752-4BAC-AC7A-9D999D9D0D25}" destId="{F88A3D3A-CBCC-4F9E-830C-840ADBB543A4}" srcOrd="13" destOrd="0" presId="urn:microsoft.com/office/officeart/2005/8/layout/vList2"/>
    <dgm:cxn modelId="{64E6653E-3BA9-4B7A-83BA-530F712D1BDE}" type="presParOf" srcId="{FA4A3E9F-E752-4BAC-AC7A-9D999D9D0D25}" destId="{BBA413BE-73CC-4DA6-8917-1C5C2BFB2BBC}" srcOrd="14" destOrd="0" presId="urn:microsoft.com/office/officeart/2005/8/layout/vList2"/>
    <dgm:cxn modelId="{736F8B63-6FCE-4FB8-8F82-E59F8082DF9F}" type="presParOf" srcId="{FA4A3E9F-E752-4BAC-AC7A-9D999D9D0D25}" destId="{7806D9A6-CAAE-4EC6-93C8-F395127A825C}" srcOrd="15" destOrd="0" presId="urn:microsoft.com/office/officeart/2005/8/layout/vList2"/>
    <dgm:cxn modelId="{FA40B87E-8658-42C3-AA99-0D2045421185}" type="presParOf" srcId="{FA4A3E9F-E752-4BAC-AC7A-9D999D9D0D25}" destId="{EAE6AFAA-60DF-4974-9520-97F928389E99}" srcOrd="1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09AE7F-742E-4C7E-AEB4-84B24EC4CCF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GB"/>
        </a:p>
      </dgm:t>
    </dgm:pt>
    <dgm:pt modelId="{A62405D5-1A1B-4556-8D7A-38B1A18DC8ED}">
      <dgm:prSet phldrT="[Text]"/>
      <dgm:spPr>
        <a:solidFill>
          <a:schemeClr val="accent6">
            <a:lumMod val="75000"/>
          </a:schemeClr>
        </a:solidFill>
      </dgm:spPr>
      <dgm:t>
        <a:bodyPr/>
        <a:lstStyle/>
        <a:p>
          <a:r>
            <a:rPr lang="en-GB" dirty="0"/>
            <a:t>Planning</a:t>
          </a:r>
        </a:p>
      </dgm:t>
    </dgm:pt>
    <dgm:pt modelId="{5225DA81-7E93-4891-AD93-8FB6907100BF}" type="parTrans" cxnId="{1D415D13-FB15-4904-9946-6E4185BECE80}">
      <dgm:prSet/>
      <dgm:spPr/>
      <dgm:t>
        <a:bodyPr/>
        <a:lstStyle/>
        <a:p>
          <a:endParaRPr lang="en-GB"/>
        </a:p>
      </dgm:t>
    </dgm:pt>
    <dgm:pt modelId="{C757A50A-B0DC-4BC3-A488-0329186676F9}" type="sibTrans" cxnId="{1D415D13-FB15-4904-9946-6E4185BECE80}">
      <dgm:prSet/>
      <dgm:spPr/>
      <dgm:t>
        <a:bodyPr/>
        <a:lstStyle/>
        <a:p>
          <a:endParaRPr lang="en-GB"/>
        </a:p>
      </dgm:t>
    </dgm:pt>
    <dgm:pt modelId="{9F2F36EA-754D-4D9A-B99B-0417FBADC02A}">
      <dgm:prSet phldrT="[Text]" custT="1"/>
      <dgm:spPr/>
      <dgm:t>
        <a:bodyPr/>
        <a:lstStyle/>
        <a:p>
          <a:r>
            <a:rPr lang="en-GB" sz="1400" dirty="0"/>
            <a:t>Working group met monthly</a:t>
          </a:r>
        </a:p>
      </dgm:t>
    </dgm:pt>
    <dgm:pt modelId="{191F2199-DDFC-473A-A929-982CCFFD0E6C}" type="parTrans" cxnId="{F14BF5D5-5B67-4115-A7DD-7432756A7BB4}">
      <dgm:prSet/>
      <dgm:spPr/>
      <dgm:t>
        <a:bodyPr/>
        <a:lstStyle/>
        <a:p>
          <a:endParaRPr lang="en-GB"/>
        </a:p>
      </dgm:t>
    </dgm:pt>
    <dgm:pt modelId="{05318E83-D416-4AB4-8CBF-6E8A87FF731D}" type="sibTrans" cxnId="{F14BF5D5-5B67-4115-A7DD-7432756A7BB4}">
      <dgm:prSet/>
      <dgm:spPr/>
      <dgm:t>
        <a:bodyPr/>
        <a:lstStyle/>
        <a:p>
          <a:endParaRPr lang="en-GB"/>
        </a:p>
      </dgm:t>
    </dgm:pt>
    <dgm:pt modelId="{0A7D43BF-B3CC-42B9-B990-4743BE2A5D8B}">
      <dgm:prSet phldrT="[Text]"/>
      <dgm:spPr>
        <a:solidFill>
          <a:schemeClr val="accent6">
            <a:lumMod val="75000"/>
          </a:schemeClr>
        </a:solidFill>
      </dgm:spPr>
      <dgm:t>
        <a:bodyPr/>
        <a:lstStyle/>
        <a:p>
          <a:r>
            <a:rPr lang="en-GB" dirty="0"/>
            <a:t>Delivery</a:t>
          </a:r>
        </a:p>
      </dgm:t>
    </dgm:pt>
    <dgm:pt modelId="{B1E9D6E9-8003-4105-957D-8858A8608E99}" type="parTrans" cxnId="{5FDA9DEA-C1C4-400B-A767-231C5496CBE5}">
      <dgm:prSet/>
      <dgm:spPr/>
      <dgm:t>
        <a:bodyPr/>
        <a:lstStyle/>
        <a:p>
          <a:endParaRPr lang="en-GB"/>
        </a:p>
      </dgm:t>
    </dgm:pt>
    <dgm:pt modelId="{9BC9A8BE-6194-4A33-8036-0D9E4F471664}" type="sibTrans" cxnId="{5FDA9DEA-C1C4-400B-A767-231C5496CBE5}">
      <dgm:prSet/>
      <dgm:spPr/>
      <dgm:t>
        <a:bodyPr/>
        <a:lstStyle/>
        <a:p>
          <a:endParaRPr lang="en-GB"/>
        </a:p>
      </dgm:t>
    </dgm:pt>
    <dgm:pt modelId="{3C148201-3F32-4E9A-A8C5-8BDF185F1AF0}">
      <dgm:prSet phldrT="[Text]" custT="1"/>
      <dgm:spPr/>
      <dgm:t>
        <a:bodyPr/>
        <a:lstStyle/>
        <a:p>
          <a:r>
            <a:rPr lang="en-GB" sz="1400" dirty="0"/>
            <a:t>Resources put in place</a:t>
          </a:r>
        </a:p>
      </dgm:t>
    </dgm:pt>
    <dgm:pt modelId="{A2757A74-600B-4C37-A58F-56A957A4FC68}" type="parTrans" cxnId="{9202C34A-39D4-47BF-B457-8B8F7B587383}">
      <dgm:prSet/>
      <dgm:spPr/>
      <dgm:t>
        <a:bodyPr/>
        <a:lstStyle/>
        <a:p>
          <a:endParaRPr lang="en-GB"/>
        </a:p>
      </dgm:t>
    </dgm:pt>
    <dgm:pt modelId="{CC7AB254-0EC1-4ABB-A8D6-5D4A9C55708C}" type="sibTrans" cxnId="{9202C34A-39D4-47BF-B457-8B8F7B587383}">
      <dgm:prSet/>
      <dgm:spPr/>
      <dgm:t>
        <a:bodyPr/>
        <a:lstStyle/>
        <a:p>
          <a:endParaRPr lang="en-GB"/>
        </a:p>
      </dgm:t>
    </dgm:pt>
    <dgm:pt modelId="{2A998FA2-2ADB-4F5F-9E02-8E2EFEB6DA28}">
      <dgm:prSet phldrT="[Text]"/>
      <dgm:spPr>
        <a:solidFill>
          <a:schemeClr val="accent6">
            <a:lumMod val="75000"/>
          </a:schemeClr>
        </a:solidFill>
      </dgm:spPr>
      <dgm:t>
        <a:bodyPr/>
        <a:lstStyle/>
        <a:p>
          <a:r>
            <a:rPr lang="en-GB" dirty="0"/>
            <a:t>Benefits</a:t>
          </a:r>
        </a:p>
      </dgm:t>
    </dgm:pt>
    <dgm:pt modelId="{BA981D51-E6D2-4A91-B223-70FF55980E9B}" type="parTrans" cxnId="{54206447-4B00-431D-8C5F-0AAECACAD489}">
      <dgm:prSet/>
      <dgm:spPr/>
      <dgm:t>
        <a:bodyPr/>
        <a:lstStyle/>
        <a:p>
          <a:endParaRPr lang="en-GB"/>
        </a:p>
      </dgm:t>
    </dgm:pt>
    <dgm:pt modelId="{C29C4A86-7B4B-4C03-94FD-9B41587B36A2}" type="sibTrans" cxnId="{54206447-4B00-431D-8C5F-0AAECACAD489}">
      <dgm:prSet/>
      <dgm:spPr/>
      <dgm:t>
        <a:bodyPr/>
        <a:lstStyle/>
        <a:p>
          <a:endParaRPr lang="en-GB"/>
        </a:p>
      </dgm:t>
    </dgm:pt>
    <dgm:pt modelId="{EA507820-3E9F-4D53-B5DC-8965CE30C9E9}">
      <dgm:prSet phldrT="[Text]"/>
      <dgm:spPr/>
      <dgm:t>
        <a:bodyPr/>
        <a:lstStyle/>
        <a:p>
          <a:r>
            <a:rPr lang="en-GB" dirty="0"/>
            <a:t>Realise benefits and track through monitoring</a:t>
          </a:r>
        </a:p>
      </dgm:t>
    </dgm:pt>
    <dgm:pt modelId="{E831AD2C-EB03-4D1A-9766-4C48E5AA7AF9}" type="parTrans" cxnId="{4141884B-9AE3-4C58-80B8-5D3F64C0FE40}">
      <dgm:prSet/>
      <dgm:spPr/>
      <dgm:t>
        <a:bodyPr/>
        <a:lstStyle/>
        <a:p>
          <a:endParaRPr lang="en-GB"/>
        </a:p>
      </dgm:t>
    </dgm:pt>
    <dgm:pt modelId="{33C7109E-9827-442C-97A8-0F28FE2C9AEB}" type="sibTrans" cxnId="{4141884B-9AE3-4C58-80B8-5D3F64C0FE40}">
      <dgm:prSet/>
      <dgm:spPr/>
      <dgm:t>
        <a:bodyPr/>
        <a:lstStyle/>
        <a:p>
          <a:endParaRPr lang="en-GB"/>
        </a:p>
      </dgm:t>
    </dgm:pt>
    <dgm:pt modelId="{DFEE9535-BDF1-4F70-A354-1932B4AA96A7}">
      <dgm:prSet phldrT="[Text]" custT="1"/>
      <dgm:spPr/>
      <dgm:t>
        <a:bodyPr/>
        <a:lstStyle/>
        <a:p>
          <a:r>
            <a:rPr lang="en-GB" sz="1400" dirty="0"/>
            <a:t>Learning &amp;Development build</a:t>
          </a:r>
        </a:p>
      </dgm:t>
    </dgm:pt>
    <dgm:pt modelId="{23FCE052-6E12-4E32-8266-A846606FB51A}" type="parTrans" cxnId="{63BD3602-1737-4C0E-A8B6-0F46E8DE56B7}">
      <dgm:prSet/>
      <dgm:spPr/>
      <dgm:t>
        <a:bodyPr/>
        <a:lstStyle/>
        <a:p>
          <a:endParaRPr lang="en-GB"/>
        </a:p>
      </dgm:t>
    </dgm:pt>
    <dgm:pt modelId="{C7328B5D-1141-48BA-AB48-724B3AB6BFFB}" type="sibTrans" cxnId="{63BD3602-1737-4C0E-A8B6-0F46E8DE56B7}">
      <dgm:prSet/>
      <dgm:spPr/>
      <dgm:t>
        <a:bodyPr/>
        <a:lstStyle/>
        <a:p>
          <a:endParaRPr lang="en-GB"/>
        </a:p>
      </dgm:t>
    </dgm:pt>
    <dgm:pt modelId="{CE2B4786-35CE-435D-BF81-E73C1664AADC}">
      <dgm:prSet phldrT="[Text]" custT="1"/>
      <dgm:spPr/>
      <dgm:t>
        <a:bodyPr/>
        <a:lstStyle/>
        <a:p>
          <a:r>
            <a:rPr lang="en-GB" sz="1400" dirty="0"/>
            <a:t>Identification of savings opportunities</a:t>
          </a:r>
        </a:p>
      </dgm:t>
    </dgm:pt>
    <dgm:pt modelId="{6E6CAB19-C0D4-46C0-8432-087CC906D793}" type="parTrans" cxnId="{03E04E9F-A3BF-41AE-887E-ADB9A1543AB0}">
      <dgm:prSet/>
      <dgm:spPr/>
      <dgm:t>
        <a:bodyPr/>
        <a:lstStyle/>
        <a:p>
          <a:endParaRPr lang="en-GB"/>
        </a:p>
      </dgm:t>
    </dgm:pt>
    <dgm:pt modelId="{FC31D42A-295F-4C34-90A2-E4771A2D2D4B}" type="sibTrans" cxnId="{03E04E9F-A3BF-41AE-887E-ADB9A1543AB0}">
      <dgm:prSet/>
      <dgm:spPr/>
      <dgm:t>
        <a:bodyPr/>
        <a:lstStyle/>
        <a:p>
          <a:endParaRPr lang="en-GB"/>
        </a:p>
      </dgm:t>
    </dgm:pt>
    <dgm:pt modelId="{7B6F5015-A28A-41D6-BADB-AA176FDFD200}">
      <dgm:prSet phldrT="[Text]" custT="1"/>
      <dgm:spPr/>
      <dgm:t>
        <a:bodyPr/>
        <a:lstStyle/>
        <a:p>
          <a:r>
            <a:rPr lang="en-GB" sz="1400" dirty="0"/>
            <a:t>Proportionate, risk based approach agreed</a:t>
          </a:r>
        </a:p>
      </dgm:t>
    </dgm:pt>
    <dgm:pt modelId="{3AD902AA-BDB9-4760-8B5B-C1C13029154F}" type="parTrans" cxnId="{F6455746-32C1-43F9-AED7-97F8B74EA79E}">
      <dgm:prSet/>
      <dgm:spPr/>
      <dgm:t>
        <a:bodyPr/>
        <a:lstStyle/>
        <a:p>
          <a:endParaRPr lang="en-GB"/>
        </a:p>
      </dgm:t>
    </dgm:pt>
    <dgm:pt modelId="{064F24FA-AD6D-4D41-A541-C8313F57C2A0}" type="sibTrans" cxnId="{F6455746-32C1-43F9-AED7-97F8B74EA79E}">
      <dgm:prSet/>
      <dgm:spPr/>
      <dgm:t>
        <a:bodyPr/>
        <a:lstStyle/>
        <a:p>
          <a:endParaRPr lang="en-GB"/>
        </a:p>
      </dgm:t>
    </dgm:pt>
    <dgm:pt modelId="{57591D00-B5F2-443F-8AD0-F2F79BC7A51D}">
      <dgm:prSet phldrT="[Text]"/>
      <dgm:spPr/>
      <dgm:t>
        <a:bodyPr/>
        <a:lstStyle/>
        <a:p>
          <a:r>
            <a:rPr lang="en-GB" dirty="0"/>
            <a:t>Adjust approach as required</a:t>
          </a:r>
        </a:p>
      </dgm:t>
    </dgm:pt>
    <dgm:pt modelId="{32BE1131-9817-495E-B635-1234F9DB850B}" type="parTrans" cxnId="{BEAB51C0-41A0-49AB-A422-F98A605452CA}">
      <dgm:prSet/>
      <dgm:spPr/>
      <dgm:t>
        <a:bodyPr/>
        <a:lstStyle/>
        <a:p>
          <a:endParaRPr lang="en-GB"/>
        </a:p>
      </dgm:t>
    </dgm:pt>
    <dgm:pt modelId="{A02C51B7-1722-42A4-AA19-CD4DE9BAD6D7}" type="sibTrans" cxnId="{BEAB51C0-41A0-49AB-A422-F98A605452CA}">
      <dgm:prSet/>
      <dgm:spPr/>
      <dgm:t>
        <a:bodyPr/>
        <a:lstStyle/>
        <a:p>
          <a:endParaRPr lang="en-GB"/>
        </a:p>
      </dgm:t>
    </dgm:pt>
    <dgm:pt modelId="{73751703-C442-42DD-B5BD-7DAA30590F5B}">
      <dgm:prSet phldrT="[Text]"/>
      <dgm:spPr/>
      <dgm:t>
        <a:bodyPr/>
        <a:lstStyle/>
        <a:p>
          <a:r>
            <a:rPr lang="en-GB" dirty="0"/>
            <a:t>Review and identify Phase 2 priorities</a:t>
          </a:r>
        </a:p>
      </dgm:t>
    </dgm:pt>
    <dgm:pt modelId="{8949BB22-ABC8-4EEB-9211-4FF370F53A05}" type="parTrans" cxnId="{0F9BB295-CCAC-4C79-9F32-ED0FDF836E59}">
      <dgm:prSet/>
      <dgm:spPr/>
      <dgm:t>
        <a:bodyPr/>
        <a:lstStyle/>
        <a:p>
          <a:endParaRPr lang="en-GB"/>
        </a:p>
      </dgm:t>
    </dgm:pt>
    <dgm:pt modelId="{904DA815-C612-42A0-B22B-49BB5E28EFEE}" type="sibTrans" cxnId="{0F9BB295-CCAC-4C79-9F32-ED0FDF836E59}">
      <dgm:prSet/>
      <dgm:spPr/>
      <dgm:t>
        <a:bodyPr/>
        <a:lstStyle/>
        <a:p>
          <a:endParaRPr lang="en-GB"/>
        </a:p>
      </dgm:t>
    </dgm:pt>
    <dgm:pt modelId="{2D5BEE4B-9E9E-43F7-8C45-2693A4BAC955}">
      <dgm:prSet phldrT="[Text]" custT="1"/>
      <dgm:spPr/>
      <dgm:t>
        <a:bodyPr/>
        <a:lstStyle/>
        <a:p>
          <a:r>
            <a:rPr lang="en-GB" sz="1400" dirty="0"/>
            <a:t>Principles, tools and templates developed</a:t>
          </a:r>
        </a:p>
      </dgm:t>
    </dgm:pt>
    <dgm:pt modelId="{4B6473C5-EAC0-42B5-B83D-90033C3B1109}" type="parTrans" cxnId="{828C36D5-D249-40DF-89C3-B45A9899A241}">
      <dgm:prSet/>
      <dgm:spPr/>
      <dgm:t>
        <a:bodyPr/>
        <a:lstStyle/>
        <a:p>
          <a:endParaRPr lang="en-GB"/>
        </a:p>
      </dgm:t>
    </dgm:pt>
    <dgm:pt modelId="{D1F8CBF8-FC0A-464A-9CBC-03B92FA57449}" type="sibTrans" cxnId="{828C36D5-D249-40DF-89C3-B45A9899A241}">
      <dgm:prSet/>
      <dgm:spPr/>
      <dgm:t>
        <a:bodyPr/>
        <a:lstStyle/>
        <a:p>
          <a:endParaRPr lang="en-GB"/>
        </a:p>
      </dgm:t>
    </dgm:pt>
    <dgm:pt modelId="{829F933F-EE39-4DC3-9503-0EE68A85258C}">
      <dgm:prSet phldrT="[Text]" custT="1"/>
      <dgm:spPr/>
      <dgm:t>
        <a:bodyPr/>
        <a:lstStyle/>
        <a:p>
          <a:r>
            <a:rPr lang="en-GB" sz="1400" dirty="0"/>
            <a:t>Project plan will be developed</a:t>
          </a:r>
        </a:p>
      </dgm:t>
    </dgm:pt>
    <dgm:pt modelId="{97B30F0D-578A-48CC-AE96-8125258CA6DA}" type="parTrans" cxnId="{525F969B-0361-4FD1-8FA8-4E0218BAAA67}">
      <dgm:prSet/>
      <dgm:spPr/>
      <dgm:t>
        <a:bodyPr/>
        <a:lstStyle/>
        <a:p>
          <a:endParaRPr lang="en-GB"/>
        </a:p>
      </dgm:t>
    </dgm:pt>
    <dgm:pt modelId="{A3A1D648-7D97-43C3-A05C-5D38C10DBF6B}" type="sibTrans" cxnId="{525F969B-0361-4FD1-8FA8-4E0218BAAA67}">
      <dgm:prSet/>
      <dgm:spPr/>
      <dgm:t>
        <a:bodyPr/>
        <a:lstStyle/>
        <a:p>
          <a:endParaRPr lang="en-GB"/>
        </a:p>
      </dgm:t>
    </dgm:pt>
    <dgm:pt modelId="{2A35B9E4-5D66-4442-85C4-3F1B37E83C2A}">
      <dgm:prSet phldrT="[Text]" custT="1"/>
      <dgm:spPr/>
      <dgm:t>
        <a:bodyPr/>
        <a:lstStyle/>
        <a:p>
          <a:r>
            <a:rPr lang="en-GB" sz="1400" dirty="0"/>
            <a:t>Soft focussed launch</a:t>
          </a:r>
        </a:p>
      </dgm:t>
    </dgm:pt>
    <dgm:pt modelId="{066F7B85-F8B0-4BCA-A1C7-5D4F6A4125E8}" type="parTrans" cxnId="{E739BF7D-ECD3-4228-8B76-A692255E46E3}">
      <dgm:prSet/>
      <dgm:spPr/>
      <dgm:t>
        <a:bodyPr/>
        <a:lstStyle/>
        <a:p>
          <a:endParaRPr lang="en-GB"/>
        </a:p>
      </dgm:t>
    </dgm:pt>
    <dgm:pt modelId="{84B790BC-E8CF-47E1-AF51-25E33AE3028C}" type="sibTrans" cxnId="{E739BF7D-ECD3-4228-8B76-A692255E46E3}">
      <dgm:prSet/>
      <dgm:spPr/>
      <dgm:t>
        <a:bodyPr/>
        <a:lstStyle/>
        <a:p>
          <a:endParaRPr lang="en-GB"/>
        </a:p>
      </dgm:t>
    </dgm:pt>
    <dgm:pt modelId="{362C0503-40DA-4185-AD67-8EAE0397AC72}">
      <dgm:prSet phldrT="[Text]" custT="1"/>
      <dgm:spPr/>
      <dgm:t>
        <a:bodyPr/>
        <a:lstStyle/>
        <a:p>
          <a:r>
            <a:rPr lang="en-GB" sz="1400" dirty="0"/>
            <a:t>Commercial discussions</a:t>
          </a:r>
        </a:p>
      </dgm:t>
    </dgm:pt>
    <dgm:pt modelId="{96EF915F-86EF-4B14-ADDE-8C06DFCDE341}" type="parTrans" cxnId="{F7FA7327-7E31-4FA5-A106-F85A7CFD171F}">
      <dgm:prSet/>
      <dgm:spPr/>
      <dgm:t>
        <a:bodyPr/>
        <a:lstStyle/>
        <a:p>
          <a:endParaRPr lang="en-GB"/>
        </a:p>
      </dgm:t>
    </dgm:pt>
    <dgm:pt modelId="{74FF6404-DAA9-42FC-A7A7-482313F246F3}" type="sibTrans" cxnId="{F7FA7327-7E31-4FA5-A106-F85A7CFD171F}">
      <dgm:prSet/>
      <dgm:spPr/>
      <dgm:t>
        <a:bodyPr/>
        <a:lstStyle/>
        <a:p>
          <a:endParaRPr lang="en-GB"/>
        </a:p>
      </dgm:t>
    </dgm:pt>
    <dgm:pt modelId="{B60D1015-F1A3-4317-8BF1-39B02A5E05F1}" type="pres">
      <dgm:prSet presAssocID="{B609AE7F-742E-4C7E-AEB4-84B24EC4CCFB}" presName="Name0" presStyleCnt="0">
        <dgm:presLayoutVars>
          <dgm:dir/>
          <dgm:animLvl val="lvl"/>
          <dgm:resizeHandles val="exact"/>
        </dgm:presLayoutVars>
      </dgm:prSet>
      <dgm:spPr/>
    </dgm:pt>
    <dgm:pt modelId="{4C44FA22-CD17-419E-ABD4-1562CC9F53A0}" type="pres">
      <dgm:prSet presAssocID="{B609AE7F-742E-4C7E-AEB4-84B24EC4CCFB}" presName="tSp" presStyleCnt="0"/>
      <dgm:spPr/>
    </dgm:pt>
    <dgm:pt modelId="{272D1767-5E64-4244-965F-E658695ED5A8}" type="pres">
      <dgm:prSet presAssocID="{B609AE7F-742E-4C7E-AEB4-84B24EC4CCFB}" presName="bSp" presStyleCnt="0"/>
      <dgm:spPr/>
    </dgm:pt>
    <dgm:pt modelId="{590E28BC-BF20-434F-93A5-D575B4A4BB84}" type="pres">
      <dgm:prSet presAssocID="{B609AE7F-742E-4C7E-AEB4-84B24EC4CCFB}" presName="process" presStyleCnt="0"/>
      <dgm:spPr/>
    </dgm:pt>
    <dgm:pt modelId="{D67948BE-386E-418A-BE2F-CB604FD94002}" type="pres">
      <dgm:prSet presAssocID="{A62405D5-1A1B-4556-8D7A-38B1A18DC8ED}" presName="composite1" presStyleCnt="0"/>
      <dgm:spPr/>
    </dgm:pt>
    <dgm:pt modelId="{810F20C4-D254-4C19-912B-0B5325E06F09}" type="pres">
      <dgm:prSet presAssocID="{A62405D5-1A1B-4556-8D7A-38B1A18DC8ED}" presName="dummyNode1" presStyleLbl="node1" presStyleIdx="0" presStyleCnt="3"/>
      <dgm:spPr/>
    </dgm:pt>
    <dgm:pt modelId="{A46EB8CB-F85D-4145-9800-B771F2B66946}" type="pres">
      <dgm:prSet presAssocID="{A62405D5-1A1B-4556-8D7A-38B1A18DC8ED}" presName="childNode1" presStyleLbl="bgAcc1" presStyleIdx="0" presStyleCnt="3">
        <dgm:presLayoutVars>
          <dgm:bulletEnabled val="1"/>
        </dgm:presLayoutVars>
      </dgm:prSet>
      <dgm:spPr/>
    </dgm:pt>
    <dgm:pt modelId="{057DD07B-78EC-4E6D-BB68-5C1B11CE99AB}" type="pres">
      <dgm:prSet presAssocID="{A62405D5-1A1B-4556-8D7A-38B1A18DC8ED}" presName="childNode1tx" presStyleLbl="bgAcc1" presStyleIdx="0" presStyleCnt="3">
        <dgm:presLayoutVars>
          <dgm:bulletEnabled val="1"/>
        </dgm:presLayoutVars>
      </dgm:prSet>
      <dgm:spPr/>
    </dgm:pt>
    <dgm:pt modelId="{F5A103BF-FAA6-4E44-9A4B-A341FCC58AFB}" type="pres">
      <dgm:prSet presAssocID="{A62405D5-1A1B-4556-8D7A-38B1A18DC8ED}" presName="parentNode1" presStyleLbl="node1" presStyleIdx="0" presStyleCnt="3">
        <dgm:presLayoutVars>
          <dgm:chMax val="1"/>
          <dgm:bulletEnabled val="1"/>
        </dgm:presLayoutVars>
      </dgm:prSet>
      <dgm:spPr/>
    </dgm:pt>
    <dgm:pt modelId="{DB896947-22D3-4672-BFC8-DEE15242F78A}" type="pres">
      <dgm:prSet presAssocID="{A62405D5-1A1B-4556-8D7A-38B1A18DC8ED}" presName="connSite1" presStyleCnt="0"/>
      <dgm:spPr/>
    </dgm:pt>
    <dgm:pt modelId="{1CABB52F-1B04-43D9-A5BC-A1C7C1353C7F}" type="pres">
      <dgm:prSet presAssocID="{C757A50A-B0DC-4BC3-A488-0329186676F9}" presName="Name9" presStyleLbl="sibTrans2D1" presStyleIdx="0" presStyleCnt="2" custLinFactNeighborX="18100" custLinFactNeighborY="-6349"/>
      <dgm:spPr/>
    </dgm:pt>
    <dgm:pt modelId="{11F5268D-8A39-452F-B4ED-D5EE0971C94D}" type="pres">
      <dgm:prSet presAssocID="{0A7D43BF-B3CC-42B9-B990-4743BE2A5D8B}" presName="composite2" presStyleCnt="0"/>
      <dgm:spPr/>
    </dgm:pt>
    <dgm:pt modelId="{C96F1685-F13E-4995-9A90-113F6218B681}" type="pres">
      <dgm:prSet presAssocID="{0A7D43BF-B3CC-42B9-B990-4743BE2A5D8B}" presName="dummyNode2" presStyleLbl="node1" presStyleIdx="0" presStyleCnt="3"/>
      <dgm:spPr/>
    </dgm:pt>
    <dgm:pt modelId="{BEAFF4D6-891A-4E87-A4D8-80318B368DE8}" type="pres">
      <dgm:prSet presAssocID="{0A7D43BF-B3CC-42B9-B990-4743BE2A5D8B}" presName="childNode2" presStyleLbl="bgAcc1" presStyleIdx="1" presStyleCnt="3" custScaleY="161785" custLinFactNeighborX="-3039" custLinFactNeighborY="-316">
        <dgm:presLayoutVars>
          <dgm:bulletEnabled val="1"/>
        </dgm:presLayoutVars>
      </dgm:prSet>
      <dgm:spPr/>
    </dgm:pt>
    <dgm:pt modelId="{F6A1332F-3B04-4546-AF19-FEBA240A71CC}" type="pres">
      <dgm:prSet presAssocID="{0A7D43BF-B3CC-42B9-B990-4743BE2A5D8B}" presName="childNode2tx" presStyleLbl="bgAcc1" presStyleIdx="1" presStyleCnt="3">
        <dgm:presLayoutVars>
          <dgm:bulletEnabled val="1"/>
        </dgm:presLayoutVars>
      </dgm:prSet>
      <dgm:spPr/>
    </dgm:pt>
    <dgm:pt modelId="{738F41E4-A79E-4CC0-B7E5-D7ADD2667FDA}" type="pres">
      <dgm:prSet presAssocID="{0A7D43BF-B3CC-42B9-B990-4743BE2A5D8B}" presName="parentNode2" presStyleLbl="node1" presStyleIdx="1" presStyleCnt="3" custLinFactNeighborX="-1915" custLinFactNeighborY="-31830">
        <dgm:presLayoutVars>
          <dgm:chMax val="0"/>
          <dgm:bulletEnabled val="1"/>
        </dgm:presLayoutVars>
      </dgm:prSet>
      <dgm:spPr/>
    </dgm:pt>
    <dgm:pt modelId="{F7864916-8B8E-425B-8C0A-C87296D6AF0F}" type="pres">
      <dgm:prSet presAssocID="{0A7D43BF-B3CC-42B9-B990-4743BE2A5D8B}" presName="connSite2" presStyleCnt="0"/>
      <dgm:spPr/>
    </dgm:pt>
    <dgm:pt modelId="{ECCBA97F-343E-4DD5-B483-B73A791AE09E}" type="pres">
      <dgm:prSet presAssocID="{9BC9A8BE-6194-4A33-8036-0D9E4F471664}" presName="Name18" presStyleLbl="sibTrans2D1" presStyleIdx="1" presStyleCnt="2" custLinFactNeighborX="11922" custLinFactNeighborY="7147"/>
      <dgm:spPr/>
    </dgm:pt>
    <dgm:pt modelId="{A573704E-577C-45D2-868B-A653D304C585}" type="pres">
      <dgm:prSet presAssocID="{2A998FA2-2ADB-4F5F-9E02-8E2EFEB6DA28}" presName="composite1" presStyleCnt="0"/>
      <dgm:spPr/>
    </dgm:pt>
    <dgm:pt modelId="{2F0217A9-ECBC-4726-9996-71301FB284CB}" type="pres">
      <dgm:prSet presAssocID="{2A998FA2-2ADB-4F5F-9E02-8E2EFEB6DA28}" presName="dummyNode1" presStyleLbl="node1" presStyleIdx="1" presStyleCnt="3"/>
      <dgm:spPr/>
    </dgm:pt>
    <dgm:pt modelId="{C8B3CF9F-2754-4342-BD1F-0680F8C68DDD}" type="pres">
      <dgm:prSet presAssocID="{2A998FA2-2ADB-4F5F-9E02-8E2EFEB6DA28}" presName="childNode1" presStyleLbl="bgAcc1" presStyleIdx="2" presStyleCnt="3">
        <dgm:presLayoutVars>
          <dgm:bulletEnabled val="1"/>
        </dgm:presLayoutVars>
      </dgm:prSet>
      <dgm:spPr/>
    </dgm:pt>
    <dgm:pt modelId="{0B305CEB-15B0-45A6-9A11-966189489348}" type="pres">
      <dgm:prSet presAssocID="{2A998FA2-2ADB-4F5F-9E02-8E2EFEB6DA28}" presName="childNode1tx" presStyleLbl="bgAcc1" presStyleIdx="2" presStyleCnt="3">
        <dgm:presLayoutVars>
          <dgm:bulletEnabled val="1"/>
        </dgm:presLayoutVars>
      </dgm:prSet>
      <dgm:spPr/>
    </dgm:pt>
    <dgm:pt modelId="{1A63ED46-3D42-432B-912C-DAF6436A8580}" type="pres">
      <dgm:prSet presAssocID="{2A998FA2-2ADB-4F5F-9E02-8E2EFEB6DA28}" presName="parentNode1" presStyleLbl="node1" presStyleIdx="2" presStyleCnt="3">
        <dgm:presLayoutVars>
          <dgm:chMax val="1"/>
          <dgm:bulletEnabled val="1"/>
        </dgm:presLayoutVars>
      </dgm:prSet>
      <dgm:spPr/>
    </dgm:pt>
    <dgm:pt modelId="{C3F5436F-921E-4C3D-B5D9-5B2BFD4AD8A1}" type="pres">
      <dgm:prSet presAssocID="{2A998FA2-2ADB-4F5F-9E02-8E2EFEB6DA28}" presName="connSite1" presStyleCnt="0"/>
      <dgm:spPr/>
    </dgm:pt>
  </dgm:ptLst>
  <dgm:cxnLst>
    <dgm:cxn modelId="{63BD3602-1737-4C0E-A8B6-0F46E8DE56B7}" srcId="{0A7D43BF-B3CC-42B9-B990-4743BE2A5D8B}" destId="{DFEE9535-BDF1-4F70-A354-1932B4AA96A7}" srcOrd="3" destOrd="0" parTransId="{23FCE052-6E12-4E32-8266-A846606FB51A}" sibTransId="{C7328B5D-1141-48BA-AB48-724B3AB6BFFB}"/>
    <dgm:cxn modelId="{C6D2B008-44D6-4851-99C1-566BF2074CCF}" type="presOf" srcId="{2A35B9E4-5D66-4442-85C4-3F1B37E83C2A}" destId="{F6A1332F-3B04-4546-AF19-FEBA240A71CC}" srcOrd="1" destOrd="2" presId="urn:microsoft.com/office/officeart/2005/8/layout/hProcess4"/>
    <dgm:cxn modelId="{329B7210-592D-4B27-A517-60444CF6F40E}" type="presOf" srcId="{829F933F-EE39-4DC3-9503-0EE68A85258C}" destId="{BEAFF4D6-891A-4E87-A4D8-80318B368DE8}" srcOrd="0" destOrd="1" presId="urn:microsoft.com/office/officeart/2005/8/layout/hProcess4"/>
    <dgm:cxn modelId="{1D415D13-FB15-4904-9946-6E4185BECE80}" srcId="{B609AE7F-742E-4C7E-AEB4-84B24EC4CCFB}" destId="{A62405D5-1A1B-4556-8D7A-38B1A18DC8ED}" srcOrd="0" destOrd="0" parTransId="{5225DA81-7E93-4891-AD93-8FB6907100BF}" sibTransId="{C757A50A-B0DC-4BC3-A488-0329186676F9}"/>
    <dgm:cxn modelId="{F7FA7327-7E31-4FA5-A106-F85A7CFD171F}" srcId="{0A7D43BF-B3CC-42B9-B990-4743BE2A5D8B}" destId="{362C0503-40DA-4185-AD67-8EAE0397AC72}" srcOrd="4" destOrd="0" parTransId="{96EF915F-86EF-4B14-ADDE-8C06DFCDE341}" sibTransId="{74FF6404-DAA9-42FC-A7A7-482313F246F3}"/>
    <dgm:cxn modelId="{BE4CE238-31E8-4758-BF07-DEB9D80CB7DA}" type="presOf" srcId="{2A35B9E4-5D66-4442-85C4-3F1B37E83C2A}" destId="{BEAFF4D6-891A-4E87-A4D8-80318B368DE8}" srcOrd="0" destOrd="2" presId="urn:microsoft.com/office/officeart/2005/8/layout/hProcess4"/>
    <dgm:cxn modelId="{7A166339-5F6C-49F7-BEE1-0C814C6904E2}" type="presOf" srcId="{362C0503-40DA-4185-AD67-8EAE0397AC72}" destId="{BEAFF4D6-891A-4E87-A4D8-80318B368DE8}" srcOrd="0" destOrd="4" presId="urn:microsoft.com/office/officeart/2005/8/layout/hProcess4"/>
    <dgm:cxn modelId="{70A25B5D-2AA7-46A7-B71D-27B33ED465EF}" type="presOf" srcId="{2D5BEE4B-9E9E-43F7-8C45-2693A4BAC955}" destId="{057DD07B-78EC-4E6D-BB68-5C1B11CE99AB}" srcOrd="1" destOrd="1" presId="urn:microsoft.com/office/officeart/2005/8/layout/hProcess4"/>
    <dgm:cxn modelId="{56163F45-FA3C-4B8B-B382-343CBD35609F}" type="presOf" srcId="{57591D00-B5F2-443F-8AD0-F2F79BC7A51D}" destId="{0B305CEB-15B0-45A6-9A11-966189489348}" srcOrd="1" destOrd="1" presId="urn:microsoft.com/office/officeart/2005/8/layout/hProcess4"/>
    <dgm:cxn modelId="{F6455746-32C1-43F9-AED7-97F8B74EA79E}" srcId="{A62405D5-1A1B-4556-8D7A-38B1A18DC8ED}" destId="{7B6F5015-A28A-41D6-BADB-AA176FDFD200}" srcOrd="2" destOrd="0" parTransId="{3AD902AA-BDB9-4760-8B5B-C1C13029154F}" sibTransId="{064F24FA-AD6D-4D41-A541-C8313F57C2A0}"/>
    <dgm:cxn modelId="{54206447-4B00-431D-8C5F-0AAECACAD489}" srcId="{B609AE7F-742E-4C7E-AEB4-84B24EC4CCFB}" destId="{2A998FA2-2ADB-4F5F-9E02-8E2EFEB6DA28}" srcOrd="2" destOrd="0" parTransId="{BA981D51-E6D2-4A91-B223-70FF55980E9B}" sibTransId="{C29C4A86-7B4B-4C03-94FD-9B41587B36A2}"/>
    <dgm:cxn modelId="{51DD7B48-8E56-459C-9523-20EA06333291}" type="presOf" srcId="{C757A50A-B0DC-4BC3-A488-0329186676F9}" destId="{1CABB52F-1B04-43D9-A5BC-A1C7C1353C7F}" srcOrd="0" destOrd="0" presId="urn:microsoft.com/office/officeart/2005/8/layout/hProcess4"/>
    <dgm:cxn modelId="{9202C34A-39D4-47BF-B457-8B8F7B587383}" srcId="{0A7D43BF-B3CC-42B9-B990-4743BE2A5D8B}" destId="{3C148201-3F32-4E9A-A8C5-8BDF185F1AF0}" srcOrd="0" destOrd="0" parTransId="{A2757A74-600B-4C37-A58F-56A957A4FC68}" sibTransId="{CC7AB254-0EC1-4ABB-A8D6-5D4A9C55708C}"/>
    <dgm:cxn modelId="{13F8FE4A-CF0E-4AB8-8D5B-58FB2B6D6C89}" type="presOf" srcId="{9BC9A8BE-6194-4A33-8036-0D9E4F471664}" destId="{ECCBA97F-343E-4DD5-B483-B73A791AE09E}" srcOrd="0" destOrd="0" presId="urn:microsoft.com/office/officeart/2005/8/layout/hProcess4"/>
    <dgm:cxn modelId="{0036266B-5BA7-4494-8EBA-693E49E2AACB}" type="presOf" srcId="{73751703-C442-42DD-B5BD-7DAA30590F5B}" destId="{0B305CEB-15B0-45A6-9A11-966189489348}" srcOrd="1" destOrd="2" presId="urn:microsoft.com/office/officeart/2005/8/layout/hProcess4"/>
    <dgm:cxn modelId="{4AFE586B-2A62-4866-B53D-77260A6CDCA7}" type="presOf" srcId="{0A7D43BF-B3CC-42B9-B990-4743BE2A5D8B}" destId="{738F41E4-A79E-4CC0-B7E5-D7ADD2667FDA}" srcOrd="0" destOrd="0" presId="urn:microsoft.com/office/officeart/2005/8/layout/hProcess4"/>
    <dgm:cxn modelId="{4141884B-9AE3-4C58-80B8-5D3F64C0FE40}" srcId="{2A998FA2-2ADB-4F5F-9E02-8E2EFEB6DA28}" destId="{EA507820-3E9F-4D53-B5DC-8965CE30C9E9}" srcOrd="0" destOrd="0" parTransId="{E831AD2C-EB03-4D1A-9766-4C48E5AA7AF9}" sibTransId="{33C7109E-9827-442C-97A8-0F28FE2C9AEB}"/>
    <dgm:cxn modelId="{4030554E-1D44-44A5-9691-942E65A51E40}" type="presOf" srcId="{73751703-C442-42DD-B5BD-7DAA30590F5B}" destId="{C8B3CF9F-2754-4342-BD1F-0680F8C68DDD}" srcOrd="0" destOrd="2" presId="urn:microsoft.com/office/officeart/2005/8/layout/hProcess4"/>
    <dgm:cxn modelId="{057E6A6F-CF8C-4279-8DF6-69FA28D75992}" type="presOf" srcId="{2A998FA2-2ADB-4F5F-9E02-8E2EFEB6DA28}" destId="{1A63ED46-3D42-432B-912C-DAF6436A8580}" srcOrd="0" destOrd="0" presId="urn:microsoft.com/office/officeart/2005/8/layout/hProcess4"/>
    <dgm:cxn modelId="{CDA8D275-4568-4DB6-9370-4914114658CB}" type="presOf" srcId="{DFEE9535-BDF1-4F70-A354-1932B4AA96A7}" destId="{F6A1332F-3B04-4546-AF19-FEBA240A71CC}" srcOrd="1" destOrd="3" presId="urn:microsoft.com/office/officeart/2005/8/layout/hProcess4"/>
    <dgm:cxn modelId="{4B614A77-38AC-4A53-A284-63638EF033F1}" type="presOf" srcId="{B609AE7F-742E-4C7E-AEB4-84B24EC4CCFB}" destId="{B60D1015-F1A3-4317-8BF1-39B02A5E05F1}" srcOrd="0" destOrd="0" presId="urn:microsoft.com/office/officeart/2005/8/layout/hProcess4"/>
    <dgm:cxn modelId="{08E09E57-F44F-4F62-9320-4863AEE18879}" type="presOf" srcId="{9F2F36EA-754D-4D9A-B99B-0417FBADC02A}" destId="{057DD07B-78EC-4E6D-BB68-5C1B11CE99AB}" srcOrd="1" destOrd="0" presId="urn:microsoft.com/office/officeart/2005/8/layout/hProcess4"/>
    <dgm:cxn modelId="{E739BF7D-ECD3-4228-8B76-A692255E46E3}" srcId="{0A7D43BF-B3CC-42B9-B990-4743BE2A5D8B}" destId="{2A35B9E4-5D66-4442-85C4-3F1B37E83C2A}" srcOrd="2" destOrd="0" parTransId="{066F7B85-F8B0-4BCA-A1C7-5D4F6A4125E8}" sibTransId="{84B790BC-E8CF-47E1-AF51-25E33AE3028C}"/>
    <dgm:cxn modelId="{7788298D-CB8E-49B4-BC4B-7F730F357EE2}" type="presOf" srcId="{9F2F36EA-754D-4D9A-B99B-0417FBADC02A}" destId="{A46EB8CB-F85D-4145-9800-B771F2B66946}" srcOrd="0" destOrd="0" presId="urn:microsoft.com/office/officeart/2005/8/layout/hProcess4"/>
    <dgm:cxn modelId="{0F9BB295-CCAC-4C79-9F32-ED0FDF836E59}" srcId="{2A998FA2-2ADB-4F5F-9E02-8E2EFEB6DA28}" destId="{73751703-C442-42DD-B5BD-7DAA30590F5B}" srcOrd="2" destOrd="0" parTransId="{8949BB22-ABC8-4EEB-9211-4FF370F53A05}" sibTransId="{904DA815-C612-42A0-B22B-49BB5E28EFEE}"/>
    <dgm:cxn modelId="{525F969B-0361-4FD1-8FA8-4E0218BAAA67}" srcId="{0A7D43BF-B3CC-42B9-B990-4743BE2A5D8B}" destId="{829F933F-EE39-4DC3-9503-0EE68A85258C}" srcOrd="1" destOrd="0" parTransId="{97B30F0D-578A-48CC-AE96-8125258CA6DA}" sibTransId="{A3A1D648-7D97-43C3-A05C-5D38C10DBF6B}"/>
    <dgm:cxn modelId="{03E04E9F-A3BF-41AE-887E-ADB9A1543AB0}" srcId="{0A7D43BF-B3CC-42B9-B990-4743BE2A5D8B}" destId="{CE2B4786-35CE-435D-BF81-E73C1664AADC}" srcOrd="5" destOrd="0" parTransId="{6E6CAB19-C0D4-46C0-8432-087CC906D793}" sibTransId="{FC31D42A-295F-4C34-90A2-E4771A2D2D4B}"/>
    <dgm:cxn modelId="{B5356DA1-BBFE-419C-82E6-C53D4DEC2C50}" type="presOf" srcId="{EA507820-3E9F-4D53-B5DC-8965CE30C9E9}" destId="{C8B3CF9F-2754-4342-BD1F-0680F8C68DDD}" srcOrd="0" destOrd="0" presId="urn:microsoft.com/office/officeart/2005/8/layout/hProcess4"/>
    <dgm:cxn modelId="{DB8912A3-94CE-42C8-BFA6-BC1A8BC3B4DA}" type="presOf" srcId="{362C0503-40DA-4185-AD67-8EAE0397AC72}" destId="{F6A1332F-3B04-4546-AF19-FEBA240A71CC}" srcOrd="1" destOrd="4" presId="urn:microsoft.com/office/officeart/2005/8/layout/hProcess4"/>
    <dgm:cxn modelId="{B6047FA3-7BFC-4BD2-B3F5-D60C58CFE5CA}" type="presOf" srcId="{7B6F5015-A28A-41D6-BADB-AA176FDFD200}" destId="{A46EB8CB-F85D-4145-9800-B771F2B66946}" srcOrd="0" destOrd="2" presId="urn:microsoft.com/office/officeart/2005/8/layout/hProcess4"/>
    <dgm:cxn modelId="{D0162EAF-1F0A-4140-AB53-5661EFC67A68}" type="presOf" srcId="{EA507820-3E9F-4D53-B5DC-8965CE30C9E9}" destId="{0B305CEB-15B0-45A6-9A11-966189489348}" srcOrd="1" destOrd="0" presId="urn:microsoft.com/office/officeart/2005/8/layout/hProcess4"/>
    <dgm:cxn modelId="{DD389DB3-3516-43EA-800D-B975083E7E43}" type="presOf" srcId="{A62405D5-1A1B-4556-8D7A-38B1A18DC8ED}" destId="{F5A103BF-FAA6-4E44-9A4B-A341FCC58AFB}" srcOrd="0" destOrd="0" presId="urn:microsoft.com/office/officeart/2005/8/layout/hProcess4"/>
    <dgm:cxn modelId="{4F3401BE-52E9-4752-AE18-3F6324100115}" type="presOf" srcId="{2D5BEE4B-9E9E-43F7-8C45-2693A4BAC955}" destId="{A46EB8CB-F85D-4145-9800-B771F2B66946}" srcOrd="0" destOrd="1" presId="urn:microsoft.com/office/officeart/2005/8/layout/hProcess4"/>
    <dgm:cxn modelId="{BEAB51C0-41A0-49AB-A422-F98A605452CA}" srcId="{2A998FA2-2ADB-4F5F-9E02-8E2EFEB6DA28}" destId="{57591D00-B5F2-443F-8AD0-F2F79BC7A51D}" srcOrd="1" destOrd="0" parTransId="{32BE1131-9817-495E-B635-1234F9DB850B}" sibTransId="{A02C51B7-1722-42A4-AA19-CD4DE9BAD6D7}"/>
    <dgm:cxn modelId="{C106EAC5-2347-4263-AD2F-3BAEB1AC1721}" type="presOf" srcId="{CE2B4786-35CE-435D-BF81-E73C1664AADC}" destId="{F6A1332F-3B04-4546-AF19-FEBA240A71CC}" srcOrd="1" destOrd="5" presId="urn:microsoft.com/office/officeart/2005/8/layout/hProcess4"/>
    <dgm:cxn modelId="{7D1446C7-011B-44F6-8CCC-894D1A63C7D8}" type="presOf" srcId="{DFEE9535-BDF1-4F70-A354-1932B4AA96A7}" destId="{BEAFF4D6-891A-4E87-A4D8-80318B368DE8}" srcOrd="0" destOrd="3" presId="urn:microsoft.com/office/officeart/2005/8/layout/hProcess4"/>
    <dgm:cxn modelId="{11D233CD-11C6-417D-8607-BB84B6849EDA}" type="presOf" srcId="{3C148201-3F32-4E9A-A8C5-8BDF185F1AF0}" destId="{BEAFF4D6-891A-4E87-A4D8-80318B368DE8}" srcOrd="0" destOrd="0" presId="urn:microsoft.com/office/officeart/2005/8/layout/hProcess4"/>
    <dgm:cxn modelId="{057306D2-0F39-4812-AA4A-C2EADE797A5B}" type="presOf" srcId="{CE2B4786-35CE-435D-BF81-E73C1664AADC}" destId="{BEAFF4D6-891A-4E87-A4D8-80318B368DE8}" srcOrd="0" destOrd="5" presId="urn:microsoft.com/office/officeart/2005/8/layout/hProcess4"/>
    <dgm:cxn modelId="{828C36D5-D249-40DF-89C3-B45A9899A241}" srcId="{A62405D5-1A1B-4556-8D7A-38B1A18DC8ED}" destId="{2D5BEE4B-9E9E-43F7-8C45-2693A4BAC955}" srcOrd="1" destOrd="0" parTransId="{4B6473C5-EAC0-42B5-B83D-90033C3B1109}" sibTransId="{D1F8CBF8-FC0A-464A-9CBC-03B92FA57449}"/>
    <dgm:cxn modelId="{F14BF5D5-5B67-4115-A7DD-7432756A7BB4}" srcId="{A62405D5-1A1B-4556-8D7A-38B1A18DC8ED}" destId="{9F2F36EA-754D-4D9A-B99B-0417FBADC02A}" srcOrd="0" destOrd="0" parTransId="{191F2199-DDFC-473A-A929-982CCFFD0E6C}" sibTransId="{05318E83-D416-4AB4-8CBF-6E8A87FF731D}"/>
    <dgm:cxn modelId="{F1B03DDD-8C45-40D5-AD81-1573A1AED427}" type="presOf" srcId="{7B6F5015-A28A-41D6-BADB-AA176FDFD200}" destId="{057DD07B-78EC-4E6D-BB68-5C1B11CE99AB}" srcOrd="1" destOrd="2" presId="urn:microsoft.com/office/officeart/2005/8/layout/hProcess4"/>
    <dgm:cxn modelId="{5FDA9DEA-C1C4-400B-A767-231C5496CBE5}" srcId="{B609AE7F-742E-4C7E-AEB4-84B24EC4CCFB}" destId="{0A7D43BF-B3CC-42B9-B990-4743BE2A5D8B}" srcOrd="1" destOrd="0" parTransId="{B1E9D6E9-8003-4105-957D-8858A8608E99}" sibTransId="{9BC9A8BE-6194-4A33-8036-0D9E4F471664}"/>
    <dgm:cxn modelId="{BADB58EC-1368-403D-9654-2E37455EF191}" type="presOf" srcId="{57591D00-B5F2-443F-8AD0-F2F79BC7A51D}" destId="{C8B3CF9F-2754-4342-BD1F-0680F8C68DDD}" srcOrd="0" destOrd="1" presId="urn:microsoft.com/office/officeart/2005/8/layout/hProcess4"/>
    <dgm:cxn modelId="{992439F7-0487-4407-86CD-7578A06A8423}" type="presOf" srcId="{3C148201-3F32-4E9A-A8C5-8BDF185F1AF0}" destId="{F6A1332F-3B04-4546-AF19-FEBA240A71CC}" srcOrd="1" destOrd="0" presId="urn:microsoft.com/office/officeart/2005/8/layout/hProcess4"/>
    <dgm:cxn modelId="{39DD70F9-A2E6-4A23-A9C2-F313FE08F19B}" type="presOf" srcId="{829F933F-EE39-4DC3-9503-0EE68A85258C}" destId="{F6A1332F-3B04-4546-AF19-FEBA240A71CC}" srcOrd="1" destOrd="1" presId="urn:microsoft.com/office/officeart/2005/8/layout/hProcess4"/>
    <dgm:cxn modelId="{E0F758D7-E682-41D2-8EE9-B7F7E2C743E2}" type="presParOf" srcId="{B60D1015-F1A3-4317-8BF1-39B02A5E05F1}" destId="{4C44FA22-CD17-419E-ABD4-1562CC9F53A0}" srcOrd="0" destOrd="0" presId="urn:microsoft.com/office/officeart/2005/8/layout/hProcess4"/>
    <dgm:cxn modelId="{E86DF3DB-9194-4D94-8F41-1439205E4DD3}" type="presParOf" srcId="{B60D1015-F1A3-4317-8BF1-39B02A5E05F1}" destId="{272D1767-5E64-4244-965F-E658695ED5A8}" srcOrd="1" destOrd="0" presId="urn:microsoft.com/office/officeart/2005/8/layout/hProcess4"/>
    <dgm:cxn modelId="{C32C3A62-209B-43DC-9DC0-93ACAE5E5C2D}" type="presParOf" srcId="{B60D1015-F1A3-4317-8BF1-39B02A5E05F1}" destId="{590E28BC-BF20-434F-93A5-D575B4A4BB84}" srcOrd="2" destOrd="0" presId="urn:microsoft.com/office/officeart/2005/8/layout/hProcess4"/>
    <dgm:cxn modelId="{F5F9329F-626C-4F51-A97A-4FED59F2A05F}" type="presParOf" srcId="{590E28BC-BF20-434F-93A5-D575B4A4BB84}" destId="{D67948BE-386E-418A-BE2F-CB604FD94002}" srcOrd="0" destOrd="0" presId="urn:microsoft.com/office/officeart/2005/8/layout/hProcess4"/>
    <dgm:cxn modelId="{93B1E954-1A5C-423E-87AE-52F8F19873A5}" type="presParOf" srcId="{D67948BE-386E-418A-BE2F-CB604FD94002}" destId="{810F20C4-D254-4C19-912B-0B5325E06F09}" srcOrd="0" destOrd="0" presId="urn:microsoft.com/office/officeart/2005/8/layout/hProcess4"/>
    <dgm:cxn modelId="{8CFF7ED1-2F68-4962-A385-0F65DC252A09}" type="presParOf" srcId="{D67948BE-386E-418A-BE2F-CB604FD94002}" destId="{A46EB8CB-F85D-4145-9800-B771F2B66946}" srcOrd="1" destOrd="0" presId="urn:microsoft.com/office/officeart/2005/8/layout/hProcess4"/>
    <dgm:cxn modelId="{913C7075-3AE8-4B31-BD40-B1EEDC8DB53B}" type="presParOf" srcId="{D67948BE-386E-418A-BE2F-CB604FD94002}" destId="{057DD07B-78EC-4E6D-BB68-5C1B11CE99AB}" srcOrd="2" destOrd="0" presId="urn:microsoft.com/office/officeart/2005/8/layout/hProcess4"/>
    <dgm:cxn modelId="{E979EDDD-E509-4A93-AFF6-74ADF0D2444B}" type="presParOf" srcId="{D67948BE-386E-418A-BE2F-CB604FD94002}" destId="{F5A103BF-FAA6-4E44-9A4B-A341FCC58AFB}" srcOrd="3" destOrd="0" presId="urn:microsoft.com/office/officeart/2005/8/layout/hProcess4"/>
    <dgm:cxn modelId="{74BA8E23-6D09-4516-8B04-4A2810EBA894}" type="presParOf" srcId="{D67948BE-386E-418A-BE2F-CB604FD94002}" destId="{DB896947-22D3-4672-BFC8-DEE15242F78A}" srcOrd="4" destOrd="0" presId="urn:microsoft.com/office/officeart/2005/8/layout/hProcess4"/>
    <dgm:cxn modelId="{021F44C2-6DB0-4FFD-AB70-DAA8768CA9FC}" type="presParOf" srcId="{590E28BC-BF20-434F-93A5-D575B4A4BB84}" destId="{1CABB52F-1B04-43D9-A5BC-A1C7C1353C7F}" srcOrd="1" destOrd="0" presId="urn:microsoft.com/office/officeart/2005/8/layout/hProcess4"/>
    <dgm:cxn modelId="{EE54F87A-CC33-43C4-9A48-B46B70A5F8F2}" type="presParOf" srcId="{590E28BC-BF20-434F-93A5-D575B4A4BB84}" destId="{11F5268D-8A39-452F-B4ED-D5EE0971C94D}" srcOrd="2" destOrd="0" presId="urn:microsoft.com/office/officeart/2005/8/layout/hProcess4"/>
    <dgm:cxn modelId="{FA86D7F7-F7E3-4372-8914-D39285F7175F}" type="presParOf" srcId="{11F5268D-8A39-452F-B4ED-D5EE0971C94D}" destId="{C96F1685-F13E-4995-9A90-113F6218B681}" srcOrd="0" destOrd="0" presId="urn:microsoft.com/office/officeart/2005/8/layout/hProcess4"/>
    <dgm:cxn modelId="{D79324D5-F4F1-4EFF-936B-40BB80BC020F}" type="presParOf" srcId="{11F5268D-8A39-452F-B4ED-D5EE0971C94D}" destId="{BEAFF4D6-891A-4E87-A4D8-80318B368DE8}" srcOrd="1" destOrd="0" presId="urn:microsoft.com/office/officeart/2005/8/layout/hProcess4"/>
    <dgm:cxn modelId="{2EA77E52-0319-40D9-B35F-0165D60BC7F1}" type="presParOf" srcId="{11F5268D-8A39-452F-B4ED-D5EE0971C94D}" destId="{F6A1332F-3B04-4546-AF19-FEBA240A71CC}" srcOrd="2" destOrd="0" presId="urn:microsoft.com/office/officeart/2005/8/layout/hProcess4"/>
    <dgm:cxn modelId="{E646A659-7EE9-475F-BFA0-4F1369D1C047}" type="presParOf" srcId="{11F5268D-8A39-452F-B4ED-D5EE0971C94D}" destId="{738F41E4-A79E-4CC0-B7E5-D7ADD2667FDA}" srcOrd="3" destOrd="0" presId="urn:microsoft.com/office/officeart/2005/8/layout/hProcess4"/>
    <dgm:cxn modelId="{C665CC6B-B562-4A1D-881A-E3E41EE12F3E}" type="presParOf" srcId="{11F5268D-8A39-452F-B4ED-D5EE0971C94D}" destId="{F7864916-8B8E-425B-8C0A-C87296D6AF0F}" srcOrd="4" destOrd="0" presId="urn:microsoft.com/office/officeart/2005/8/layout/hProcess4"/>
    <dgm:cxn modelId="{C37DA545-DE00-402F-B06F-845ADEEEA8A3}" type="presParOf" srcId="{590E28BC-BF20-434F-93A5-D575B4A4BB84}" destId="{ECCBA97F-343E-4DD5-B483-B73A791AE09E}" srcOrd="3" destOrd="0" presId="urn:microsoft.com/office/officeart/2005/8/layout/hProcess4"/>
    <dgm:cxn modelId="{5C7FB7E8-2719-4CF2-8175-54B8175F854D}" type="presParOf" srcId="{590E28BC-BF20-434F-93A5-D575B4A4BB84}" destId="{A573704E-577C-45D2-868B-A653D304C585}" srcOrd="4" destOrd="0" presId="urn:microsoft.com/office/officeart/2005/8/layout/hProcess4"/>
    <dgm:cxn modelId="{6E445850-1D80-4284-983F-C08BEF6E8B46}" type="presParOf" srcId="{A573704E-577C-45D2-868B-A653D304C585}" destId="{2F0217A9-ECBC-4726-9996-71301FB284CB}" srcOrd="0" destOrd="0" presId="urn:microsoft.com/office/officeart/2005/8/layout/hProcess4"/>
    <dgm:cxn modelId="{61F1570A-0517-44D9-9236-9C2DBF966E82}" type="presParOf" srcId="{A573704E-577C-45D2-868B-A653D304C585}" destId="{C8B3CF9F-2754-4342-BD1F-0680F8C68DDD}" srcOrd="1" destOrd="0" presId="urn:microsoft.com/office/officeart/2005/8/layout/hProcess4"/>
    <dgm:cxn modelId="{14DCB96A-0E65-42A5-8911-6CC6E163FEA7}" type="presParOf" srcId="{A573704E-577C-45D2-868B-A653D304C585}" destId="{0B305CEB-15B0-45A6-9A11-966189489348}" srcOrd="2" destOrd="0" presId="urn:microsoft.com/office/officeart/2005/8/layout/hProcess4"/>
    <dgm:cxn modelId="{C1C52616-06AF-4460-BDEA-C5A58239C8FF}" type="presParOf" srcId="{A573704E-577C-45D2-868B-A653D304C585}" destId="{1A63ED46-3D42-432B-912C-DAF6436A8580}" srcOrd="3" destOrd="0" presId="urn:microsoft.com/office/officeart/2005/8/layout/hProcess4"/>
    <dgm:cxn modelId="{39DEFFF8-F2FC-4027-BB84-4B16E65230A3}" type="presParOf" srcId="{A573704E-577C-45D2-868B-A653D304C585}" destId="{C3F5436F-921E-4C3D-B5D9-5B2BFD4AD8A1}"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13D2D4-294C-4B0E-AE20-2CD72E36C551}" type="doc">
      <dgm:prSet loTypeId="urn:microsoft.com/office/officeart/2005/8/layout/hProcess3" loCatId="process" qsTypeId="urn:microsoft.com/office/officeart/2005/8/quickstyle/simple1" qsCatId="simple" csTypeId="urn:microsoft.com/office/officeart/2005/8/colors/accent1_2" csCatId="accent1" phldr="1"/>
      <dgm:spPr/>
    </dgm:pt>
    <dgm:pt modelId="{6B2B28C6-CBB8-4213-B1BC-8A313DFB38F2}">
      <dgm:prSet phldrT="[Text]"/>
      <dgm:spPr>
        <a:solidFill>
          <a:schemeClr val="accent6">
            <a:lumMod val="75000"/>
          </a:schemeClr>
        </a:solidFill>
      </dgm:spPr>
      <dgm:t>
        <a:bodyPr/>
        <a:lstStyle/>
        <a:p>
          <a:r>
            <a:rPr lang="en-GB" b="1" dirty="0">
              <a:solidFill>
                <a:schemeClr val="bg1"/>
              </a:solidFill>
            </a:rPr>
            <a:t>Development of commercial skills across Services and contract owners </a:t>
          </a:r>
        </a:p>
      </dgm:t>
    </dgm:pt>
    <dgm:pt modelId="{029A10F3-C3F0-440E-A4FF-349A8D7CE092}" type="parTrans" cxnId="{78C9075E-35E1-44A4-A053-4C93928DCAFB}">
      <dgm:prSet/>
      <dgm:spPr/>
      <dgm:t>
        <a:bodyPr/>
        <a:lstStyle/>
        <a:p>
          <a:endParaRPr lang="en-GB"/>
        </a:p>
      </dgm:t>
    </dgm:pt>
    <dgm:pt modelId="{6DFEB5E7-7F93-41D3-9B34-EA1A74B05FA9}" type="sibTrans" cxnId="{78C9075E-35E1-44A4-A053-4C93928DCAFB}">
      <dgm:prSet/>
      <dgm:spPr/>
      <dgm:t>
        <a:bodyPr/>
        <a:lstStyle/>
        <a:p>
          <a:endParaRPr lang="en-GB"/>
        </a:p>
      </dgm:t>
    </dgm:pt>
    <dgm:pt modelId="{A315D76A-2251-4729-9588-1B0A9B52916C}" type="pres">
      <dgm:prSet presAssocID="{F913D2D4-294C-4B0E-AE20-2CD72E36C551}" presName="Name0" presStyleCnt="0">
        <dgm:presLayoutVars>
          <dgm:dir/>
          <dgm:animLvl val="lvl"/>
          <dgm:resizeHandles val="exact"/>
        </dgm:presLayoutVars>
      </dgm:prSet>
      <dgm:spPr/>
    </dgm:pt>
    <dgm:pt modelId="{05225597-92A6-4984-BDD0-229384EB140A}" type="pres">
      <dgm:prSet presAssocID="{F913D2D4-294C-4B0E-AE20-2CD72E36C551}" presName="dummy" presStyleCnt="0"/>
      <dgm:spPr/>
    </dgm:pt>
    <dgm:pt modelId="{44110BDD-2F95-449B-A2A0-79191CC65874}" type="pres">
      <dgm:prSet presAssocID="{F913D2D4-294C-4B0E-AE20-2CD72E36C551}" presName="linH" presStyleCnt="0"/>
      <dgm:spPr/>
    </dgm:pt>
    <dgm:pt modelId="{332DB028-3875-48A4-8D59-F383EB209CF8}" type="pres">
      <dgm:prSet presAssocID="{F913D2D4-294C-4B0E-AE20-2CD72E36C551}" presName="padding1" presStyleCnt="0"/>
      <dgm:spPr/>
    </dgm:pt>
    <dgm:pt modelId="{28884A79-D85B-4637-BE82-27FDDE3E9A7A}" type="pres">
      <dgm:prSet presAssocID="{6B2B28C6-CBB8-4213-B1BC-8A313DFB38F2}" presName="linV" presStyleCnt="0"/>
      <dgm:spPr/>
    </dgm:pt>
    <dgm:pt modelId="{038D3C31-8717-40F5-B7BD-13458FF74200}" type="pres">
      <dgm:prSet presAssocID="{6B2B28C6-CBB8-4213-B1BC-8A313DFB38F2}" presName="spVertical1" presStyleCnt="0"/>
      <dgm:spPr/>
    </dgm:pt>
    <dgm:pt modelId="{4BEC09CA-A3D6-4E07-95E6-7B5CF6767676}" type="pres">
      <dgm:prSet presAssocID="{6B2B28C6-CBB8-4213-B1BC-8A313DFB38F2}" presName="parTx" presStyleLbl="revTx" presStyleIdx="0" presStyleCnt="1" custScaleY="93966">
        <dgm:presLayoutVars>
          <dgm:chMax val="0"/>
          <dgm:chPref val="0"/>
          <dgm:bulletEnabled val="1"/>
        </dgm:presLayoutVars>
      </dgm:prSet>
      <dgm:spPr/>
    </dgm:pt>
    <dgm:pt modelId="{C0AB82C4-5918-4336-BAFD-73AAEEC60C90}" type="pres">
      <dgm:prSet presAssocID="{6B2B28C6-CBB8-4213-B1BC-8A313DFB38F2}" presName="spVertical2" presStyleCnt="0"/>
      <dgm:spPr/>
    </dgm:pt>
    <dgm:pt modelId="{DC8FB72E-8C9C-4AAD-8E8E-A088E8121064}" type="pres">
      <dgm:prSet presAssocID="{6B2B28C6-CBB8-4213-B1BC-8A313DFB38F2}" presName="spVertical3" presStyleCnt="0"/>
      <dgm:spPr/>
    </dgm:pt>
    <dgm:pt modelId="{DD4B98F7-7215-436A-AC02-8A9F93756A91}" type="pres">
      <dgm:prSet presAssocID="{F913D2D4-294C-4B0E-AE20-2CD72E36C551}" presName="padding2" presStyleCnt="0"/>
      <dgm:spPr/>
    </dgm:pt>
    <dgm:pt modelId="{DB6DA970-58B7-4716-8AE5-66FA659AFA7F}" type="pres">
      <dgm:prSet presAssocID="{F913D2D4-294C-4B0E-AE20-2CD72E36C551}" presName="negArrow" presStyleCnt="0"/>
      <dgm:spPr/>
    </dgm:pt>
    <dgm:pt modelId="{D98E7A84-D395-42A8-9AA0-D696B767D46C}" type="pres">
      <dgm:prSet presAssocID="{F913D2D4-294C-4B0E-AE20-2CD72E36C551}" presName="backgroundArrow" presStyleLbl="node1" presStyleIdx="0" presStyleCnt="1"/>
      <dgm:spPr>
        <a:solidFill>
          <a:schemeClr val="accent6">
            <a:lumMod val="75000"/>
          </a:schemeClr>
        </a:solidFill>
      </dgm:spPr>
    </dgm:pt>
  </dgm:ptLst>
  <dgm:cxnLst>
    <dgm:cxn modelId="{78C9075E-35E1-44A4-A053-4C93928DCAFB}" srcId="{F913D2D4-294C-4B0E-AE20-2CD72E36C551}" destId="{6B2B28C6-CBB8-4213-B1BC-8A313DFB38F2}" srcOrd="0" destOrd="0" parTransId="{029A10F3-C3F0-440E-A4FF-349A8D7CE092}" sibTransId="{6DFEB5E7-7F93-41D3-9B34-EA1A74B05FA9}"/>
    <dgm:cxn modelId="{9833CD92-1F3D-450B-BDA3-7BD7183941C0}" type="presOf" srcId="{6B2B28C6-CBB8-4213-B1BC-8A313DFB38F2}" destId="{4BEC09CA-A3D6-4E07-95E6-7B5CF6767676}" srcOrd="0" destOrd="0" presId="urn:microsoft.com/office/officeart/2005/8/layout/hProcess3"/>
    <dgm:cxn modelId="{B43EE1E9-772F-4EBE-89A9-86210D69BED3}" type="presOf" srcId="{F913D2D4-294C-4B0E-AE20-2CD72E36C551}" destId="{A315D76A-2251-4729-9588-1B0A9B52916C}" srcOrd="0" destOrd="0" presId="urn:microsoft.com/office/officeart/2005/8/layout/hProcess3"/>
    <dgm:cxn modelId="{F304105D-3963-4E36-9A0E-6269DAA62F38}" type="presParOf" srcId="{A315D76A-2251-4729-9588-1B0A9B52916C}" destId="{05225597-92A6-4984-BDD0-229384EB140A}" srcOrd="0" destOrd="0" presId="urn:microsoft.com/office/officeart/2005/8/layout/hProcess3"/>
    <dgm:cxn modelId="{8CDEF3EA-9280-493A-ABED-826BE3C058BC}" type="presParOf" srcId="{A315D76A-2251-4729-9588-1B0A9B52916C}" destId="{44110BDD-2F95-449B-A2A0-79191CC65874}" srcOrd="1" destOrd="0" presId="urn:microsoft.com/office/officeart/2005/8/layout/hProcess3"/>
    <dgm:cxn modelId="{87A50DEE-EF27-4F50-9E61-EAF735434694}" type="presParOf" srcId="{44110BDD-2F95-449B-A2A0-79191CC65874}" destId="{332DB028-3875-48A4-8D59-F383EB209CF8}" srcOrd="0" destOrd="0" presId="urn:microsoft.com/office/officeart/2005/8/layout/hProcess3"/>
    <dgm:cxn modelId="{4788AFA8-9109-4B18-B4B4-C22876125E3A}" type="presParOf" srcId="{44110BDD-2F95-449B-A2A0-79191CC65874}" destId="{28884A79-D85B-4637-BE82-27FDDE3E9A7A}" srcOrd="1" destOrd="0" presId="urn:microsoft.com/office/officeart/2005/8/layout/hProcess3"/>
    <dgm:cxn modelId="{D42FE7F2-CDA6-49C4-B91F-2053A53C3537}" type="presParOf" srcId="{28884A79-D85B-4637-BE82-27FDDE3E9A7A}" destId="{038D3C31-8717-40F5-B7BD-13458FF74200}" srcOrd="0" destOrd="0" presId="urn:microsoft.com/office/officeart/2005/8/layout/hProcess3"/>
    <dgm:cxn modelId="{4F840B28-6FE5-4336-BB76-C4E382BDA13E}" type="presParOf" srcId="{28884A79-D85B-4637-BE82-27FDDE3E9A7A}" destId="{4BEC09CA-A3D6-4E07-95E6-7B5CF6767676}" srcOrd="1" destOrd="0" presId="urn:microsoft.com/office/officeart/2005/8/layout/hProcess3"/>
    <dgm:cxn modelId="{F322C12D-6090-47BF-927F-14C9FD254BB9}" type="presParOf" srcId="{28884A79-D85B-4637-BE82-27FDDE3E9A7A}" destId="{C0AB82C4-5918-4336-BAFD-73AAEEC60C90}" srcOrd="2" destOrd="0" presId="urn:microsoft.com/office/officeart/2005/8/layout/hProcess3"/>
    <dgm:cxn modelId="{84E3E277-0421-4F94-A9D7-99B3D4709816}" type="presParOf" srcId="{28884A79-D85B-4637-BE82-27FDDE3E9A7A}" destId="{DC8FB72E-8C9C-4AAD-8E8E-A088E8121064}" srcOrd="3" destOrd="0" presId="urn:microsoft.com/office/officeart/2005/8/layout/hProcess3"/>
    <dgm:cxn modelId="{122B226D-0FF2-485B-ABCD-CA0FA0436BD0}" type="presParOf" srcId="{44110BDD-2F95-449B-A2A0-79191CC65874}" destId="{DD4B98F7-7215-436A-AC02-8A9F93756A91}" srcOrd="2" destOrd="0" presId="urn:microsoft.com/office/officeart/2005/8/layout/hProcess3"/>
    <dgm:cxn modelId="{856D80E9-E876-438A-9684-BBE154363B7F}" type="presParOf" srcId="{44110BDD-2F95-449B-A2A0-79191CC65874}" destId="{DB6DA970-58B7-4716-8AE5-66FA659AFA7F}" srcOrd="3" destOrd="0" presId="urn:microsoft.com/office/officeart/2005/8/layout/hProcess3"/>
    <dgm:cxn modelId="{FBE16E7E-B942-490C-B626-131854944135}" type="presParOf" srcId="{44110BDD-2F95-449B-A2A0-79191CC65874}" destId="{D98E7A84-D395-42A8-9AA0-D696B767D46C}" srcOrd="4"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E43B2CC-8684-406C-B70B-269E6D0455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68F0E33C-3B9A-4033-81BF-DD3CACD5C5E8}">
      <dgm:prSet custT="1"/>
      <dgm:spPr>
        <a:noFill/>
      </dgm:spPr>
      <dgm:t>
        <a:bodyPr/>
        <a:lstStyle/>
        <a:p>
          <a:r>
            <a:rPr lang="en-GB" sz="1400" b="1" dirty="0">
              <a:solidFill>
                <a:schemeClr val="tx1">
                  <a:alpha val="58000"/>
                </a:schemeClr>
              </a:solidFill>
            </a:rPr>
            <a:t>E: </a:t>
          </a:r>
          <a:r>
            <a:rPr lang="en-GB" sz="1400" b="1" dirty="0">
              <a:solidFill>
                <a:schemeClr val="tx1">
                  <a:alpha val="58000"/>
                </a:schemeClr>
              </a:solidFill>
              <a:hlinkClick xmlns:r="http://schemas.openxmlformats.org/officeDocument/2006/relationships" r:id="rId1"/>
            </a:rPr>
            <a:t>kathryn.dickson@scotborders.gov.uk</a:t>
          </a:r>
          <a:r>
            <a:rPr lang="en-GB" sz="1400" b="1" dirty="0">
              <a:solidFill>
                <a:schemeClr val="tx1">
                  <a:alpha val="58000"/>
                </a:schemeClr>
              </a:solidFill>
            </a:rPr>
            <a:t>      </a:t>
          </a:r>
          <a:endParaRPr lang="en-GB" sz="1400" dirty="0">
            <a:solidFill>
              <a:schemeClr val="tx1">
                <a:alpha val="58000"/>
              </a:schemeClr>
            </a:solidFill>
          </a:endParaRPr>
        </a:p>
      </dgm:t>
    </dgm:pt>
    <dgm:pt modelId="{52A95F71-5538-4B96-9D3E-EED7C5E8146D}" type="parTrans" cxnId="{D4373C72-AB97-4BC7-B244-5AE8AE505345}">
      <dgm:prSet/>
      <dgm:spPr/>
      <dgm:t>
        <a:bodyPr/>
        <a:lstStyle/>
        <a:p>
          <a:endParaRPr lang="en-GB"/>
        </a:p>
      </dgm:t>
    </dgm:pt>
    <dgm:pt modelId="{E04C5465-59BE-41AF-82DE-78E0FB509574}" type="sibTrans" cxnId="{D4373C72-AB97-4BC7-B244-5AE8AE505345}">
      <dgm:prSet/>
      <dgm:spPr/>
      <dgm:t>
        <a:bodyPr/>
        <a:lstStyle/>
        <a:p>
          <a:endParaRPr lang="en-GB"/>
        </a:p>
      </dgm:t>
    </dgm:pt>
    <dgm:pt modelId="{BDC59DF0-F6AD-444D-AD22-5569FDC90BC4}">
      <dgm:prSet custT="1"/>
      <dgm:spPr>
        <a:noFill/>
      </dgm:spPr>
      <dgm:t>
        <a:bodyPr/>
        <a:lstStyle/>
        <a:p>
          <a:r>
            <a:rPr lang="en-GB" sz="1400" b="1" dirty="0">
              <a:solidFill>
                <a:schemeClr val="tx1">
                  <a:alpha val="58000"/>
                </a:schemeClr>
              </a:solidFill>
            </a:rPr>
            <a:t>T: 01835 826646</a:t>
          </a:r>
          <a:endParaRPr lang="en-GB" sz="1400" dirty="0">
            <a:solidFill>
              <a:schemeClr val="tx1">
                <a:alpha val="58000"/>
              </a:schemeClr>
            </a:solidFill>
          </a:endParaRPr>
        </a:p>
      </dgm:t>
    </dgm:pt>
    <dgm:pt modelId="{8379FAF4-6BD9-4584-9F5C-94D5A060452A}" type="parTrans" cxnId="{CF7D8878-0299-4AFD-B828-1F2D9F01BFA4}">
      <dgm:prSet/>
      <dgm:spPr/>
      <dgm:t>
        <a:bodyPr/>
        <a:lstStyle/>
        <a:p>
          <a:endParaRPr lang="en-GB"/>
        </a:p>
      </dgm:t>
    </dgm:pt>
    <dgm:pt modelId="{83AAC2DB-4668-4C9A-BADE-93953403A2B6}" type="sibTrans" cxnId="{CF7D8878-0299-4AFD-B828-1F2D9F01BFA4}">
      <dgm:prSet/>
      <dgm:spPr/>
      <dgm:t>
        <a:bodyPr/>
        <a:lstStyle/>
        <a:p>
          <a:endParaRPr lang="en-GB"/>
        </a:p>
      </dgm:t>
    </dgm:pt>
    <dgm:pt modelId="{4D3E3C1B-1D5C-4521-8D4E-FF8DFF67D572}">
      <dgm:prSet custT="1"/>
      <dgm:spPr>
        <a:noFill/>
      </dgm:spPr>
      <dgm:t>
        <a:bodyPr/>
        <a:lstStyle/>
        <a:p>
          <a:r>
            <a:rPr lang="en-GB" sz="1400" b="1" dirty="0">
              <a:solidFill>
                <a:schemeClr val="tx1">
                  <a:alpha val="58000"/>
                </a:schemeClr>
              </a:solidFill>
            </a:rPr>
            <a:t>Kathryn Dickson, Commercial &amp; Commissioned Services Manager</a:t>
          </a:r>
          <a:endParaRPr lang="en-GB" sz="1400" dirty="0">
            <a:solidFill>
              <a:schemeClr val="tx1">
                <a:alpha val="58000"/>
              </a:schemeClr>
            </a:solidFill>
          </a:endParaRPr>
        </a:p>
      </dgm:t>
    </dgm:pt>
    <dgm:pt modelId="{10DDC24A-BD07-4D29-8C8E-0C083EAB36BB}" type="parTrans" cxnId="{B396257D-D012-40E7-9F3D-69C399ED94C0}">
      <dgm:prSet/>
      <dgm:spPr/>
      <dgm:t>
        <a:bodyPr/>
        <a:lstStyle/>
        <a:p>
          <a:endParaRPr lang="en-GB"/>
        </a:p>
      </dgm:t>
    </dgm:pt>
    <dgm:pt modelId="{DB561066-1A51-45C5-81F9-FBE144A55D5A}" type="sibTrans" cxnId="{B396257D-D012-40E7-9F3D-69C399ED94C0}">
      <dgm:prSet/>
      <dgm:spPr/>
      <dgm:t>
        <a:bodyPr/>
        <a:lstStyle/>
        <a:p>
          <a:endParaRPr lang="en-GB"/>
        </a:p>
      </dgm:t>
    </dgm:pt>
    <dgm:pt modelId="{AA12089B-1C41-4C69-9479-075965B4B7F5}">
      <dgm:prSet/>
      <dgm:spPr>
        <a:noFill/>
      </dgm:spPr>
      <dgm:t>
        <a:bodyPr/>
        <a:lstStyle/>
        <a:p>
          <a:endParaRPr lang="en-GB" dirty="0">
            <a:solidFill>
              <a:schemeClr val="tx1"/>
            </a:solidFill>
          </a:endParaRPr>
        </a:p>
      </dgm:t>
    </dgm:pt>
    <dgm:pt modelId="{DCF970B1-F500-42EC-8C75-4F63EE0C7080}" type="parTrans" cxnId="{0F047868-8A3B-49CB-A9F4-3C03DF83A8FB}">
      <dgm:prSet/>
      <dgm:spPr/>
      <dgm:t>
        <a:bodyPr/>
        <a:lstStyle/>
        <a:p>
          <a:endParaRPr lang="en-GB"/>
        </a:p>
      </dgm:t>
    </dgm:pt>
    <dgm:pt modelId="{B621CBC8-126C-4240-868B-5D4C12E646F6}" type="sibTrans" cxnId="{0F047868-8A3B-49CB-A9F4-3C03DF83A8FB}">
      <dgm:prSet/>
      <dgm:spPr/>
      <dgm:t>
        <a:bodyPr/>
        <a:lstStyle/>
        <a:p>
          <a:endParaRPr lang="en-GB"/>
        </a:p>
      </dgm:t>
    </dgm:pt>
    <dgm:pt modelId="{7B2987C8-A269-42E1-BA53-94C2C902836C}">
      <dgm:prSet/>
      <dgm:spPr>
        <a:noFill/>
      </dgm:spPr>
      <dgm:t>
        <a:bodyPr/>
        <a:lstStyle/>
        <a:p>
          <a:endParaRPr lang="en-GB" dirty="0">
            <a:solidFill>
              <a:schemeClr val="tx1"/>
            </a:solidFill>
          </a:endParaRPr>
        </a:p>
      </dgm:t>
    </dgm:pt>
    <dgm:pt modelId="{37D36D28-42EA-4753-BA38-5BF5376663DD}" type="parTrans" cxnId="{66A8FA96-AC09-4441-A46A-0F125F6FCC96}">
      <dgm:prSet/>
      <dgm:spPr/>
      <dgm:t>
        <a:bodyPr/>
        <a:lstStyle/>
        <a:p>
          <a:endParaRPr lang="en-GB"/>
        </a:p>
      </dgm:t>
    </dgm:pt>
    <dgm:pt modelId="{4082DAC9-3D2E-4194-9EF7-2ADD73021E41}" type="sibTrans" cxnId="{66A8FA96-AC09-4441-A46A-0F125F6FCC96}">
      <dgm:prSet/>
      <dgm:spPr/>
      <dgm:t>
        <a:bodyPr/>
        <a:lstStyle/>
        <a:p>
          <a:endParaRPr lang="en-GB"/>
        </a:p>
      </dgm:t>
    </dgm:pt>
    <dgm:pt modelId="{8EDCB3DB-481F-4E0D-A257-7E0B49F013C0}">
      <dgm:prSet/>
      <dgm:spPr>
        <a:noFill/>
      </dgm:spPr>
      <dgm:t>
        <a:bodyPr/>
        <a:lstStyle/>
        <a:p>
          <a:endParaRPr lang="en-GB" dirty="0">
            <a:solidFill>
              <a:schemeClr val="tx1"/>
            </a:solidFill>
          </a:endParaRPr>
        </a:p>
      </dgm:t>
    </dgm:pt>
    <dgm:pt modelId="{D0E5F162-2312-4786-9CB9-78CC6665E46C}" type="parTrans" cxnId="{87406CAE-ABB6-4C94-9017-64DBB2A4A7FD}">
      <dgm:prSet/>
      <dgm:spPr/>
      <dgm:t>
        <a:bodyPr/>
        <a:lstStyle/>
        <a:p>
          <a:endParaRPr lang="en-GB"/>
        </a:p>
      </dgm:t>
    </dgm:pt>
    <dgm:pt modelId="{A6799BF9-7DF5-4A92-B959-E3A13C1981BF}" type="sibTrans" cxnId="{87406CAE-ABB6-4C94-9017-64DBB2A4A7FD}">
      <dgm:prSet/>
      <dgm:spPr/>
      <dgm:t>
        <a:bodyPr/>
        <a:lstStyle/>
        <a:p>
          <a:endParaRPr lang="en-GB"/>
        </a:p>
      </dgm:t>
    </dgm:pt>
    <dgm:pt modelId="{966BCD80-49EB-434C-B317-6911BA961764}">
      <dgm:prSet/>
      <dgm:spPr>
        <a:noFill/>
      </dgm:spPr>
      <dgm:t>
        <a:bodyPr/>
        <a:lstStyle/>
        <a:p>
          <a:endParaRPr lang="en-GB" dirty="0">
            <a:solidFill>
              <a:schemeClr val="tx1"/>
            </a:solidFill>
          </a:endParaRPr>
        </a:p>
      </dgm:t>
    </dgm:pt>
    <dgm:pt modelId="{B88EBAA8-EFE4-48B6-BCD1-7A9B1EC359FC}" type="parTrans" cxnId="{C5286AB9-E3A9-4C5E-8970-34BFF88F66DB}">
      <dgm:prSet/>
      <dgm:spPr/>
      <dgm:t>
        <a:bodyPr/>
        <a:lstStyle/>
        <a:p>
          <a:endParaRPr lang="en-GB"/>
        </a:p>
      </dgm:t>
    </dgm:pt>
    <dgm:pt modelId="{F6B94071-58BE-4E72-902E-FF6E2B391A2C}" type="sibTrans" cxnId="{C5286AB9-E3A9-4C5E-8970-34BFF88F66DB}">
      <dgm:prSet/>
      <dgm:spPr/>
      <dgm:t>
        <a:bodyPr/>
        <a:lstStyle/>
        <a:p>
          <a:endParaRPr lang="en-GB"/>
        </a:p>
      </dgm:t>
    </dgm:pt>
    <dgm:pt modelId="{FA4A3E9F-E752-4BAC-AC7A-9D999D9D0D25}" type="pres">
      <dgm:prSet presAssocID="{FE43B2CC-8684-406C-B70B-269E6D04557E}" presName="linear" presStyleCnt="0">
        <dgm:presLayoutVars>
          <dgm:animLvl val="lvl"/>
          <dgm:resizeHandles val="exact"/>
        </dgm:presLayoutVars>
      </dgm:prSet>
      <dgm:spPr/>
    </dgm:pt>
    <dgm:pt modelId="{A556C1BF-3D30-4C28-A0AE-7D2786F7690C}" type="pres">
      <dgm:prSet presAssocID="{AA12089B-1C41-4C69-9479-075965B4B7F5}" presName="parentText" presStyleLbl="node1" presStyleIdx="0" presStyleCnt="7">
        <dgm:presLayoutVars>
          <dgm:chMax val="0"/>
          <dgm:bulletEnabled val="1"/>
        </dgm:presLayoutVars>
      </dgm:prSet>
      <dgm:spPr/>
    </dgm:pt>
    <dgm:pt modelId="{4514A66C-2464-4F01-8CF8-BDC387A81E9A}" type="pres">
      <dgm:prSet presAssocID="{B621CBC8-126C-4240-868B-5D4C12E646F6}" presName="spacer" presStyleCnt="0"/>
      <dgm:spPr/>
    </dgm:pt>
    <dgm:pt modelId="{50FC02F0-5D05-425E-865B-F1CF2040F87F}" type="pres">
      <dgm:prSet presAssocID="{8EDCB3DB-481F-4E0D-A257-7E0B49F013C0}" presName="parentText" presStyleLbl="node1" presStyleIdx="1" presStyleCnt="7">
        <dgm:presLayoutVars>
          <dgm:chMax val="0"/>
          <dgm:bulletEnabled val="1"/>
        </dgm:presLayoutVars>
      </dgm:prSet>
      <dgm:spPr/>
    </dgm:pt>
    <dgm:pt modelId="{82F33353-EF98-457E-853D-77275F875A44}" type="pres">
      <dgm:prSet presAssocID="{A6799BF9-7DF5-4A92-B959-E3A13C1981BF}" presName="spacer" presStyleCnt="0"/>
      <dgm:spPr/>
    </dgm:pt>
    <dgm:pt modelId="{7B6C9304-3E5F-4CDC-B722-B03C8E7ABE76}" type="pres">
      <dgm:prSet presAssocID="{966BCD80-49EB-434C-B317-6911BA961764}" presName="parentText" presStyleLbl="node1" presStyleIdx="2" presStyleCnt="7">
        <dgm:presLayoutVars>
          <dgm:chMax val="0"/>
          <dgm:bulletEnabled val="1"/>
        </dgm:presLayoutVars>
      </dgm:prSet>
      <dgm:spPr/>
    </dgm:pt>
    <dgm:pt modelId="{90445F1C-BE1D-4E0E-9430-52BE744C9B1E}" type="pres">
      <dgm:prSet presAssocID="{F6B94071-58BE-4E72-902E-FF6E2B391A2C}" presName="spacer" presStyleCnt="0"/>
      <dgm:spPr/>
    </dgm:pt>
    <dgm:pt modelId="{E38001D5-BDA3-44D1-93CC-2266C95225AD}" type="pres">
      <dgm:prSet presAssocID="{7B2987C8-A269-42E1-BA53-94C2C902836C}" presName="parentText" presStyleLbl="node1" presStyleIdx="3" presStyleCnt="7">
        <dgm:presLayoutVars>
          <dgm:chMax val="0"/>
          <dgm:bulletEnabled val="1"/>
        </dgm:presLayoutVars>
      </dgm:prSet>
      <dgm:spPr/>
    </dgm:pt>
    <dgm:pt modelId="{386BC06C-B699-4AC7-B055-345C4CCA5E6C}" type="pres">
      <dgm:prSet presAssocID="{4082DAC9-3D2E-4194-9EF7-2ADD73021E41}" presName="spacer" presStyleCnt="0"/>
      <dgm:spPr/>
    </dgm:pt>
    <dgm:pt modelId="{FA48598A-5CB0-447F-8160-0EA5A2CD0B74}" type="pres">
      <dgm:prSet presAssocID="{4D3E3C1B-1D5C-4521-8D4E-FF8DFF67D572}" presName="parentText" presStyleLbl="node1" presStyleIdx="4" presStyleCnt="7" custScaleY="46314">
        <dgm:presLayoutVars>
          <dgm:chMax val="0"/>
          <dgm:bulletEnabled val="1"/>
        </dgm:presLayoutVars>
      </dgm:prSet>
      <dgm:spPr/>
    </dgm:pt>
    <dgm:pt modelId="{D216FFE3-F7DB-431B-8C33-9558954477A5}" type="pres">
      <dgm:prSet presAssocID="{DB561066-1A51-45C5-81F9-FBE144A55D5A}" presName="spacer" presStyleCnt="0"/>
      <dgm:spPr/>
    </dgm:pt>
    <dgm:pt modelId="{AFA715E6-D8DA-40A6-BCCB-DA2B47C8D235}" type="pres">
      <dgm:prSet presAssocID="{68F0E33C-3B9A-4033-81BF-DD3CACD5C5E8}" presName="parentText" presStyleLbl="node1" presStyleIdx="5" presStyleCnt="7">
        <dgm:presLayoutVars>
          <dgm:chMax val="0"/>
          <dgm:bulletEnabled val="1"/>
        </dgm:presLayoutVars>
      </dgm:prSet>
      <dgm:spPr/>
    </dgm:pt>
    <dgm:pt modelId="{E2B47881-B8A7-4995-991F-F33477787235}" type="pres">
      <dgm:prSet presAssocID="{E04C5465-59BE-41AF-82DE-78E0FB509574}" presName="spacer" presStyleCnt="0"/>
      <dgm:spPr/>
    </dgm:pt>
    <dgm:pt modelId="{4B644F4C-BCDE-49B2-8C42-FD6DBB03309D}" type="pres">
      <dgm:prSet presAssocID="{BDC59DF0-F6AD-444D-AD22-5569FDC90BC4}" presName="parentText" presStyleLbl="node1" presStyleIdx="6" presStyleCnt="7">
        <dgm:presLayoutVars>
          <dgm:chMax val="0"/>
          <dgm:bulletEnabled val="1"/>
        </dgm:presLayoutVars>
      </dgm:prSet>
      <dgm:spPr/>
    </dgm:pt>
  </dgm:ptLst>
  <dgm:cxnLst>
    <dgm:cxn modelId="{A6371501-EF54-480E-BC27-5612CCEF9ADA}" type="presOf" srcId="{8EDCB3DB-481F-4E0D-A257-7E0B49F013C0}" destId="{50FC02F0-5D05-425E-865B-F1CF2040F87F}" srcOrd="0" destOrd="0" presId="urn:microsoft.com/office/officeart/2005/8/layout/vList2"/>
    <dgm:cxn modelId="{19B9B803-AD3C-444A-8B17-0295856D8E34}" type="presOf" srcId="{AA12089B-1C41-4C69-9479-075965B4B7F5}" destId="{A556C1BF-3D30-4C28-A0AE-7D2786F7690C}" srcOrd="0" destOrd="0" presId="urn:microsoft.com/office/officeart/2005/8/layout/vList2"/>
    <dgm:cxn modelId="{4DE5881B-9D3A-407C-A41B-94E459528F5E}" type="presOf" srcId="{7B2987C8-A269-42E1-BA53-94C2C902836C}" destId="{E38001D5-BDA3-44D1-93CC-2266C95225AD}" srcOrd="0" destOrd="0" presId="urn:microsoft.com/office/officeart/2005/8/layout/vList2"/>
    <dgm:cxn modelId="{7161D321-8C1C-442C-B246-7A9E5C9676EA}" type="presOf" srcId="{68F0E33C-3B9A-4033-81BF-DD3CACD5C5E8}" destId="{AFA715E6-D8DA-40A6-BCCB-DA2B47C8D235}" srcOrd="0" destOrd="0" presId="urn:microsoft.com/office/officeart/2005/8/layout/vList2"/>
    <dgm:cxn modelId="{B092FF32-67F4-4A76-B006-BA49933DFBA0}" type="presOf" srcId="{BDC59DF0-F6AD-444D-AD22-5569FDC90BC4}" destId="{4B644F4C-BCDE-49B2-8C42-FD6DBB03309D}" srcOrd="0" destOrd="0" presId="urn:microsoft.com/office/officeart/2005/8/layout/vList2"/>
    <dgm:cxn modelId="{0F047868-8A3B-49CB-A9F4-3C03DF83A8FB}" srcId="{FE43B2CC-8684-406C-B70B-269E6D04557E}" destId="{AA12089B-1C41-4C69-9479-075965B4B7F5}" srcOrd="0" destOrd="0" parTransId="{DCF970B1-F500-42EC-8C75-4F63EE0C7080}" sibTransId="{B621CBC8-126C-4240-868B-5D4C12E646F6}"/>
    <dgm:cxn modelId="{D4373C72-AB97-4BC7-B244-5AE8AE505345}" srcId="{FE43B2CC-8684-406C-B70B-269E6D04557E}" destId="{68F0E33C-3B9A-4033-81BF-DD3CACD5C5E8}" srcOrd="5" destOrd="0" parTransId="{52A95F71-5538-4B96-9D3E-EED7C5E8146D}" sibTransId="{E04C5465-59BE-41AF-82DE-78E0FB509574}"/>
    <dgm:cxn modelId="{54837D55-6576-400F-A2A6-09892F61FA21}" type="presOf" srcId="{4D3E3C1B-1D5C-4521-8D4E-FF8DFF67D572}" destId="{FA48598A-5CB0-447F-8160-0EA5A2CD0B74}" srcOrd="0" destOrd="0" presId="urn:microsoft.com/office/officeart/2005/8/layout/vList2"/>
    <dgm:cxn modelId="{CF7D8878-0299-4AFD-B828-1F2D9F01BFA4}" srcId="{FE43B2CC-8684-406C-B70B-269E6D04557E}" destId="{BDC59DF0-F6AD-444D-AD22-5569FDC90BC4}" srcOrd="6" destOrd="0" parTransId="{8379FAF4-6BD9-4584-9F5C-94D5A060452A}" sibTransId="{83AAC2DB-4668-4C9A-BADE-93953403A2B6}"/>
    <dgm:cxn modelId="{B396257D-D012-40E7-9F3D-69C399ED94C0}" srcId="{FE43B2CC-8684-406C-B70B-269E6D04557E}" destId="{4D3E3C1B-1D5C-4521-8D4E-FF8DFF67D572}" srcOrd="4" destOrd="0" parTransId="{10DDC24A-BD07-4D29-8C8E-0C083EAB36BB}" sibTransId="{DB561066-1A51-45C5-81F9-FBE144A55D5A}"/>
    <dgm:cxn modelId="{66A8FA96-AC09-4441-A46A-0F125F6FCC96}" srcId="{FE43B2CC-8684-406C-B70B-269E6D04557E}" destId="{7B2987C8-A269-42E1-BA53-94C2C902836C}" srcOrd="3" destOrd="0" parTransId="{37D36D28-42EA-4753-BA38-5BF5376663DD}" sibTransId="{4082DAC9-3D2E-4194-9EF7-2ADD73021E41}"/>
    <dgm:cxn modelId="{87406CAE-ABB6-4C94-9017-64DBB2A4A7FD}" srcId="{FE43B2CC-8684-406C-B70B-269E6D04557E}" destId="{8EDCB3DB-481F-4E0D-A257-7E0B49F013C0}" srcOrd="1" destOrd="0" parTransId="{D0E5F162-2312-4786-9CB9-78CC6665E46C}" sibTransId="{A6799BF9-7DF5-4A92-B959-E3A13C1981BF}"/>
    <dgm:cxn modelId="{C5286AB9-E3A9-4C5E-8970-34BFF88F66DB}" srcId="{FE43B2CC-8684-406C-B70B-269E6D04557E}" destId="{966BCD80-49EB-434C-B317-6911BA961764}" srcOrd="2" destOrd="0" parTransId="{B88EBAA8-EFE4-48B6-BCD1-7A9B1EC359FC}" sibTransId="{F6B94071-58BE-4E72-902E-FF6E2B391A2C}"/>
    <dgm:cxn modelId="{495456FB-0D9B-4277-874D-7E58428A6FEB}" type="presOf" srcId="{966BCD80-49EB-434C-B317-6911BA961764}" destId="{7B6C9304-3E5F-4CDC-B722-B03C8E7ABE76}" srcOrd="0" destOrd="0" presId="urn:microsoft.com/office/officeart/2005/8/layout/vList2"/>
    <dgm:cxn modelId="{185D1CFE-F02E-47AF-98C0-B628E488910B}" type="presOf" srcId="{FE43B2CC-8684-406C-B70B-269E6D04557E}" destId="{FA4A3E9F-E752-4BAC-AC7A-9D999D9D0D25}" srcOrd="0" destOrd="0" presId="urn:microsoft.com/office/officeart/2005/8/layout/vList2"/>
    <dgm:cxn modelId="{34EC93C0-DA06-47CA-9739-15EECDE8E7CE}" type="presParOf" srcId="{FA4A3E9F-E752-4BAC-AC7A-9D999D9D0D25}" destId="{A556C1BF-3D30-4C28-A0AE-7D2786F7690C}" srcOrd="0" destOrd="0" presId="urn:microsoft.com/office/officeart/2005/8/layout/vList2"/>
    <dgm:cxn modelId="{A110BD38-3103-4316-9BD4-B87AFE13AF9C}" type="presParOf" srcId="{FA4A3E9F-E752-4BAC-AC7A-9D999D9D0D25}" destId="{4514A66C-2464-4F01-8CF8-BDC387A81E9A}" srcOrd="1" destOrd="0" presId="urn:microsoft.com/office/officeart/2005/8/layout/vList2"/>
    <dgm:cxn modelId="{BA1BC9E4-6ABD-4E1A-88EC-62F7F08CA90A}" type="presParOf" srcId="{FA4A3E9F-E752-4BAC-AC7A-9D999D9D0D25}" destId="{50FC02F0-5D05-425E-865B-F1CF2040F87F}" srcOrd="2" destOrd="0" presId="urn:microsoft.com/office/officeart/2005/8/layout/vList2"/>
    <dgm:cxn modelId="{9F2F3FC2-0364-45C2-82E0-29AC7A89D6E1}" type="presParOf" srcId="{FA4A3E9F-E752-4BAC-AC7A-9D999D9D0D25}" destId="{82F33353-EF98-457E-853D-77275F875A44}" srcOrd="3" destOrd="0" presId="urn:microsoft.com/office/officeart/2005/8/layout/vList2"/>
    <dgm:cxn modelId="{94BAF31C-60C3-4E7F-95F9-B68C9FDDBD7A}" type="presParOf" srcId="{FA4A3E9F-E752-4BAC-AC7A-9D999D9D0D25}" destId="{7B6C9304-3E5F-4CDC-B722-B03C8E7ABE76}" srcOrd="4" destOrd="0" presId="urn:microsoft.com/office/officeart/2005/8/layout/vList2"/>
    <dgm:cxn modelId="{E261CBE2-E3E5-41C7-9B82-41A30CF8C9AC}" type="presParOf" srcId="{FA4A3E9F-E752-4BAC-AC7A-9D999D9D0D25}" destId="{90445F1C-BE1D-4E0E-9430-52BE744C9B1E}" srcOrd="5" destOrd="0" presId="urn:microsoft.com/office/officeart/2005/8/layout/vList2"/>
    <dgm:cxn modelId="{0CF6ABB9-8664-4C31-A558-36945491B821}" type="presParOf" srcId="{FA4A3E9F-E752-4BAC-AC7A-9D999D9D0D25}" destId="{E38001D5-BDA3-44D1-93CC-2266C95225AD}" srcOrd="6" destOrd="0" presId="urn:microsoft.com/office/officeart/2005/8/layout/vList2"/>
    <dgm:cxn modelId="{12374F36-B8F8-4753-BF17-2661CD746FD2}" type="presParOf" srcId="{FA4A3E9F-E752-4BAC-AC7A-9D999D9D0D25}" destId="{386BC06C-B699-4AC7-B055-345C4CCA5E6C}" srcOrd="7" destOrd="0" presId="urn:microsoft.com/office/officeart/2005/8/layout/vList2"/>
    <dgm:cxn modelId="{38F86717-E8D4-4D01-83DF-EB7413AC11B1}" type="presParOf" srcId="{FA4A3E9F-E752-4BAC-AC7A-9D999D9D0D25}" destId="{FA48598A-5CB0-447F-8160-0EA5A2CD0B74}" srcOrd="8" destOrd="0" presId="urn:microsoft.com/office/officeart/2005/8/layout/vList2"/>
    <dgm:cxn modelId="{50655227-7C8F-460E-BEDE-A6FAA74F1892}" type="presParOf" srcId="{FA4A3E9F-E752-4BAC-AC7A-9D999D9D0D25}" destId="{D216FFE3-F7DB-431B-8C33-9558954477A5}" srcOrd="9" destOrd="0" presId="urn:microsoft.com/office/officeart/2005/8/layout/vList2"/>
    <dgm:cxn modelId="{DEB1E99B-3B51-4F92-A11B-0D17B364C42A}" type="presParOf" srcId="{FA4A3E9F-E752-4BAC-AC7A-9D999D9D0D25}" destId="{AFA715E6-D8DA-40A6-BCCB-DA2B47C8D235}" srcOrd="10" destOrd="0" presId="urn:microsoft.com/office/officeart/2005/8/layout/vList2"/>
    <dgm:cxn modelId="{896D31A6-FAC5-4082-B535-FEA5F89A7473}" type="presParOf" srcId="{FA4A3E9F-E752-4BAC-AC7A-9D999D9D0D25}" destId="{E2B47881-B8A7-4995-991F-F33477787235}" srcOrd="11" destOrd="0" presId="urn:microsoft.com/office/officeart/2005/8/layout/vList2"/>
    <dgm:cxn modelId="{D325F68C-F955-4AD4-8573-86999198C5E4}" type="presParOf" srcId="{FA4A3E9F-E752-4BAC-AC7A-9D999D9D0D25}" destId="{4B644F4C-BCDE-49B2-8C42-FD6DBB03309D}"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03209-05BB-4A86-9D41-47379E803C04}">
      <dsp:nvSpPr>
        <dsp:cNvPr id="0" name=""/>
        <dsp:cNvSpPr/>
      </dsp:nvSpPr>
      <dsp:spPr>
        <a:xfrm>
          <a:off x="2297706" y="-37771"/>
          <a:ext cx="1386823" cy="1372831"/>
        </a:xfrm>
        <a:prstGeom prst="circularArrow">
          <a:avLst>
            <a:gd name="adj1" fmla="val 10980"/>
            <a:gd name="adj2" fmla="val 1142322"/>
            <a:gd name="adj3" fmla="val 4500000"/>
            <a:gd name="adj4" fmla="val 10800000"/>
            <a:gd name="adj5" fmla="val 12500"/>
          </a:avLst>
        </a:prstGeom>
        <a:solidFill>
          <a:srgbClr val="083D5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2A4344-62FA-426F-890A-1C30AE0D5918}">
      <dsp:nvSpPr>
        <dsp:cNvPr id="0" name=""/>
        <dsp:cNvSpPr/>
      </dsp:nvSpPr>
      <dsp:spPr>
        <a:xfrm>
          <a:off x="2620292" y="465312"/>
          <a:ext cx="741152" cy="370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83D58"/>
              </a:solidFill>
            </a:rPr>
            <a:t>Local</a:t>
          </a:r>
        </a:p>
      </dsp:txBody>
      <dsp:txXfrm>
        <a:off x="2620292" y="465312"/>
        <a:ext cx="741152" cy="370537"/>
      </dsp:txXfrm>
    </dsp:sp>
    <dsp:sp modelId="{97B1088D-45F8-47E7-A794-61C4C4F6D7C1}">
      <dsp:nvSpPr>
        <dsp:cNvPr id="0" name=""/>
        <dsp:cNvSpPr/>
      </dsp:nvSpPr>
      <dsp:spPr>
        <a:xfrm>
          <a:off x="1935742" y="718567"/>
          <a:ext cx="1372838" cy="1386685"/>
        </a:xfrm>
        <a:prstGeom prst="leftCircularArrow">
          <a:avLst>
            <a:gd name="adj1" fmla="val 10980"/>
            <a:gd name="adj2" fmla="val 1142322"/>
            <a:gd name="adj3" fmla="val 6300000"/>
            <a:gd name="adj4" fmla="val 18900000"/>
            <a:gd name="adj5" fmla="val 12500"/>
          </a:avLst>
        </a:prstGeom>
        <a:solidFill>
          <a:srgbClr val="C2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99A56C8-25B2-435E-B58A-7D7D25B4C104}">
      <dsp:nvSpPr>
        <dsp:cNvPr id="0" name=""/>
        <dsp:cNvSpPr/>
      </dsp:nvSpPr>
      <dsp:spPr>
        <a:xfrm>
          <a:off x="2249841" y="1229987"/>
          <a:ext cx="741152" cy="370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83D58"/>
              </a:solidFill>
            </a:rPr>
            <a:t>National</a:t>
          </a:r>
        </a:p>
      </dsp:txBody>
      <dsp:txXfrm>
        <a:off x="2249841" y="1229987"/>
        <a:ext cx="741152" cy="370537"/>
      </dsp:txXfrm>
    </dsp:sp>
    <dsp:sp modelId="{18DD931F-665D-42F4-89F8-21DBCB359310}">
      <dsp:nvSpPr>
        <dsp:cNvPr id="0" name=""/>
        <dsp:cNvSpPr/>
      </dsp:nvSpPr>
      <dsp:spPr>
        <a:xfrm>
          <a:off x="2297706" y="1484650"/>
          <a:ext cx="1386823" cy="1386685"/>
        </a:xfrm>
        <a:prstGeom prst="circularArrow">
          <a:avLst>
            <a:gd name="adj1" fmla="val 10980"/>
            <a:gd name="adj2" fmla="val 1142322"/>
            <a:gd name="adj3" fmla="val 4500000"/>
            <a:gd name="adj4" fmla="val 13500000"/>
            <a:gd name="adj5" fmla="val 12500"/>
          </a:avLst>
        </a:prstGeom>
        <a:solidFill>
          <a:srgbClr val="083D5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E24CBF-C42F-49C0-B764-CA463DBC9A15}">
      <dsp:nvSpPr>
        <dsp:cNvPr id="0" name=""/>
        <dsp:cNvSpPr/>
      </dsp:nvSpPr>
      <dsp:spPr>
        <a:xfrm>
          <a:off x="2623916" y="1939829"/>
          <a:ext cx="741152" cy="370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83D58"/>
              </a:solidFill>
            </a:rPr>
            <a:t>Regional</a:t>
          </a:r>
          <a:endParaRPr lang="en-US" sz="1200" kern="1200" dirty="0">
            <a:solidFill>
              <a:srgbClr val="083D58"/>
            </a:solidFill>
          </a:endParaRPr>
        </a:p>
      </dsp:txBody>
      <dsp:txXfrm>
        <a:off x="2623916" y="1939829"/>
        <a:ext cx="741152" cy="370537"/>
      </dsp:txXfrm>
    </dsp:sp>
    <dsp:sp modelId="{8020A7EA-E923-4DC4-A475-ED39E886F0E4}">
      <dsp:nvSpPr>
        <dsp:cNvPr id="0" name=""/>
        <dsp:cNvSpPr/>
      </dsp:nvSpPr>
      <dsp:spPr>
        <a:xfrm>
          <a:off x="1936867" y="2311957"/>
          <a:ext cx="1372829" cy="1248036"/>
        </a:xfrm>
        <a:prstGeom prst="blockArc">
          <a:avLst>
            <a:gd name="adj1" fmla="val 0"/>
            <a:gd name="adj2" fmla="val 18900000"/>
            <a:gd name="adj3" fmla="val 12740"/>
          </a:avLst>
        </a:prstGeom>
        <a:solidFill>
          <a:srgbClr val="C2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7963FAA-B6F6-41C0-B14D-040EE344447B}">
      <dsp:nvSpPr>
        <dsp:cNvPr id="0" name=""/>
        <dsp:cNvSpPr/>
      </dsp:nvSpPr>
      <dsp:spPr>
        <a:xfrm>
          <a:off x="1932094" y="2759335"/>
          <a:ext cx="1376645" cy="370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83D58"/>
              </a:solidFill>
            </a:rPr>
            <a:t>International</a:t>
          </a:r>
          <a:endParaRPr lang="en-US" sz="1200" kern="1200" dirty="0">
            <a:solidFill>
              <a:srgbClr val="083D58"/>
            </a:solidFill>
          </a:endParaRPr>
        </a:p>
      </dsp:txBody>
      <dsp:txXfrm>
        <a:off x="1932094" y="2759335"/>
        <a:ext cx="1376645" cy="370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8D65C-B930-417A-91AC-8D795DE11A49}">
      <dsp:nvSpPr>
        <dsp:cNvPr id="0" name=""/>
        <dsp:cNvSpPr/>
      </dsp:nvSpPr>
      <dsp:spPr>
        <a:xfrm>
          <a:off x="0" y="158433"/>
          <a:ext cx="6858000" cy="1352520"/>
        </a:xfrm>
        <a:prstGeom prst="roundRect">
          <a:avLst/>
        </a:prstGeom>
        <a:no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GB" sz="3400" kern="1200" dirty="0">
              <a:solidFill>
                <a:schemeClr val="tx1"/>
              </a:solidFill>
            </a:rPr>
            <a:t>Developing Contract Management &amp; Commercial Skills – Achieving buy-in</a:t>
          </a:r>
        </a:p>
      </dsp:txBody>
      <dsp:txXfrm>
        <a:off x="66025" y="224458"/>
        <a:ext cx="6725950" cy="1220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A143F-653E-4B49-9E15-2ADDEAD14780}">
      <dsp:nvSpPr>
        <dsp:cNvPr id="0" name=""/>
        <dsp:cNvSpPr/>
      </dsp:nvSpPr>
      <dsp:spPr>
        <a:xfrm>
          <a:off x="0" y="356094"/>
          <a:ext cx="8040655" cy="3270150"/>
        </a:xfrm>
        <a:prstGeom prst="roundRect">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solidFill>
                <a:schemeClr val="tx1"/>
              </a:solidFill>
            </a:rPr>
            <a:t>‘A business case for a Corporate contract management framework should be developed by Procurement following discussions and input from Transformation Projects relating to business process transformation proposals’</a:t>
          </a:r>
        </a:p>
      </dsp:txBody>
      <dsp:txXfrm>
        <a:off x="159636" y="515730"/>
        <a:ext cx="7721383" cy="2950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A143F-653E-4B49-9E15-2ADDEAD14780}">
      <dsp:nvSpPr>
        <dsp:cNvPr id="0" name=""/>
        <dsp:cNvSpPr/>
      </dsp:nvSpPr>
      <dsp:spPr>
        <a:xfrm>
          <a:off x="0" y="533"/>
          <a:ext cx="8040655" cy="1103310"/>
        </a:xfrm>
        <a:prstGeom prst="roundRect">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tx1"/>
              </a:solidFill>
            </a:rPr>
            <a:t>‘progress the work to design an effective Corporate Contract Management Framework’</a:t>
          </a:r>
        </a:p>
      </dsp:txBody>
      <dsp:txXfrm>
        <a:off x="53859" y="54392"/>
        <a:ext cx="7932937" cy="995592"/>
      </dsp:txXfrm>
    </dsp:sp>
    <dsp:sp modelId="{4CC5915B-C3D3-4FF8-BFC2-1BABE96B0FAB}">
      <dsp:nvSpPr>
        <dsp:cNvPr id="0" name=""/>
        <dsp:cNvSpPr/>
      </dsp:nvSpPr>
      <dsp:spPr>
        <a:xfrm>
          <a:off x="0" y="1236323"/>
          <a:ext cx="8040655" cy="1103310"/>
        </a:xfrm>
        <a:prstGeom prst="roundRect">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tx1"/>
              </a:solidFill>
            </a:rPr>
            <a:t>‘CMT should lead and drive the establishing and embedding of a contract management culture’</a:t>
          </a:r>
        </a:p>
      </dsp:txBody>
      <dsp:txXfrm>
        <a:off x="53859" y="1290182"/>
        <a:ext cx="7932937" cy="995592"/>
      </dsp:txXfrm>
    </dsp:sp>
    <dsp:sp modelId="{759E5080-D4B1-4F80-BAA5-F29C251481FF}">
      <dsp:nvSpPr>
        <dsp:cNvPr id="0" name=""/>
        <dsp:cNvSpPr/>
      </dsp:nvSpPr>
      <dsp:spPr>
        <a:xfrm>
          <a:off x="0" y="2472113"/>
          <a:ext cx="8040655" cy="1103310"/>
        </a:xfrm>
        <a:prstGeom prst="roundRect">
          <a:avLst/>
        </a:prstGeom>
        <a:no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tx1"/>
              </a:solidFill>
            </a:rPr>
            <a:t>‘inclusion of contract management skills as part of a broad set of commercial skills’</a:t>
          </a:r>
        </a:p>
      </dsp:txBody>
      <dsp:txXfrm>
        <a:off x="53859" y="2525972"/>
        <a:ext cx="7932937" cy="9955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BE312-74C3-42AE-B830-A5A0303A6A36}">
      <dsp:nvSpPr>
        <dsp:cNvPr id="0" name=""/>
        <dsp:cNvSpPr/>
      </dsp:nvSpPr>
      <dsp:spPr>
        <a:xfrm>
          <a:off x="0" y="115643"/>
          <a:ext cx="8040655" cy="33579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solidFill>
            </a:rPr>
            <a:t>Development approach through a collaborative cross Council working group</a:t>
          </a:r>
          <a:endParaRPr lang="en-GB" sz="1400" kern="1200" dirty="0">
            <a:solidFill>
              <a:schemeClr val="tx1"/>
            </a:solidFill>
          </a:endParaRPr>
        </a:p>
      </dsp:txBody>
      <dsp:txXfrm>
        <a:off x="16392" y="132035"/>
        <a:ext cx="8007871" cy="303006"/>
      </dsp:txXfrm>
    </dsp:sp>
    <dsp:sp modelId="{FA48598A-5CB0-447F-8160-0EA5A2CD0B74}">
      <dsp:nvSpPr>
        <dsp:cNvPr id="0" name=""/>
        <dsp:cNvSpPr/>
      </dsp:nvSpPr>
      <dsp:spPr>
        <a:xfrm>
          <a:off x="0" y="491753"/>
          <a:ext cx="8040655" cy="33579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Workstream 1 – The Commercial Function</a:t>
          </a:r>
          <a:endParaRPr lang="en-GB" sz="1400" kern="1200" dirty="0">
            <a:solidFill>
              <a:schemeClr val="tx1">
                <a:alpha val="58000"/>
              </a:schemeClr>
            </a:solidFill>
          </a:endParaRPr>
        </a:p>
      </dsp:txBody>
      <dsp:txXfrm>
        <a:off x="16392" y="508145"/>
        <a:ext cx="8007871" cy="303006"/>
      </dsp:txXfrm>
    </dsp:sp>
    <dsp:sp modelId="{056C7613-C783-43BC-B296-93C185C10D88}">
      <dsp:nvSpPr>
        <dsp:cNvPr id="0" name=""/>
        <dsp:cNvSpPr/>
      </dsp:nvSpPr>
      <dsp:spPr>
        <a:xfrm>
          <a:off x="0" y="867863"/>
          <a:ext cx="8040655" cy="33579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Workstream 2 – Commercial Capability</a:t>
          </a:r>
          <a:endParaRPr lang="en-GB" sz="1400" kern="1200" dirty="0">
            <a:solidFill>
              <a:schemeClr val="tx1">
                <a:alpha val="58000"/>
              </a:schemeClr>
            </a:solidFill>
          </a:endParaRPr>
        </a:p>
      </dsp:txBody>
      <dsp:txXfrm>
        <a:off x="16392" y="884255"/>
        <a:ext cx="8007871" cy="303006"/>
      </dsp:txXfrm>
    </dsp:sp>
    <dsp:sp modelId="{AFA715E6-D8DA-40A6-BCCB-DA2B47C8D235}">
      <dsp:nvSpPr>
        <dsp:cNvPr id="0" name=""/>
        <dsp:cNvSpPr/>
      </dsp:nvSpPr>
      <dsp:spPr>
        <a:xfrm>
          <a:off x="0" y="1243973"/>
          <a:ext cx="8040655" cy="33579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Workstream 3 -  Commercial Risk Assessment/Segmentation</a:t>
          </a:r>
          <a:endParaRPr lang="en-GB" sz="1400" kern="1200" dirty="0">
            <a:solidFill>
              <a:schemeClr val="tx1">
                <a:alpha val="58000"/>
              </a:schemeClr>
            </a:solidFill>
          </a:endParaRPr>
        </a:p>
      </dsp:txBody>
      <dsp:txXfrm>
        <a:off x="16392" y="1260365"/>
        <a:ext cx="8007871" cy="303006"/>
      </dsp:txXfrm>
    </dsp:sp>
    <dsp:sp modelId="{4B644F4C-BCDE-49B2-8C42-FD6DBB03309D}">
      <dsp:nvSpPr>
        <dsp:cNvPr id="0" name=""/>
        <dsp:cNvSpPr/>
      </dsp:nvSpPr>
      <dsp:spPr>
        <a:xfrm>
          <a:off x="0" y="1620083"/>
          <a:ext cx="8040655" cy="33579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Workstream 4 – Contract Management Administration</a:t>
          </a:r>
          <a:endParaRPr lang="en-GB" sz="1400" kern="1200" dirty="0">
            <a:solidFill>
              <a:schemeClr val="tx1">
                <a:alpha val="58000"/>
              </a:schemeClr>
            </a:solidFill>
          </a:endParaRPr>
        </a:p>
      </dsp:txBody>
      <dsp:txXfrm>
        <a:off x="16392" y="1636475"/>
        <a:ext cx="8007871" cy="303006"/>
      </dsp:txXfrm>
    </dsp:sp>
    <dsp:sp modelId="{21F405C3-DEF1-4E37-BA33-E5FB4A9C220F}">
      <dsp:nvSpPr>
        <dsp:cNvPr id="0" name=""/>
        <dsp:cNvSpPr/>
      </dsp:nvSpPr>
      <dsp:spPr>
        <a:xfrm>
          <a:off x="0" y="1996193"/>
          <a:ext cx="8040655" cy="33579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Workstream 5 -  Contract Performance Management</a:t>
          </a:r>
          <a:endParaRPr lang="en-GB" sz="1400" kern="1200" dirty="0">
            <a:solidFill>
              <a:schemeClr val="tx1">
                <a:alpha val="58000"/>
              </a:schemeClr>
            </a:solidFill>
          </a:endParaRPr>
        </a:p>
      </dsp:txBody>
      <dsp:txXfrm>
        <a:off x="16392" y="2012585"/>
        <a:ext cx="8007871" cy="303006"/>
      </dsp:txXfrm>
    </dsp:sp>
    <dsp:sp modelId="{E5F8F365-AA91-42A7-84BC-43474E6F8F07}">
      <dsp:nvSpPr>
        <dsp:cNvPr id="0" name=""/>
        <dsp:cNvSpPr/>
      </dsp:nvSpPr>
      <dsp:spPr>
        <a:xfrm>
          <a:off x="0" y="2372303"/>
          <a:ext cx="8040655" cy="33579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Workstream 6 – Digital Tools</a:t>
          </a:r>
          <a:endParaRPr lang="en-GB" sz="1400" kern="1200" dirty="0">
            <a:solidFill>
              <a:schemeClr val="tx1">
                <a:alpha val="58000"/>
              </a:schemeClr>
            </a:solidFill>
          </a:endParaRPr>
        </a:p>
      </dsp:txBody>
      <dsp:txXfrm>
        <a:off x="16392" y="2388695"/>
        <a:ext cx="8007871" cy="303006"/>
      </dsp:txXfrm>
    </dsp:sp>
    <dsp:sp modelId="{BBA413BE-73CC-4DA6-8917-1C5C2BFB2BBC}">
      <dsp:nvSpPr>
        <dsp:cNvPr id="0" name=""/>
        <dsp:cNvSpPr/>
      </dsp:nvSpPr>
      <dsp:spPr>
        <a:xfrm>
          <a:off x="0" y="2748413"/>
          <a:ext cx="8040655" cy="33579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Workstream 7 -  Assurance</a:t>
          </a:r>
          <a:endParaRPr lang="en-GB" sz="1400" kern="1200" dirty="0">
            <a:solidFill>
              <a:schemeClr val="tx1">
                <a:alpha val="58000"/>
              </a:schemeClr>
            </a:solidFill>
          </a:endParaRPr>
        </a:p>
      </dsp:txBody>
      <dsp:txXfrm>
        <a:off x="16392" y="2764805"/>
        <a:ext cx="8007871" cy="303006"/>
      </dsp:txXfrm>
    </dsp:sp>
    <dsp:sp modelId="{EAE6AFAA-60DF-4974-9520-97F928389E99}">
      <dsp:nvSpPr>
        <dsp:cNvPr id="0" name=""/>
        <dsp:cNvSpPr/>
      </dsp:nvSpPr>
      <dsp:spPr>
        <a:xfrm>
          <a:off x="0" y="3124523"/>
          <a:ext cx="8040655" cy="33579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Workstream 8 -  Communications</a:t>
          </a:r>
          <a:endParaRPr lang="en-GB" sz="1400" kern="1200" dirty="0">
            <a:solidFill>
              <a:schemeClr val="tx1">
                <a:alpha val="58000"/>
              </a:schemeClr>
            </a:solidFill>
          </a:endParaRPr>
        </a:p>
      </dsp:txBody>
      <dsp:txXfrm>
        <a:off x="16392" y="3140915"/>
        <a:ext cx="8007871" cy="3030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EB8CB-F85D-4145-9800-B771F2B66946}">
      <dsp:nvSpPr>
        <dsp:cNvPr id="0" name=""/>
        <dsp:cNvSpPr/>
      </dsp:nvSpPr>
      <dsp:spPr>
        <a:xfrm>
          <a:off x="458" y="1542452"/>
          <a:ext cx="2277893" cy="18787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22300">
            <a:lnSpc>
              <a:spcPct val="90000"/>
            </a:lnSpc>
            <a:spcBef>
              <a:spcPct val="0"/>
            </a:spcBef>
            <a:spcAft>
              <a:spcPct val="15000"/>
            </a:spcAft>
            <a:buChar char="•"/>
          </a:pPr>
          <a:r>
            <a:rPr lang="en-GB" sz="1400" kern="1200" dirty="0"/>
            <a:t>Working group met monthly</a:t>
          </a:r>
        </a:p>
        <a:p>
          <a:pPr marL="114300" lvl="1" indent="-114300" algn="l" defTabSz="622300">
            <a:lnSpc>
              <a:spcPct val="90000"/>
            </a:lnSpc>
            <a:spcBef>
              <a:spcPct val="0"/>
            </a:spcBef>
            <a:spcAft>
              <a:spcPct val="15000"/>
            </a:spcAft>
            <a:buChar char="•"/>
          </a:pPr>
          <a:r>
            <a:rPr lang="en-GB" sz="1400" kern="1200" dirty="0"/>
            <a:t>Principles, tools and templates developed</a:t>
          </a:r>
        </a:p>
        <a:p>
          <a:pPr marL="114300" lvl="1" indent="-114300" algn="l" defTabSz="622300">
            <a:lnSpc>
              <a:spcPct val="90000"/>
            </a:lnSpc>
            <a:spcBef>
              <a:spcPct val="0"/>
            </a:spcBef>
            <a:spcAft>
              <a:spcPct val="15000"/>
            </a:spcAft>
            <a:buChar char="•"/>
          </a:pPr>
          <a:r>
            <a:rPr lang="en-GB" sz="1400" kern="1200" dirty="0"/>
            <a:t>Proportionate, risk based approach agreed</a:t>
          </a:r>
        </a:p>
      </dsp:txBody>
      <dsp:txXfrm>
        <a:off x="43694" y="1585688"/>
        <a:ext cx="2191421" cy="1389716"/>
      </dsp:txXfrm>
    </dsp:sp>
    <dsp:sp modelId="{1CABB52F-1B04-43D9-A5BC-A1C7C1353C7F}">
      <dsp:nvSpPr>
        <dsp:cNvPr id="0" name=""/>
        <dsp:cNvSpPr/>
      </dsp:nvSpPr>
      <dsp:spPr>
        <a:xfrm>
          <a:off x="1727428" y="1966805"/>
          <a:ext cx="2337015" cy="2337015"/>
        </a:xfrm>
        <a:prstGeom prst="leftCircularArrow">
          <a:avLst>
            <a:gd name="adj1" fmla="val 2856"/>
            <a:gd name="adj2" fmla="val 349032"/>
            <a:gd name="adj3" fmla="val 2128789"/>
            <a:gd name="adj4" fmla="val 9028735"/>
            <a:gd name="adj5" fmla="val 33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A103BF-FAA6-4E44-9A4B-A341FCC58AFB}">
      <dsp:nvSpPr>
        <dsp:cNvPr id="0" name=""/>
        <dsp:cNvSpPr/>
      </dsp:nvSpPr>
      <dsp:spPr>
        <a:xfrm>
          <a:off x="506657" y="3018640"/>
          <a:ext cx="2024794" cy="80519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Planning</a:t>
          </a:r>
        </a:p>
      </dsp:txBody>
      <dsp:txXfrm>
        <a:off x="530240" y="3042223"/>
        <a:ext cx="1977628" cy="758027"/>
      </dsp:txXfrm>
    </dsp:sp>
    <dsp:sp modelId="{BEAFF4D6-891A-4E87-A4D8-80318B368DE8}">
      <dsp:nvSpPr>
        <dsp:cNvPr id="0" name=""/>
        <dsp:cNvSpPr/>
      </dsp:nvSpPr>
      <dsp:spPr>
        <a:xfrm>
          <a:off x="2780078" y="956111"/>
          <a:ext cx="2277893" cy="30395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22300">
            <a:lnSpc>
              <a:spcPct val="90000"/>
            </a:lnSpc>
            <a:spcBef>
              <a:spcPct val="0"/>
            </a:spcBef>
            <a:spcAft>
              <a:spcPct val="15000"/>
            </a:spcAft>
            <a:buChar char="•"/>
          </a:pPr>
          <a:r>
            <a:rPr lang="en-GB" sz="1400" kern="1200" dirty="0"/>
            <a:t>Resources put in place</a:t>
          </a:r>
        </a:p>
        <a:p>
          <a:pPr marL="114300" lvl="1" indent="-114300" algn="l" defTabSz="622300">
            <a:lnSpc>
              <a:spcPct val="90000"/>
            </a:lnSpc>
            <a:spcBef>
              <a:spcPct val="0"/>
            </a:spcBef>
            <a:spcAft>
              <a:spcPct val="15000"/>
            </a:spcAft>
            <a:buChar char="•"/>
          </a:pPr>
          <a:r>
            <a:rPr lang="en-GB" sz="1400" kern="1200" dirty="0"/>
            <a:t>Project plan will be developed</a:t>
          </a:r>
        </a:p>
        <a:p>
          <a:pPr marL="114300" lvl="1" indent="-114300" algn="l" defTabSz="622300">
            <a:lnSpc>
              <a:spcPct val="90000"/>
            </a:lnSpc>
            <a:spcBef>
              <a:spcPct val="0"/>
            </a:spcBef>
            <a:spcAft>
              <a:spcPct val="15000"/>
            </a:spcAft>
            <a:buChar char="•"/>
          </a:pPr>
          <a:r>
            <a:rPr lang="en-GB" sz="1400" kern="1200" dirty="0"/>
            <a:t>Soft focussed launch</a:t>
          </a:r>
        </a:p>
        <a:p>
          <a:pPr marL="114300" lvl="1" indent="-114300" algn="l" defTabSz="622300">
            <a:lnSpc>
              <a:spcPct val="90000"/>
            </a:lnSpc>
            <a:spcBef>
              <a:spcPct val="0"/>
            </a:spcBef>
            <a:spcAft>
              <a:spcPct val="15000"/>
            </a:spcAft>
            <a:buChar char="•"/>
          </a:pPr>
          <a:r>
            <a:rPr lang="en-GB" sz="1400" kern="1200" dirty="0"/>
            <a:t>Learning &amp;Development build</a:t>
          </a:r>
        </a:p>
        <a:p>
          <a:pPr marL="114300" lvl="1" indent="-114300" algn="l" defTabSz="622300">
            <a:lnSpc>
              <a:spcPct val="90000"/>
            </a:lnSpc>
            <a:spcBef>
              <a:spcPct val="0"/>
            </a:spcBef>
            <a:spcAft>
              <a:spcPct val="15000"/>
            </a:spcAft>
            <a:buChar char="•"/>
          </a:pPr>
          <a:r>
            <a:rPr lang="en-GB" sz="1400" kern="1200" dirty="0"/>
            <a:t>Commercial discussions</a:t>
          </a:r>
        </a:p>
        <a:p>
          <a:pPr marL="114300" lvl="1" indent="-114300" algn="l" defTabSz="622300">
            <a:lnSpc>
              <a:spcPct val="90000"/>
            </a:lnSpc>
            <a:spcBef>
              <a:spcPct val="0"/>
            </a:spcBef>
            <a:spcAft>
              <a:spcPct val="15000"/>
            </a:spcAft>
            <a:buChar char="•"/>
          </a:pPr>
          <a:r>
            <a:rPr lang="en-GB" sz="1400" kern="1200" dirty="0"/>
            <a:t>Identification of savings opportunities</a:t>
          </a:r>
        </a:p>
      </dsp:txBody>
      <dsp:txXfrm>
        <a:off x="2846795" y="1674169"/>
        <a:ext cx="2144459" cy="2254818"/>
      </dsp:txXfrm>
    </dsp:sp>
    <dsp:sp modelId="{ECCBA97F-343E-4DD5-B483-B73A791AE09E}">
      <dsp:nvSpPr>
        <dsp:cNvPr id="0" name=""/>
        <dsp:cNvSpPr/>
      </dsp:nvSpPr>
      <dsp:spPr>
        <a:xfrm>
          <a:off x="4335779" y="469013"/>
          <a:ext cx="2768882" cy="2768882"/>
        </a:xfrm>
        <a:prstGeom prst="circularArrow">
          <a:avLst>
            <a:gd name="adj1" fmla="val 2411"/>
            <a:gd name="adj2" fmla="val 291555"/>
            <a:gd name="adj3" fmla="val 19919853"/>
            <a:gd name="adj4" fmla="val 12962429"/>
            <a:gd name="adj5" fmla="val 281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8F41E4-A79E-4CC0-B7E5-D7ADD2667FDA}">
      <dsp:nvSpPr>
        <dsp:cNvPr id="0" name=""/>
        <dsp:cNvSpPr/>
      </dsp:nvSpPr>
      <dsp:spPr>
        <a:xfrm>
          <a:off x="3316727" y="883561"/>
          <a:ext cx="2024794" cy="80519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Delivery</a:t>
          </a:r>
        </a:p>
      </dsp:txBody>
      <dsp:txXfrm>
        <a:off x="3340310" y="907144"/>
        <a:ext cx="1977628" cy="758027"/>
      </dsp:txXfrm>
    </dsp:sp>
    <dsp:sp modelId="{C8B3CF9F-2754-4342-BD1F-0680F8C68DDD}">
      <dsp:nvSpPr>
        <dsp:cNvPr id="0" name=""/>
        <dsp:cNvSpPr/>
      </dsp:nvSpPr>
      <dsp:spPr>
        <a:xfrm>
          <a:off x="5698148" y="1542452"/>
          <a:ext cx="2277893" cy="18787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Realise benefits and track through monitoring</a:t>
          </a:r>
        </a:p>
        <a:p>
          <a:pPr marL="114300" lvl="1" indent="-114300" algn="l" defTabSz="666750">
            <a:lnSpc>
              <a:spcPct val="90000"/>
            </a:lnSpc>
            <a:spcBef>
              <a:spcPct val="0"/>
            </a:spcBef>
            <a:spcAft>
              <a:spcPct val="15000"/>
            </a:spcAft>
            <a:buChar char="•"/>
          </a:pPr>
          <a:r>
            <a:rPr lang="en-GB" sz="1500" kern="1200" dirty="0"/>
            <a:t>Adjust approach as required</a:t>
          </a:r>
        </a:p>
        <a:p>
          <a:pPr marL="114300" lvl="1" indent="-114300" algn="l" defTabSz="666750">
            <a:lnSpc>
              <a:spcPct val="90000"/>
            </a:lnSpc>
            <a:spcBef>
              <a:spcPct val="0"/>
            </a:spcBef>
            <a:spcAft>
              <a:spcPct val="15000"/>
            </a:spcAft>
            <a:buChar char="•"/>
          </a:pPr>
          <a:r>
            <a:rPr lang="en-GB" sz="1500" kern="1200" dirty="0"/>
            <a:t>Review and identify Phase 2 priorities</a:t>
          </a:r>
        </a:p>
      </dsp:txBody>
      <dsp:txXfrm>
        <a:off x="5741384" y="1585688"/>
        <a:ext cx="2191421" cy="1389716"/>
      </dsp:txXfrm>
    </dsp:sp>
    <dsp:sp modelId="{1A63ED46-3D42-432B-912C-DAF6436A8580}">
      <dsp:nvSpPr>
        <dsp:cNvPr id="0" name=""/>
        <dsp:cNvSpPr/>
      </dsp:nvSpPr>
      <dsp:spPr>
        <a:xfrm>
          <a:off x="6204347" y="3018640"/>
          <a:ext cx="2024794" cy="80519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Benefits</a:t>
          </a:r>
        </a:p>
      </dsp:txBody>
      <dsp:txXfrm>
        <a:off x="6227930" y="3042223"/>
        <a:ext cx="1977628" cy="7580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E7A84-D395-42A8-9AA0-D696B767D46C}">
      <dsp:nvSpPr>
        <dsp:cNvPr id="0" name=""/>
        <dsp:cNvSpPr/>
      </dsp:nvSpPr>
      <dsp:spPr>
        <a:xfrm>
          <a:off x="0" y="64"/>
          <a:ext cx="7416824" cy="1152000"/>
        </a:xfrm>
        <a:prstGeom prst="rightArrow">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C09CA-A3D6-4E07-95E6-7B5CF6767676}">
      <dsp:nvSpPr>
        <dsp:cNvPr id="0" name=""/>
        <dsp:cNvSpPr/>
      </dsp:nvSpPr>
      <dsp:spPr>
        <a:xfrm>
          <a:off x="595613" y="288064"/>
          <a:ext cx="6533178" cy="541244"/>
        </a:xfrm>
        <a:prstGeom prst="rect">
          <a:avLst/>
        </a:prstGeom>
        <a:solidFill>
          <a:schemeClr val="accent6">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52400" numCol="1" spcCol="1270" anchor="ctr" anchorCtr="0">
          <a:noAutofit/>
        </a:bodyPr>
        <a:lstStyle/>
        <a:p>
          <a:pPr marL="0" lvl="0" indent="0" algn="ctr" defTabSz="666750">
            <a:lnSpc>
              <a:spcPct val="90000"/>
            </a:lnSpc>
            <a:spcBef>
              <a:spcPct val="0"/>
            </a:spcBef>
            <a:spcAft>
              <a:spcPct val="35000"/>
            </a:spcAft>
            <a:buNone/>
          </a:pPr>
          <a:r>
            <a:rPr lang="en-GB" sz="1500" b="1" kern="1200" dirty="0">
              <a:solidFill>
                <a:schemeClr val="bg1"/>
              </a:solidFill>
            </a:rPr>
            <a:t>Development of commercial skills across Services and contract owners </a:t>
          </a:r>
        </a:p>
      </dsp:txBody>
      <dsp:txXfrm>
        <a:off x="595613" y="288064"/>
        <a:ext cx="6533178" cy="5412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6C1BF-3D30-4C28-A0AE-7D2786F7690C}">
      <dsp:nvSpPr>
        <dsp:cNvPr id="0" name=""/>
        <dsp:cNvSpPr/>
      </dsp:nvSpPr>
      <dsp:spPr>
        <a:xfrm>
          <a:off x="0" y="59603"/>
          <a:ext cx="8040655" cy="46800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GB" sz="2400" kern="1200" dirty="0">
            <a:solidFill>
              <a:schemeClr val="tx1"/>
            </a:solidFill>
          </a:endParaRPr>
        </a:p>
      </dsp:txBody>
      <dsp:txXfrm>
        <a:off x="22846" y="82449"/>
        <a:ext cx="7994963" cy="422308"/>
      </dsp:txXfrm>
    </dsp:sp>
    <dsp:sp modelId="{50FC02F0-5D05-425E-865B-F1CF2040F87F}">
      <dsp:nvSpPr>
        <dsp:cNvPr id="0" name=""/>
        <dsp:cNvSpPr/>
      </dsp:nvSpPr>
      <dsp:spPr>
        <a:xfrm>
          <a:off x="0" y="599603"/>
          <a:ext cx="8040655" cy="46800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GB" sz="2400" kern="1200" dirty="0">
            <a:solidFill>
              <a:schemeClr val="tx1"/>
            </a:solidFill>
          </a:endParaRPr>
        </a:p>
      </dsp:txBody>
      <dsp:txXfrm>
        <a:off x="22846" y="622449"/>
        <a:ext cx="7994963" cy="422308"/>
      </dsp:txXfrm>
    </dsp:sp>
    <dsp:sp modelId="{7B6C9304-3E5F-4CDC-B722-B03C8E7ABE76}">
      <dsp:nvSpPr>
        <dsp:cNvPr id="0" name=""/>
        <dsp:cNvSpPr/>
      </dsp:nvSpPr>
      <dsp:spPr>
        <a:xfrm>
          <a:off x="0" y="1139603"/>
          <a:ext cx="8040655" cy="46800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GB" sz="2400" kern="1200" dirty="0">
            <a:solidFill>
              <a:schemeClr val="tx1"/>
            </a:solidFill>
          </a:endParaRPr>
        </a:p>
      </dsp:txBody>
      <dsp:txXfrm>
        <a:off x="22846" y="1162449"/>
        <a:ext cx="7994963" cy="422308"/>
      </dsp:txXfrm>
    </dsp:sp>
    <dsp:sp modelId="{E38001D5-BDA3-44D1-93CC-2266C95225AD}">
      <dsp:nvSpPr>
        <dsp:cNvPr id="0" name=""/>
        <dsp:cNvSpPr/>
      </dsp:nvSpPr>
      <dsp:spPr>
        <a:xfrm>
          <a:off x="0" y="1679603"/>
          <a:ext cx="8040655" cy="46800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GB" sz="2400" kern="1200" dirty="0">
            <a:solidFill>
              <a:schemeClr val="tx1"/>
            </a:solidFill>
          </a:endParaRPr>
        </a:p>
      </dsp:txBody>
      <dsp:txXfrm>
        <a:off x="22846" y="1702449"/>
        <a:ext cx="7994963" cy="422308"/>
      </dsp:txXfrm>
    </dsp:sp>
    <dsp:sp modelId="{FA48598A-5CB0-447F-8160-0EA5A2CD0B74}">
      <dsp:nvSpPr>
        <dsp:cNvPr id="0" name=""/>
        <dsp:cNvSpPr/>
      </dsp:nvSpPr>
      <dsp:spPr>
        <a:xfrm>
          <a:off x="0" y="2219603"/>
          <a:ext cx="8040655" cy="21674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Kathryn Dickson, Commercial &amp; Commissioned Services Manager</a:t>
          </a:r>
          <a:endParaRPr lang="en-GB" sz="1400" kern="1200" dirty="0">
            <a:solidFill>
              <a:schemeClr val="tx1">
                <a:alpha val="58000"/>
              </a:schemeClr>
            </a:solidFill>
          </a:endParaRPr>
        </a:p>
      </dsp:txBody>
      <dsp:txXfrm>
        <a:off x="10581" y="2230184"/>
        <a:ext cx="8019493" cy="195587"/>
      </dsp:txXfrm>
    </dsp:sp>
    <dsp:sp modelId="{AFA715E6-D8DA-40A6-BCCB-DA2B47C8D235}">
      <dsp:nvSpPr>
        <dsp:cNvPr id="0" name=""/>
        <dsp:cNvSpPr/>
      </dsp:nvSpPr>
      <dsp:spPr>
        <a:xfrm>
          <a:off x="0" y="2508353"/>
          <a:ext cx="8040655" cy="46800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E: </a:t>
          </a:r>
          <a:r>
            <a:rPr lang="en-GB" sz="1400" b="1" kern="1200" dirty="0">
              <a:solidFill>
                <a:schemeClr val="tx1">
                  <a:alpha val="58000"/>
                </a:schemeClr>
              </a:solidFill>
              <a:hlinkClick xmlns:r="http://schemas.openxmlformats.org/officeDocument/2006/relationships" r:id="rId1"/>
            </a:rPr>
            <a:t>kathryn.dickson@scotborders.gov.uk</a:t>
          </a:r>
          <a:r>
            <a:rPr lang="en-GB" sz="1400" b="1" kern="1200" dirty="0">
              <a:solidFill>
                <a:schemeClr val="tx1">
                  <a:alpha val="58000"/>
                </a:schemeClr>
              </a:solidFill>
            </a:rPr>
            <a:t>      </a:t>
          </a:r>
          <a:endParaRPr lang="en-GB" sz="1400" kern="1200" dirty="0">
            <a:solidFill>
              <a:schemeClr val="tx1">
                <a:alpha val="58000"/>
              </a:schemeClr>
            </a:solidFill>
          </a:endParaRPr>
        </a:p>
      </dsp:txBody>
      <dsp:txXfrm>
        <a:off x="22846" y="2531199"/>
        <a:ext cx="7994963" cy="422308"/>
      </dsp:txXfrm>
    </dsp:sp>
    <dsp:sp modelId="{4B644F4C-BCDE-49B2-8C42-FD6DBB03309D}">
      <dsp:nvSpPr>
        <dsp:cNvPr id="0" name=""/>
        <dsp:cNvSpPr/>
      </dsp:nvSpPr>
      <dsp:spPr>
        <a:xfrm>
          <a:off x="0" y="3048353"/>
          <a:ext cx="8040655" cy="46800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1">
                  <a:alpha val="58000"/>
                </a:schemeClr>
              </a:solidFill>
            </a:rPr>
            <a:t>T: 01835 826646</a:t>
          </a:r>
          <a:endParaRPr lang="en-GB" sz="1400" kern="1200" dirty="0">
            <a:solidFill>
              <a:schemeClr val="tx1">
                <a:alpha val="58000"/>
              </a:schemeClr>
            </a:solidFill>
          </a:endParaRPr>
        </a:p>
      </dsp:txBody>
      <dsp:txXfrm>
        <a:off x="22846" y="3071199"/>
        <a:ext cx="7994963" cy="42230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D12C32-DE3C-46BB-8B3F-4AD57A38E9B8}" type="datetimeFigureOut">
              <a:rPr lang="en-GB" smtClean="0"/>
              <a:pPr/>
              <a:t>08/05/2019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4B3039-9EE4-4EFA-AB7D-AE0B0649423C}" type="slidenum">
              <a:rPr lang="en-GB" smtClean="0"/>
              <a:pPr/>
              <a:t>‹#›</a:t>
            </a:fld>
            <a:endParaRPr lang="en-GB"/>
          </a:p>
        </p:txBody>
      </p:sp>
    </p:spTree>
    <p:extLst>
      <p:ext uri="{BB962C8B-B14F-4D97-AF65-F5344CB8AC3E}">
        <p14:creationId xmlns:p14="http://schemas.microsoft.com/office/powerpoint/2010/main" val="3154694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7986330-EB50-4A15-AA9F-6A821D80C1D4}" type="datetimeFigureOut">
              <a:rPr lang="en-US"/>
              <a:pPr>
                <a:defRPr/>
              </a:pPr>
              <a:t>5/8/2019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D88A08B-8E79-42C7-BA1A-A9A6D0BD512C}" type="slidenum">
              <a:rPr lang="en-GB"/>
              <a:pPr>
                <a:defRPr/>
              </a:pPr>
              <a:t>‹#›</a:t>
            </a:fld>
            <a:endParaRPr lang="en-GB"/>
          </a:p>
        </p:txBody>
      </p:sp>
    </p:spTree>
    <p:extLst>
      <p:ext uri="{BB962C8B-B14F-4D97-AF65-F5344CB8AC3E}">
        <p14:creationId xmlns:p14="http://schemas.microsoft.com/office/powerpoint/2010/main" val="1682011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www.edinburgh.gov.uk/download/downloads/id/5173/contract_standing_orders.pdf" TargetMode="External"/><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DD1ED8-A97D-4BD4-A30F-D74E698A6BEE}" type="slidenum">
              <a:rPr lang="en-GB" smtClean="0"/>
              <a:pPr fontAlgn="base">
                <a:spcBef>
                  <a:spcPct val="0"/>
                </a:spcBef>
                <a:spcAft>
                  <a:spcPct val="0"/>
                </a:spcAft>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83C73627-7453-4B27-9F06-F611E4B7BEE4}" type="slidenum">
              <a:rPr kumimoji="0" lang="en-GB" sz="1300" b="0" i="0" u="none" strike="noStrike" kern="1200" cap="none" spc="0" normalizeH="0" baseline="0" noProof="0" smtClean="0">
                <a:ln>
                  <a:noFill/>
                </a:ln>
                <a:solidFill>
                  <a:prstClr val="white"/>
                </a:solidFill>
                <a:effectLst/>
                <a:uLnTx/>
                <a:uFillTx/>
                <a:latin typeface="Times New Roman" pitchFamily="18" charset="0"/>
                <a:ea typeface="+mn-ea"/>
                <a:cs typeface="Lucida Sans Unicode"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11</a:t>
            </a:fld>
            <a:endParaRPr kumimoji="0" lang="en-GB" sz="1300" b="0" i="0" u="none" strike="noStrike" kern="1200" cap="none" spc="0" normalizeH="0" baseline="0" noProof="0">
              <a:ln>
                <a:noFill/>
              </a:ln>
              <a:solidFill>
                <a:prstClr val="white"/>
              </a:solidFill>
              <a:effectLst/>
              <a:uLnTx/>
              <a:uFillTx/>
              <a:latin typeface="Times New Roman" pitchFamily="18" charset="0"/>
              <a:ea typeface="+mn-ea"/>
              <a:cs typeface="Lucida Sans Unicode" pitchFamily="34" charset="0"/>
            </a:endParaRPr>
          </a:p>
        </p:txBody>
      </p:sp>
      <p:sp>
        <p:nvSpPr>
          <p:cNvPr id="34819" name="Rectangle 1"/>
          <p:cNvSpPr>
            <a:spLocks noGrp="1" noRot="1" noChangeAspect="1" noChangeArrowheads="1" noTextEdit="1"/>
          </p:cNvSpPr>
          <p:nvPr>
            <p:ph type="sldImg"/>
          </p:nvPr>
        </p:nvSpPr>
        <p:spPr>
          <a:xfrm>
            <a:off x="139700" y="768350"/>
            <a:ext cx="6819900" cy="3836988"/>
          </a:xfrm>
          <a:solidFill>
            <a:srgbClr val="FFFFFF"/>
          </a:solidFill>
          <a:ln/>
        </p:spPr>
      </p:sp>
      <p:sp>
        <p:nvSpPr>
          <p:cNvPr id="34820" name="Rectangle 2"/>
          <p:cNvSpPr>
            <a:spLocks noGrp="1" noChangeArrowheads="1"/>
          </p:cNvSpPr>
          <p:nvPr>
            <p:ph type="body" idx="1"/>
          </p:nvPr>
        </p:nvSpPr>
        <p:spPr>
          <a:xfrm>
            <a:off x="946574" y="4861441"/>
            <a:ext cx="5206153" cy="4605576"/>
          </a:xfrm>
          <a:noFill/>
          <a:ln/>
        </p:spPr>
        <p:txBody>
          <a:bodyPr wrap="none" anchor="ctr"/>
          <a:lstStyle/>
          <a:p>
            <a:endParaRPr lang="en-US"/>
          </a:p>
        </p:txBody>
      </p:sp>
    </p:spTree>
    <p:extLst>
      <p:ext uri="{BB962C8B-B14F-4D97-AF65-F5344CB8AC3E}">
        <p14:creationId xmlns:p14="http://schemas.microsoft.com/office/powerpoint/2010/main" val="30586683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5198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9507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5057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9567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DBFE-0EB1-43DC-AF94-55105859F3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4031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DBFE-0EB1-43DC-AF94-55105859F3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9863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DBFE-0EB1-43DC-AF94-55105859F3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0608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DBFE-0EB1-43DC-AF94-55105859F3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5120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DBFE-0EB1-43DC-AF94-55105859F3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889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DBFE-0EB1-43DC-AF94-55105859F3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91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83C73627-7453-4B27-9F06-F611E4B7BEE4}" type="slidenum">
              <a:rPr kumimoji="0" lang="en-GB" sz="1300" b="0" i="0" u="none" strike="noStrike" kern="1200" cap="none" spc="0" normalizeH="0" baseline="0" noProof="0" smtClean="0">
                <a:ln>
                  <a:noFill/>
                </a:ln>
                <a:solidFill>
                  <a:prstClr val="white"/>
                </a:solidFill>
                <a:effectLst/>
                <a:uLnTx/>
                <a:uFillTx/>
                <a:latin typeface="Times New Roman" pitchFamily="18" charset="0"/>
                <a:ea typeface="+mn-ea"/>
                <a:cs typeface="Lucida Sans Unicode"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12</a:t>
            </a:fld>
            <a:endParaRPr kumimoji="0" lang="en-GB" sz="1300" b="0" i="0" u="none" strike="noStrike" kern="1200" cap="none" spc="0" normalizeH="0" baseline="0" noProof="0">
              <a:ln>
                <a:noFill/>
              </a:ln>
              <a:solidFill>
                <a:prstClr val="white"/>
              </a:solidFill>
              <a:effectLst/>
              <a:uLnTx/>
              <a:uFillTx/>
              <a:latin typeface="Times New Roman" pitchFamily="18" charset="0"/>
              <a:ea typeface="+mn-ea"/>
              <a:cs typeface="Lucida Sans Unicode" pitchFamily="34" charset="0"/>
            </a:endParaRPr>
          </a:p>
        </p:txBody>
      </p:sp>
      <p:sp>
        <p:nvSpPr>
          <p:cNvPr id="34819" name="Rectangle 1"/>
          <p:cNvSpPr>
            <a:spLocks noGrp="1" noRot="1" noChangeAspect="1" noChangeArrowheads="1" noTextEdit="1"/>
          </p:cNvSpPr>
          <p:nvPr>
            <p:ph type="sldImg"/>
          </p:nvPr>
        </p:nvSpPr>
        <p:spPr>
          <a:xfrm>
            <a:off x="139700" y="768350"/>
            <a:ext cx="6819900" cy="3836988"/>
          </a:xfrm>
          <a:solidFill>
            <a:srgbClr val="FFFFFF"/>
          </a:solidFill>
          <a:ln/>
        </p:spPr>
      </p:sp>
      <p:sp>
        <p:nvSpPr>
          <p:cNvPr id="34820" name="Rectangle 2"/>
          <p:cNvSpPr>
            <a:spLocks noGrp="1" noChangeArrowheads="1"/>
          </p:cNvSpPr>
          <p:nvPr>
            <p:ph type="body" idx="1"/>
          </p:nvPr>
        </p:nvSpPr>
        <p:spPr>
          <a:xfrm>
            <a:off x="946574" y="4861441"/>
            <a:ext cx="5206153" cy="4605576"/>
          </a:xfrm>
          <a:noFill/>
          <a:ln/>
        </p:spPr>
        <p:txBody>
          <a:bodyPr wrap="none" anchor="ctr"/>
          <a:lstStyle/>
          <a:p>
            <a:endParaRPr lang="en-US"/>
          </a:p>
        </p:txBody>
      </p:sp>
    </p:spTree>
    <p:extLst>
      <p:ext uri="{BB962C8B-B14F-4D97-AF65-F5344CB8AC3E}">
        <p14:creationId xmlns:p14="http://schemas.microsoft.com/office/powerpoint/2010/main" val="34339725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DBFE-0EB1-43DC-AF94-55105859F3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4114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DBFE-0EB1-43DC-AF94-55105859F3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313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DBFE-0EB1-43DC-AF94-55105859F3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52690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DBFE-0EB1-43DC-AF94-55105859F3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5767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710722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GB" dirty="0"/>
          </a:p>
          <a:p>
            <a:pPr>
              <a:lnSpc>
                <a:spcPct val="150000"/>
              </a:lnSpc>
            </a:pPr>
            <a:r>
              <a:rPr lang="en-GB" kern="0" dirty="0"/>
              <a:t>Team sits within CPS, Resources. Central resource for all directorates</a:t>
            </a:r>
          </a:p>
          <a:p>
            <a:endParaRPr lang="en-GB" kern="0" dirty="0"/>
          </a:p>
          <a:p>
            <a:r>
              <a:rPr lang="en-GB" dirty="0"/>
              <a:t>The primary objectives of contract management are: </a:t>
            </a:r>
          </a:p>
          <a:p>
            <a:r>
              <a:rPr lang="en-GB" dirty="0"/>
              <a:t>1. Building good working relationships between parties. </a:t>
            </a:r>
          </a:p>
          <a:p>
            <a:r>
              <a:rPr lang="en-GB" dirty="0"/>
              <a:t>2. Proactively anticipating future risks and appropriately dealing with them. </a:t>
            </a:r>
          </a:p>
          <a:p>
            <a:r>
              <a:rPr lang="en-GB" dirty="0"/>
              <a:t>3. Aiming for continuous improvement in performance over the life of the contract. </a:t>
            </a:r>
          </a:p>
          <a:p>
            <a:r>
              <a:rPr lang="en-GB" dirty="0"/>
              <a:t>4. Identifying and driving best value over the life of the contract.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1C11A3-44AB-44A3-82C7-08C80248B0F1}" type="slidenum">
              <a:rPr kumimoji="0" lang="en-GB" sz="13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8330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A consistent approach to contract management across the Council will deliver contracts successfully, clarify roles and responsibilities, encourage open communication, mitigate risk, embed sustainability and drive continual improvement.</a:t>
            </a:r>
          </a:p>
          <a:p>
            <a:r>
              <a:rPr lang="en-GB" noProof="1">
                <a:solidFill>
                  <a:sysClr val="windowText" lastClr="000000"/>
                </a:solidFill>
                <a:latin typeface="Arial" panose="020B0604020202020204" pitchFamily="34" charset="0"/>
                <a:cs typeface="Arial" panose="020B0604020202020204" pitchFamily="34" charset="0"/>
              </a:rPr>
              <a:t>We’re focussed on driving additional value from our high risk contracts,  value £2m annually.</a:t>
            </a:r>
          </a:p>
          <a:p>
            <a:endParaRPr lang="en-GB" noProof="1">
              <a:solidFill>
                <a:sysClr val="windowText" lastClr="000000"/>
              </a:solidFill>
              <a:latin typeface="Arial" panose="020B0604020202020204" pitchFamily="34" charset="0"/>
              <a:cs typeface="Arial" panose="020B0604020202020204" pitchFamily="34" charset="0"/>
            </a:endParaRPr>
          </a:p>
          <a:p>
            <a:pPr>
              <a:spcAft>
                <a:spcPts val="589"/>
              </a:spcAft>
            </a:pPr>
            <a:r>
              <a:rPr lang="en-GB" dirty="0">
                <a:latin typeface="Arial" panose="020B0604020202020204" pitchFamily="34" charset="0"/>
                <a:cs typeface="Arial" panose="020B0604020202020204" pitchFamily="34" charset="0"/>
              </a:rPr>
              <a:t>The team’s objective is to bring a greater focus on contract and supplier management practice and impact across the Council by: </a:t>
            </a:r>
          </a:p>
          <a:p>
            <a:pPr marL="187294" indent="-187294" fontAlgn="auto">
              <a:spcBef>
                <a:spcPts val="0"/>
              </a:spcBef>
              <a:spcAft>
                <a:spcPts val="589"/>
              </a:spcAft>
              <a:buClr>
                <a:srgbClr val="CC3333"/>
              </a:buClr>
              <a:buFont typeface="EYInterstate Light" pitchFamily="2" charset="0"/>
              <a:buChar char="•"/>
              <a:defRPr/>
            </a:pPr>
            <a:r>
              <a:rPr lang="en-GB" dirty="0">
                <a:solidFill>
                  <a:sysClr val="windowText" lastClr="000000"/>
                </a:solidFill>
                <a:latin typeface="Arial" panose="020B0604020202020204" pitchFamily="34" charset="0"/>
                <a:cs typeface="Arial" panose="020B0604020202020204" pitchFamily="34" charset="0"/>
              </a:rPr>
              <a:t>Protecting anticipated contractual savings;</a:t>
            </a:r>
          </a:p>
          <a:p>
            <a:pPr marL="187294" indent="-187294" fontAlgn="auto">
              <a:spcBef>
                <a:spcPts val="0"/>
              </a:spcBef>
              <a:spcAft>
                <a:spcPts val="589"/>
              </a:spcAft>
              <a:buClr>
                <a:srgbClr val="CC3333"/>
              </a:buClr>
              <a:buFont typeface="EYInterstate Light" pitchFamily="2" charset="0"/>
              <a:buChar char="•"/>
              <a:defRPr/>
            </a:pPr>
            <a:r>
              <a:rPr lang="en-GB" dirty="0">
                <a:solidFill>
                  <a:sysClr val="windowText" lastClr="000000"/>
                </a:solidFill>
                <a:latin typeface="Arial" panose="020B0604020202020204" pitchFamily="34" charset="0"/>
                <a:cs typeface="Arial" panose="020B0604020202020204" pitchFamily="34" charset="0"/>
              </a:rPr>
              <a:t>Deploying standard processes and controls;</a:t>
            </a:r>
          </a:p>
          <a:p>
            <a:pPr marL="187294" indent="-187294" fontAlgn="auto">
              <a:spcBef>
                <a:spcPts val="0"/>
              </a:spcBef>
              <a:spcAft>
                <a:spcPts val="589"/>
              </a:spcAft>
              <a:buClr>
                <a:srgbClr val="CC3333"/>
              </a:buClr>
              <a:buFont typeface="EYInterstate Light" pitchFamily="2" charset="0"/>
              <a:buChar char="•"/>
              <a:defRPr/>
            </a:pPr>
            <a:r>
              <a:rPr lang="en-GB" dirty="0">
                <a:solidFill>
                  <a:sysClr val="windowText" lastClr="000000"/>
                </a:solidFill>
                <a:latin typeface="Arial" panose="020B0604020202020204" pitchFamily="34" charset="0"/>
                <a:cs typeface="Arial" panose="020B0604020202020204" pitchFamily="34" charset="0"/>
              </a:rPr>
              <a:t>Consolidating benefits tracking approach;</a:t>
            </a:r>
          </a:p>
          <a:p>
            <a:pPr marL="187294" indent="-187294" fontAlgn="auto">
              <a:spcBef>
                <a:spcPts val="0"/>
              </a:spcBef>
              <a:spcAft>
                <a:spcPts val="589"/>
              </a:spcAft>
              <a:buClr>
                <a:srgbClr val="CC3333"/>
              </a:buClr>
              <a:buFont typeface="EYInterstate Light" pitchFamily="2" charset="0"/>
              <a:buChar char="•"/>
              <a:defRPr/>
            </a:pPr>
            <a:r>
              <a:rPr lang="en-GB" dirty="0">
                <a:solidFill>
                  <a:sysClr val="windowText" lastClr="000000"/>
                </a:solidFill>
                <a:latin typeface="Arial" panose="020B0604020202020204" pitchFamily="34" charset="0"/>
                <a:cs typeface="Arial" panose="020B0604020202020204" pitchFamily="34" charset="0"/>
              </a:rPr>
              <a:t>Driving further benefits from supplier development with Tier 1 suppliers;</a:t>
            </a:r>
          </a:p>
          <a:p>
            <a:pPr marL="187294" indent="-187294" fontAlgn="auto">
              <a:spcBef>
                <a:spcPts val="0"/>
              </a:spcBef>
              <a:spcAft>
                <a:spcPts val="589"/>
              </a:spcAft>
              <a:buClr>
                <a:srgbClr val="CC3333"/>
              </a:buClr>
              <a:buFont typeface="EYInterstate Light" pitchFamily="2" charset="0"/>
              <a:buChar char="•"/>
              <a:defRPr/>
            </a:pPr>
            <a:r>
              <a:rPr lang="en-GB" dirty="0">
                <a:solidFill>
                  <a:sysClr val="windowText" lastClr="000000"/>
                </a:solidFill>
                <a:latin typeface="Arial" panose="020B0604020202020204" pitchFamily="34" charset="0"/>
                <a:cs typeface="Arial" panose="020B0604020202020204" pitchFamily="34" charset="0"/>
              </a:rPr>
              <a:t>Sharing of best practice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1C11A3-44AB-44A3-82C7-08C80248B0F1}" type="slidenum">
              <a:rPr kumimoji="0" lang="en-GB" sz="13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0852857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review by in early 2017, revealed what I’m sure you all recognise; that in some cases effectiveness of contract management is limited by a lack of: </a:t>
            </a:r>
          </a:p>
          <a:p>
            <a:pPr lvl="0"/>
            <a:r>
              <a:rPr lang="en-GB" dirty="0"/>
              <a:t>availability of resource; </a:t>
            </a:r>
          </a:p>
          <a:p>
            <a:pPr lvl="0"/>
            <a:r>
              <a:rPr lang="en-GB" dirty="0"/>
              <a:t>definition and understanding of required activities; and </a:t>
            </a:r>
          </a:p>
          <a:p>
            <a:pPr lvl="0"/>
            <a:r>
              <a:rPr lang="en-GB" dirty="0"/>
              <a:t>clearly defined roles and responsibilities. </a:t>
            </a:r>
          </a:p>
          <a:p>
            <a:r>
              <a:rPr lang="en-GB" dirty="0"/>
              <a:t>Added to that there’s limited oversight of the contract management that is taking place and a need for standardised approach if that’s possible.</a:t>
            </a:r>
          </a:p>
          <a:p>
            <a:r>
              <a:rPr lang="en-GB" dirty="0"/>
              <a:t>Recommendations made by Internal Audit, relating in particular to health and safety, further focussed minds on the delivery of effective contract management and Scottish and UK Government have increased focus on Contract Management through the development of the procurement journey and Procurement and Commercial Improvement Programme.</a:t>
            </a:r>
          </a:p>
          <a:p>
            <a:r>
              <a:rPr lang="en-GB" dirty="0"/>
              <a:t>Even though these developments seem procurement heavy the key aspect is commerciality, relationship management, driving innovation and continuous improvement which is where the skills in this room are best utilised.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1C11A3-44AB-44A3-82C7-08C80248B0F1}" type="slidenum">
              <a:rPr kumimoji="0" lang="en-GB" sz="13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662230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at Contract Management  in context of contract lifecycle – strategy, procurement, implementation, through to renewal/exit</a:t>
            </a:r>
          </a:p>
          <a:p>
            <a:r>
              <a:rPr lang="en-GB" dirty="0"/>
              <a:t>- Colleagues in CPS – areas in grey</a:t>
            </a:r>
          </a:p>
          <a:p>
            <a:r>
              <a:rPr lang="en-GB" dirty="0"/>
              <a:t>- Our role is to set out guidance and provide assistance for contract managers for areas in red</a:t>
            </a:r>
          </a:p>
          <a:p>
            <a:r>
              <a:rPr lang="en-GB" b="1" i="1" dirty="0">
                <a:solidFill>
                  <a:srgbClr val="0070C0"/>
                </a:solidFill>
              </a:rPr>
              <a:t>FOR INFO:</a:t>
            </a:r>
          </a:p>
          <a:p>
            <a:r>
              <a:rPr lang="en-GB" sz="800" b="1" i="1" dirty="0">
                <a:solidFill>
                  <a:srgbClr val="0070C0"/>
                </a:solidFill>
              </a:rPr>
              <a:t>Contracting Strategy</a:t>
            </a:r>
            <a:endParaRPr lang="en-GB" sz="800" dirty="0">
              <a:solidFill>
                <a:srgbClr val="0070C0"/>
              </a:solidFill>
            </a:endParaRPr>
          </a:p>
          <a:p>
            <a:r>
              <a:rPr lang="en-GB" sz="800" dirty="0">
                <a:solidFill>
                  <a:srgbClr val="0070C0"/>
                </a:solidFill>
              </a:rPr>
              <a:t>A key part of the procurement phase. This includes a summary of the desired procurement approach, service requirements and objectives and budgetary approval.</a:t>
            </a:r>
          </a:p>
          <a:p>
            <a:r>
              <a:rPr lang="en-GB" sz="800" b="1" i="1" dirty="0">
                <a:solidFill>
                  <a:srgbClr val="0070C0"/>
                </a:solidFill>
              </a:rPr>
              <a:t>Contract Creation</a:t>
            </a:r>
            <a:endParaRPr lang="en-GB" sz="800" dirty="0">
              <a:solidFill>
                <a:srgbClr val="0070C0"/>
              </a:solidFill>
            </a:endParaRPr>
          </a:p>
          <a:p>
            <a:r>
              <a:rPr lang="en-GB" sz="800" dirty="0">
                <a:solidFill>
                  <a:srgbClr val="0070C0"/>
                </a:solidFill>
              </a:rPr>
              <a:t>This also forms part of the procurement phase, this includes details of the commercial, operational and legal mechanisms required for an effective contract management and assigning the contract to a tier.</a:t>
            </a:r>
          </a:p>
          <a:p>
            <a:r>
              <a:rPr lang="en-GB" sz="800" b="1" i="1" dirty="0">
                <a:solidFill>
                  <a:srgbClr val="0070C0"/>
                </a:solidFill>
              </a:rPr>
              <a:t>Contract Implementation</a:t>
            </a:r>
            <a:endParaRPr lang="en-GB" sz="800" dirty="0">
              <a:solidFill>
                <a:srgbClr val="0070C0"/>
              </a:solidFill>
            </a:endParaRPr>
          </a:p>
          <a:p>
            <a:r>
              <a:rPr lang="en-GB" sz="800" dirty="0">
                <a:solidFill>
                  <a:srgbClr val="0070C0"/>
                </a:solidFill>
              </a:rPr>
              <a:t>This involves setting up the contract management infrastructure to support the transition and go-live of the new contract. </a:t>
            </a:r>
          </a:p>
          <a:p>
            <a:r>
              <a:rPr lang="en-GB" sz="800" b="1" i="1" dirty="0">
                <a:solidFill>
                  <a:srgbClr val="0070C0"/>
                </a:solidFill>
              </a:rPr>
              <a:t>In-Life Contract Management</a:t>
            </a:r>
            <a:endParaRPr lang="en-GB" sz="800" dirty="0">
              <a:solidFill>
                <a:srgbClr val="0070C0"/>
              </a:solidFill>
            </a:endParaRPr>
          </a:p>
          <a:p>
            <a:r>
              <a:rPr lang="en-GB" sz="800" dirty="0">
                <a:solidFill>
                  <a:srgbClr val="0070C0"/>
                </a:solidFill>
              </a:rPr>
              <a:t>This is the suite of activities undertaken for each contract to ensure compliance, improve Supplier relationships, monitor scope/cost and mitigate service delivery risk over the life of the contract. </a:t>
            </a:r>
          </a:p>
          <a:p>
            <a:r>
              <a:rPr lang="en-GB" sz="800" b="1" i="1" dirty="0">
                <a:solidFill>
                  <a:srgbClr val="0070C0"/>
                </a:solidFill>
              </a:rPr>
              <a:t>Contract Health Check</a:t>
            </a:r>
            <a:endParaRPr lang="en-GB" sz="800" dirty="0">
              <a:solidFill>
                <a:srgbClr val="0070C0"/>
              </a:solidFill>
            </a:endParaRPr>
          </a:p>
          <a:p>
            <a:r>
              <a:rPr lang="en-GB" sz="800" dirty="0">
                <a:solidFill>
                  <a:srgbClr val="0070C0"/>
                </a:solidFill>
              </a:rPr>
              <a:t>Periodic commercial reviews of compliance, risks, opportunities, cost recovery, relationships, performance improvement or any combination of these.</a:t>
            </a:r>
          </a:p>
          <a:p>
            <a:r>
              <a:rPr lang="en-GB" sz="800" b="1" i="1" dirty="0">
                <a:solidFill>
                  <a:srgbClr val="0070C0"/>
                </a:solidFill>
              </a:rPr>
              <a:t>Renew and Exit</a:t>
            </a:r>
            <a:endParaRPr lang="en-GB" sz="800" dirty="0">
              <a:solidFill>
                <a:srgbClr val="0070C0"/>
              </a:solidFill>
            </a:endParaRPr>
          </a:p>
          <a:p>
            <a:r>
              <a:rPr lang="en-GB" sz="800" dirty="0">
                <a:solidFill>
                  <a:srgbClr val="0070C0"/>
                </a:solidFill>
              </a:rPr>
              <a:t>A decision point determined by current performance of the Supplier and contract with reference to both business requirements and category strategy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5DA80-1337-4D16-BCCE-CC58F4067C96}" type="slidenum">
              <a:rPr kumimoji="0" lang="en-GB" sz="13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512427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1" dirty="0">
                <a:hlinkClick r:id="rId3" tooltip="Contract Standing Orders"/>
              </a:rPr>
              <a:t>Contract Standing Orders</a:t>
            </a:r>
            <a:r>
              <a:rPr lang="en-GB" dirty="0"/>
              <a:t> (CSOs) are the Council's legal and operational rules for how we buy goods and services from purchases of small value to millions of pounds</a:t>
            </a:r>
          </a:p>
          <a:p>
            <a:endParaRPr lang="en-GB" dirty="0"/>
          </a:p>
          <a:p>
            <a:r>
              <a:rPr lang="en-GB" dirty="0"/>
              <a:t>These set out Contract manager duties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1C11A3-44AB-44A3-82C7-08C80248B0F1}" type="slidenum">
              <a:rPr kumimoji="0" lang="en-GB" sz="13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97713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 mins</a:t>
            </a:r>
            <a:r>
              <a:rPr lang="en-GB" baseline="0" dirty="0"/>
              <a:t> 25 seconds video</a:t>
            </a:r>
            <a:endParaRPr lang="en-GB" dirty="0"/>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16D75936-C254-4DE6-8CE1-30EF8A569B2B}" type="slidenum">
              <a:rPr kumimoji="0" lang="en-GB" sz="1300" b="0" i="0" u="none" strike="noStrike" kern="1200" cap="none" spc="0" normalizeH="0" baseline="0" noProof="0" smtClean="0">
                <a:ln>
                  <a:noFill/>
                </a:ln>
                <a:solidFill>
                  <a:srgbClr val="000000"/>
                </a:solidFill>
                <a:effectLst/>
                <a:uLnTx/>
                <a:uFillTx/>
                <a:latin typeface="Times New Roman" pitchFamily="18" charset="0"/>
                <a:ea typeface="+mn-ea"/>
                <a:cs typeface="Lucida Sans Unicode"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14</a:t>
            </a:fld>
            <a:endParaRPr kumimoji="0" lang="en-GB" sz="1300" b="0" i="0" u="none" strike="noStrike" kern="1200" cap="none" spc="0" normalizeH="0" baseline="0" noProof="0">
              <a:ln>
                <a:noFill/>
              </a:ln>
              <a:solidFill>
                <a:srgbClr val="000000"/>
              </a:solidFill>
              <a:effectLst/>
              <a:uLnTx/>
              <a:uFillTx/>
              <a:latin typeface="Times New Roman" pitchFamily="18" charset="0"/>
              <a:ea typeface="+mn-ea"/>
              <a:cs typeface="Lucida Sans Unicode" pitchFamily="34" charset="0"/>
            </a:endParaRPr>
          </a:p>
        </p:txBody>
      </p:sp>
    </p:spTree>
    <p:extLst>
      <p:ext uri="{BB962C8B-B14F-4D97-AF65-F5344CB8AC3E}">
        <p14:creationId xmlns:p14="http://schemas.microsoft.com/office/powerpoint/2010/main" val="32025122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t>We appreciate that some of you have already provided input our guidance documents and training development through discussions with our team on current contract management processes. Without your help we would not be at the stage we are at and we are reliant on your continued support to embed best practice across the Council.</a:t>
            </a:r>
          </a:p>
          <a:p>
            <a:r>
              <a:rPr lang="en-GB" dirty="0"/>
              <a:t>Hopefully you’ve all seen our Bafta worthy, not quite Oscar yet, </a:t>
            </a:r>
            <a:r>
              <a:rPr lang="en-GB" dirty="0" err="1"/>
              <a:t>Powtoon</a:t>
            </a:r>
            <a:r>
              <a:rPr lang="en-GB" dirty="0"/>
              <a:t>.</a:t>
            </a:r>
          </a:p>
          <a:p>
            <a:pPr defTabSz="899012" eaLnBrk="0" hangingPunct="0">
              <a:defRPr/>
            </a:pPr>
            <a:endParaRPr lang="en-GB" dirty="0"/>
          </a:p>
          <a:p>
            <a:pPr marL="168565" indent="-168565" defTabSz="899012" eaLnBrk="0" hangingPunct="0">
              <a:buFont typeface="Arial" panose="020B0604020202020204" pitchFamily="34" charset="0"/>
              <a:buChar char="•"/>
              <a:defRPr/>
            </a:pPr>
            <a:r>
              <a:rPr lang="en-GB" b="1" dirty="0"/>
              <a:t>Contract manual - details key activities to be considered by the Contract Manager during the different stages of a contract’s life-cycle.</a:t>
            </a:r>
          </a:p>
          <a:p>
            <a:pPr marL="168565" indent="-168565" defTabSz="899012" eaLnBrk="0" hangingPunct="0">
              <a:buFont typeface="Arial" panose="020B0604020202020204" pitchFamily="34" charset="0"/>
              <a:buChar char="•"/>
              <a:defRPr/>
            </a:pPr>
            <a:r>
              <a:rPr lang="en-GB" dirty="0"/>
              <a:t>Classification tool – contract tier determined by annual value and assessment of risk. Tier then determines guidance over level of review</a:t>
            </a:r>
          </a:p>
          <a:p>
            <a:pPr marL="168565" indent="-168565" defTabSz="899012" eaLnBrk="0" hangingPunct="0">
              <a:buFont typeface="Arial" panose="020B0604020202020204" pitchFamily="34" charset="0"/>
              <a:buChar char="•"/>
              <a:defRPr/>
            </a:pPr>
            <a:r>
              <a:rPr lang="en-GB" dirty="0"/>
              <a:t>KPI guidance – key factors to make KPIs SMART</a:t>
            </a:r>
          </a:p>
          <a:p>
            <a:pPr marL="168565" indent="-168565" defTabSz="899012" eaLnBrk="0" hangingPunct="0">
              <a:buFont typeface="Arial" panose="020B0604020202020204" pitchFamily="34" charset="0"/>
              <a:buChar char="•"/>
              <a:defRPr/>
            </a:pPr>
            <a:r>
              <a:rPr lang="en-GB" b="1" dirty="0"/>
              <a:t>Handover and Management report – takes handover report – sets out everything CM should monitor during the contract and then has sections for CM to complete during the contract – ongoing record of performance, issues etc.</a:t>
            </a:r>
          </a:p>
          <a:p>
            <a:pPr marL="168565" indent="-168565" defTabSz="899012" eaLnBrk="0" hangingPunct="0">
              <a:buFont typeface="Arial" panose="020B0604020202020204" pitchFamily="34" charset="0"/>
              <a:buChar char="•"/>
              <a:defRPr/>
            </a:pPr>
            <a:r>
              <a:rPr lang="en-GB" dirty="0"/>
              <a:t>Review meeting guidance – template for supplier meeting agenda</a:t>
            </a:r>
          </a:p>
          <a:p>
            <a:pPr marL="168565" indent="-168565" defTabSz="899012" eaLnBrk="0" hangingPunct="0">
              <a:buFont typeface="Arial" panose="020B0604020202020204" pitchFamily="34" charset="0"/>
              <a:buChar char="•"/>
              <a:defRPr/>
            </a:pPr>
            <a:r>
              <a:rPr lang="en-GB" dirty="0"/>
              <a:t>Change note guidance – template that CM should use to set out information required to determine whether a variation to the contract can be made</a:t>
            </a:r>
          </a:p>
          <a:p>
            <a:pPr marL="168565" indent="-168565" defTabSz="899012" eaLnBrk="0" hangingPunct="0">
              <a:buFont typeface="Arial" panose="020B0604020202020204" pitchFamily="34" charset="0"/>
              <a:buChar char="•"/>
              <a:defRPr/>
            </a:pPr>
            <a:r>
              <a:rPr lang="en-GB" dirty="0"/>
              <a:t>Closure report guidance – template to be filled out by CM towards the end of the contract setting out lessons learned/termination actions that need to be actioned e.g. </a:t>
            </a:r>
            <a:r>
              <a:rPr lang="en-GB" dirty="0" err="1"/>
              <a:t>IP,access</a:t>
            </a:r>
            <a:r>
              <a:rPr lang="en-GB" dirty="0"/>
              <a:t> cards, data, outstanding payments etc.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1C11A3-44AB-44A3-82C7-08C80248B0F1}" type="slidenum">
              <a:rPr kumimoji="0" lang="en-GB" sz="13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717562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Verdana" pitchFamily="34" charset="0"/>
                <a:ea typeface="+mn-ea"/>
                <a:cs typeface="+mn-cs"/>
              </a:rPr>
              <a:t>[DRAFT TEXT]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Verdana" pitchFamily="34" charset="0"/>
                <a:ea typeface="+mn-ea"/>
                <a:cs typeface="+mn-cs"/>
              </a:rPr>
              <a:t>Encourage best practice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kern="1200" dirty="0">
                <a:solidFill>
                  <a:schemeClr val="tx1"/>
                </a:solidFill>
                <a:effectLst/>
                <a:latin typeface="Verdana" pitchFamily="34" charset="0"/>
                <a:ea typeface="+mn-ea"/>
                <a:cs typeface="+mn-cs"/>
              </a:rPr>
              <a:t>developed g</a:t>
            </a:r>
            <a:r>
              <a:rPr lang="en-GB" sz="1200" kern="1200" dirty="0">
                <a:solidFill>
                  <a:schemeClr val="tx1"/>
                </a:solidFill>
                <a:effectLst/>
                <a:latin typeface="Verdana" pitchFamily="34" charset="0"/>
                <a:ea typeface="+mn-ea"/>
                <a:cs typeface="+mn-cs"/>
              </a:rPr>
              <a:t>uidance, processes, training – future sessions can discuss the detail of these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Verdana" pitchFamily="34" charset="0"/>
                <a:ea typeface="+mn-ea"/>
                <a:cs typeface="+mn-cs"/>
              </a:rPr>
              <a:t>Standardised processes to ensure CM’s are covering their responsibilities, keeping an audit trail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Verdana" pitchFamily="34" charset="0"/>
                <a:ea typeface="+mn-ea"/>
                <a:cs typeface="+mn-cs"/>
              </a:rPr>
              <a:t>also gives you a say/opportunity to provide feedback on Council developments in this area – feedback  to CPS</a:t>
            </a:r>
          </a:p>
          <a:p>
            <a:pPr lvl="0"/>
            <a:endParaRPr lang="en-GB" sz="1200" kern="1200" dirty="0">
              <a:solidFill>
                <a:schemeClr val="tx1"/>
              </a:solidFill>
              <a:effectLst/>
              <a:latin typeface="Verdana" pitchFamily="34" charset="0"/>
              <a:ea typeface="+mn-ea"/>
              <a:cs typeface="+mn-cs"/>
            </a:endParaRPr>
          </a:p>
          <a:p>
            <a:pPr lvl="0"/>
            <a:r>
              <a:rPr lang="en-GB" sz="1200" b="1" kern="1200" dirty="0">
                <a:solidFill>
                  <a:schemeClr val="tx1"/>
                </a:solidFill>
                <a:effectLst/>
                <a:latin typeface="Verdana" pitchFamily="34" charset="0"/>
                <a:ea typeface="+mn-ea"/>
                <a:cs typeface="+mn-cs"/>
              </a:rPr>
              <a:t>Linkage with Scottish Government/other regulatory guidance/Framework providers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Verdana" pitchFamily="34" charset="0"/>
                <a:ea typeface="+mn-ea"/>
                <a:cs typeface="+mn-cs"/>
              </a:rPr>
              <a:t>Guest speakers to focus on specific topics/training</a:t>
            </a:r>
          </a:p>
          <a:p>
            <a:pPr lvl="0"/>
            <a:endParaRPr lang="en-GB" sz="1200" kern="1200" dirty="0">
              <a:solidFill>
                <a:schemeClr val="tx1"/>
              </a:solidFill>
              <a:effectLst/>
              <a:latin typeface="Verdana" pitchFamily="34" charset="0"/>
              <a:ea typeface="+mn-ea"/>
              <a:cs typeface="+mn-cs"/>
            </a:endParaRPr>
          </a:p>
          <a:p>
            <a:pPr lvl="0"/>
            <a:r>
              <a:rPr lang="en-GB" sz="1200" b="1" kern="1200" dirty="0">
                <a:solidFill>
                  <a:schemeClr val="tx1"/>
                </a:solidFill>
                <a:effectLst/>
                <a:latin typeface="Verdana" pitchFamily="34" charset="0"/>
                <a:ea typeface="+mn-ea"/>
                <a:cs typeface="+mn-cs"/>
              </a:rPr>
              <a:t>Knowledge sharing </a:t>
            </a:r>
          </a:p>
          <a:p>
            <a:pPr marL="171450" lvl="0" indent="-171450">
              <a:buFont typeface="Arial" panose="020B0604020202020204" pitchFamily="34" charset="0"/>
              <a:buChar char="•"/>
            </a:pPr>
            <a:r>
              <a:rPr lang="en-GB" sz="1200" kern="1200" dirty="0">
                <a:solidFill>
                  <a:schemeClr val="tx1"/>
                </a:solidFill>
                <a:effectLst/>
                <a:latin typeface="Verdana" pitchFamily="34" charset="0"/>
                <a:ea typeface="+mn-ea"/>
                <a:cs typeface="+mn-cs"/>
              </a:rPr>
              <a:t>Forum to share ideas/advice/discuss issues</a:t>
            </a:r>
          </a:p>
          <a:p>
            <a:pPr lvl="0"/>
            <a:endParaRPr lang="en-GB" sz="1200" b="1" kern="1200" dirty="0">
              <a:solidFill>
                <a:schemeClr val="tx1"/>
              </a:solidFill>
              <a:effectLst/>
              <a:latin typeface="Verdana" pitchFamily="34" charset="0"/>
              <a:ea typeface="+mn-ea"/>
              <a:cs typeface="+mn-cs"/>
            </a:endParaRPr>
          </a:p>
          <a:p>
            <a:pPr lvl="0"/>
            <a:r>
              <a:rPr lang="en-GB" sz="1200" b="1" kern="1200" dirty="0">
                <a:solidFill>
                  <a:schemeClr val="tx1"/>
                </a:solidFill>
                <a:effectLst/>
                <a:latin typeface="Verdana" pitchFamily="34" charset="0"/>
                <a:ea typeface="+mn-ea"/>
                <a:cs typeface="+mn-cs"/>
              </a:rPr>
              <a:t>Networking </a:t>
            </a:r>
          </a:p>
          <a:p>
            <a:pPr marL="171450" lvl="0" indent="-171450">
              <a:buFont typeface="Arial" panose="020B0604020202020204" pitchFamily="34" charset="0"/>
              <a:buChar char="•"/>
            </a:pPr>
            <a:r>
              <a:rPr lang="en-GB" sz="1200" b="0" kern="1200" dirty="0">
                <a:solidFill>
                  <a:schemeClr val="tx1"/>
                </a:solidFill>
                <a:effectLst/>
                <a:latin typeface="Verdana" pitchFamily="34" charset="0"/>
                <a:ea typeface="+mn-ea"/>
                <a:cs typeface="+mn-cs"/>
              </a:rPr>
              <a:t>One of the key benefits from Grants’ management forum – sharing expertise</a:t>
            </a:r>
          </a:p>
          <a:p>
            <a:pPr marL="171450" lvl="0" indent="-171450">
              <a:buFont typeface="Arial" panose="020B0604020202020204" pitchFamily="34" charset="0"/>
              <a:buChar char="•"/>
            </a:pPr>
            <a:endParaRPr lang="en-GB" sz="1200" b="0" kern="1200" dirty="0">
              <a:solidFill>
                <a:schemeClr val="tx1"/>
              </a:solidFill>
              <a:effectLst/>
              <a:latin typeface="Verdana" pitchFamily="34" charset="0"/>
              <a:ea typeface="+mn-ea"/>
              <a:cs typeface="+mn-cs"/>
            </a:endParaRPr>
          </a:p>
          <a:p>
            <a:pPr lvl="0"/>
            <a:r>
              <a:rPr lang="en-GB" sz="1200" b="1" kern="1200" dirty="0">
                <a:solidFill>
                  <a:schemeClr val="tx1"/>
                </a:solidFill>
                <a:effectLst/>
                <a:latin typeface="Verdana" pitchFamily="34" charset="0"/>
                <a:ea typeface="+mn-ea"/>
                <a:cs typeface="+mn-cs"/>
              </a:rPr>
              <a:t>Provide a sounding board</a:t>
            </a:r>
          </a:p>
          <a:p>
            <a:pPr marL="171450" lvl="0" indent="-171450">
              <a:buFont typeface="Arial" panose="020B0604020202020204" pitchFamily="34" charset="0"/>
              <a:buChar char="•"/>
            </a:pPr>
            <a:r>
              <a:rPr lang="en-GB" sz="1200" b="0" kern="1200" dirty="0">
                <a:solidFill>
                  <a:schemeClr val="tx1"/>
                </a:solidFill>
                <a:effectLst/>
                <a:latin typeface="Verdana" pitchFamily="34" charset="0"/>
                <a:ea typeface="+mn-ea"/>
                <a:cs typeface="+mn-cs"/>
              </a:rPr>
              <a:t>Consider issues – may be common to others e.g. payments</a:t>
            </a:r>
          </a:p>
          <a:p>
            <a:pPr lvl="0"/>
            <a:endParaRPr lang="en-GB" sz="1200" kern="1200" dirty="0">
              <a:solidFill>
                <a:schemeClr val="tx1"/>
              </a:solidFill>
              <a:effectLst/>
              <a:latin typeface="Verdana"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5DA80-1337-4D16-BCCE-CC58F4067C96}" type="slidenum">
              <a:rPr kumimoji="0" lang="en-GB" sz="13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930874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8525" y="682625"/>
            <a:ext cx="4884738" cy="3663950"/>
          </a:xfrm>
        </p:spPr>
      </p:sp>
      <p:sp>
        <p:nvSpPr>
          <p:cNvPr id="3" name="Notes Placeholder 2"/>
          <p:cNvSpPr>
            <a:spLocks noGrp="1"/>
          </p:cNvSpPr>
          <p:nvPr>
            <p:ph type="body" idx="1"/>
          </p:nvPr>
        </p:nvSpPr>
        <p:spPr/>
        <p:txBody>
          <a:bodyPr>
            <a:normAutofit fontScale="70000" lnSpcReduction="20000"/>
          </a:bodyPr>
          <a:lstStyle/>
          <a:p>
            <a:r>
              <a:rPr lang="en-GB" dirty="0"/>
              <a:t>Contract Management obligations and requirements are specific to each contract depending on </a:t>
            </a:r>
            <a:r>
              <a:rPr lang="en-GB" dirty="0" err="1"/>
              <a:t>Ts&amp;Cs</a:t>
            </a:r>
            <a:r>
              <a:rPr lang="en-GB" dirty="0"/>
              <a:t>, scope of works, KPIs etc. It’s absolutely imperative that the service area are involved in designing the specification and the KPIs etc. you know what you want and the best way to get it.</a:t>
            </a:r>
          </a:p>
          <a:p>
            <a:r>
              <a:rPr lang="en-GB" dirty="0"/>
              <a:t>However, there are elements that are common e.g.   </a:t>
            </a:r>
          </a:p>
          <a:p>
            <a:r>
              <a:rPr lang="en-GB" b="1" dirty="0"/>
              <a:t>Governance and Control </a:t>
            </a:r>
            <a:endParaRPr lang="en-GB" dirty="0"/>
          </a:p>
          <a:p>
            <a:r>
              <a:rPr lang="en-GB" dirty="0"/>
              <a:t>Ensuring the successful delivery of contracts through management of compliance requirements, stakeholder relationships, management information (MI), contract variations and extensions, disputes and payments. </a:t>
            </a:r>
          </a:p>
          <a:p>
            <a:r>
              <a:rPr lang="en-GB" b="1" dirty="0"/>
              <a:t>Risk Management – </a:t>
            </a:r>
            <a:r>
              <a:rPr lang="en-GB" b="1" dirty="0" err="1"/>
              <a:t>e.g</a:t>
            </a:r>
            <a:r>
              <a:rPr lang="en-GB" b="1" dirty="0"/>
              <a:t> Business Continuity, information governance</a:t>
            </a:r>
            <a:endParaRPr lang="en-GB" dirty="0"/>
          </a:p>
          <a:p>
            <a:r>
              <a:rPr lang="en-GB" dirty="0"/>
              <a:t>Identifying, preventing or mitigating risks that could negatively impact on the successful delivery of a contract. </a:t>
            </a:r>
          </a:p>
          <a:p>
            <a:r>
              <a:rPr lang="en-GB" b="1" dirty="0"/>
              <a:t>Performance Management e.g. KPIs</a:t>
            </a:r>
            <a:endParaRPr lang="en-GB" dirty="0"/>
          </a:p>
          <a:p>
            <a:r>
              <a:rPr lang="en-GB" dirty="0"/>
              <a:t>Using data and measures to track the realisation of benefits in terms of quality, quantity, price, timeliness and satisfaction. </a:t>
            </a:r>
          </a:p>
          <a:p>
            <a:r>
              <a:rPr lang="en-GB" b="1" dirty="0"/>
              <a:t>Financial Management </a:t>
            </a:r>
            <a:endParaRPr lang="en-GB" dirty="0"/>
          </a:p>
          <a:p>
            <a:r>
              <a:rPr lang="en-GB" dirty="0"/>
              <a:t>Validating, tracking and reporting on spend against the contract budget and off-contract spend. </a:t>
            </a:r>
          </a:p>
          <a:p>
            <a:r>
              <a:rPr lang="en-GB" dirty="0"/>
              <a:t>If suppliers know that we’re taking a consistent approach to contract management then they will improve their performance and maximise efficiencies. I know that you probably all enjoy giving a contractor a good kicking, but why get to that point, let them know we won’t allow matters to escalate to that point and that we’ll manage contracts thoroughly but fairly.</a:t>
            </a:r>
          </a:p>
          <a:p>
            <a:r>
              <a:rPr lang="en-GB" dirty="0"/>
              <a:t>Sum up – </a:t>
            </a:r>
          </a:p>
          <a:p>
            <a:pPr lvl="0"/>
            <a:r>
              <a:rPr lang="en-GB" dirty="0"/>
              <a:t>Here to support and work together</a:t>
            </a:r>
          </a:p>
          <a:p>
            <a:pPr lvl="0"/>
            <a:r>
              <a:rPr lang="en-GB" dirty="0"/>
              <a:t>We’re not imposing unnecessary red tape we want to make things easier</a:t>
            </a:r>
          </a:p>
          <a:p>
            <a:pPr lvl="0"/>
            <a:r>
              <a:rPr lang="en-GB" dirty="0"/>
              <a:t>We want to improve consistency, improve relationships and avoid disputes and surprises</a:t>
            </a:r>
          </a:p>
          <a:p>
            <a:pPr lvl="0"/>
            <a:r>
              <a:rPr lang="en-GB" dirty="0"/>
              <a:t>We want the market to take us seriously and realise we are benchmarking and monitoring, that we expect the absolute best service possible</a:t>
            </a:r>
          </a:p>
          <a:p>
            <a:pPr lvl="0"/>
            <a:r>
              <a:rPr lang="en-GB" dirty="0"/>
              <a:t>We want to know how you do things and encourage others to start doing things as well as you</a:t>
            </a:r>
          </a:p>
          <a:p>
            <a:pPr lvl="0"/>
            <a:endParaRPr lang="en-GB" dirty="0"/>
          </a:p>
          <a:p>
            <a:pPr lvl="0"/>
            <a:r>
              <a:rPr lang="en-GB" dirty="0"/>
              <a:t>Examples Work with FM:</a:t>
            </a:r>
          </a:p>
          <a:p>
            <a:pPr marL="169856" indent="-169856">
              <a:buFont typeface="Arial" panose="020B0604020202020204" pitchFamily="34" charset="0"/>
              <a:buChar char="•"/>
            </a:pPr>
            <a:r>
              <a:rPr lang="en-GB" dirty="0"/>
              <a:t>Kerry -  school meal transport</a:t>
            </a:r>
          </a:p>
          <a:p>
            <a:pPr marL="169856" indent="-169856">
              <a:buFont typeface="Arial" panose="020B0604020202020204" pitchFamily="34" charset="0"/>
              <a:buChar char="•"/>
            </a:pPr>
            <a:r>
              <a:rPr lang="en-GB" dirty="0"/>
              <a:t>Kerry/Calum – PPP – meal thresholds</a:t>
            </a:r>
          </a:p>
          <a:p>
            <a:pPr marL="169856" indent="-169856">
              <a:buFont typeface="Arial" panose="020B0604020202020204" pitchFamily="34" charset="0"/>
              <a:buChar char="•"/>
            </a:pPr>
            <a:r>
              <a:rPr lang="en-GB" dirty="0"/>
              <a:t>Chris – Brakes o/s payments</a:t>
            </a:r>
          </a:p>
          <a:p>
            <a:pPr marL="169856" indent="-169856">
              <a:buFont typeface="Arial" panose="020B0604020202020204" pitchFamily="34" charset="0"/>
              <a:buChar char="•"/>
            </a:pPr>
            <a:r>
              <a:rPr lang="en-GB" dirty="0"/>
              <a:t>Washroom solutions? Cross directorate – single invoice – C&amp;F</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1C11A3-44AB-44A3-82C7-08C80248B0F1}" type="slidenum">
              <a:rPr kumimoji="0" lang="en-GB" sz="13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735295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365016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3D55C-4F58-49D9-94AD-61D67611EFE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988944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95341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855390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85730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10419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919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A04FA742-EE13-4EE7-BB42-6784CBE15E2B}" type="slidenum">
              <a:rPr kumimoji="0" lang="en-GB" sz="13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15</a:t>
            </a:fld>
            <a:endParaRPr kumimoji="0" lang="en-GB" sz="13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43011" name="Rectangle 1"/>
          <p:cNvSpPr>
            <a:spLocks noGrp="1" noRot="1" noChangeAspect="1" noChangeArrowheads="1" noTextEdit="1"/>
          </p:cNvSpPr>
          <p:nvPr>
            <p:ph type="sldImg"/>
          </p:nvPr>
        </p:nvSpPr>
        <p:spPr>
          <a:xfrm>
            <a:off x="141288" y="768350"/>
            <a:ext cx="6819900" cy="3836988"/>
          </a:xfrm>
          <a:solidFill>
            <a:srgbClr val="FFFFFF"/>
          </a:solidFill>
          <a:ln/>
        </p:spPr>
      </p:sp>
      <p:sp>
        <p:nvSpPr>
          <p:cNvPr id="43012" name="Text Box 2"/>
          <p:cNvSpPr>
            <a:spLocks noGrp="1" noChangeArrowheads="1"/>
          </p:cNvSpPr>
          <p:nvPr>
            <p:ph type="body" idx="1"/>
          </p:nvPr>
        </p:nvSpPr>
        <p:spPr>
          <a:xfrm>
            <a:off x="946574" y="4861441"/>
            <a:ext cx="5206153" cy="4605576"/>
          </a:xfrm>
          <a:noFill/>
          <a:ln/>
        </p:spPr>
        <p:txBody>
          <a:bodyPr/>
          <a:lstStyle/>
          <a:p>
            <a:pPr>
              <a:spcBef>
                <a:spcPts val="487"/>
              </a:spcBef>
              <a:buClrTx/>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endParaRPr lang="en-GB" dirty="0">
              <a:ea typeface="Lucida Sans Unicode" pitchFamily="34" charset="0"/>
              <a:cs typeface="Lucida Sans Unicode" pitchFamily="34" charset="0"/>
            </a:endParaRPr>
          </a:p>
        </p:txBody>
      </p:sp>
    </p:spTree>
    <p:extLst>
      <p:ext uri="{BB962C8B-B14F-4D97-AF65-F5344CB8AC3E}">
        <p14:creationId xmlns:p14="http://schemas.microsoft.com/office/powerpoint/2010/main" val="2901182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65929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6236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8146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3431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14174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39943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2592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3507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87296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200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16D75936-C254-4DE6-8CE1-30EF8A569B2B}" type="slidenum">
              <a:rPr kumimoji="0" lang="en-GB" sz="1300" b="0" i="0" u="none" strike="noStrike" kern="1200" cap="none" spc="0" normalizeH="0" baseline="0" noProof="0" smtClean="0">
                <a:ln>
                  <a:noFill/>
                </a:ln>
                <a:solidFill>
                  <a:srgbClr val="000000"/>
                </a:solidFill>
                <a:effectLst/>
                <a:uLnTx/>
                <a:uFillTx/>
                <a:latin typeface="Times New Roman" pitchFamily="18" charset="0"/>
                <a:ea typeface="+mn-ea"/>
                <a:cs typeface="Lucida Sans Unicode"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16</a:t>
            </a:fld>
            <a:endParaRPr kumimoji="0" lang="en-GB" sz="1300" b="0" i="0" u="none" strike="noStrike" kern="1200" cap="none" spc="0" normalizeH="0" baseline="0" noProof="0">
              <a:ln>
                <a:noFill/>
              </a:ln>
              <a:solidFill>
                <a:srgbClr val="000000"/>
              </a:solidFill>
              <a:effectLst/>
              <a:uLnTx/>
              <a:uFillTx/>
              <a:latin typeface="Times New Roman" pitchFamily="18" charset="0"/>
              <a:ea typeface="+mn-ea"/>
              <a:cs typeface="Lucida Sans Unicode" pitchFamily="34" charset="0"/>
            </a:endParaRPr>
          </a:p>
        </p:txBody>
      </p:sp>
    </p:spTree>
    <p:extLst>
      <p:ext uri="{BB962C8B-B14F-4D97-AF65-F5344CB8AC3E}">
        <p14:creationId xmlns:p14="http://schemas.microsoft.com/office/powerpoint/2010/main" val="357650122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11200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40276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4053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336899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7101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83C73627-7453-4B27-9F06-F611E4B7BEE4}" type="slidenum">
              <a:rPr kumimoji="0" lang="en-GB" sz="1300" b="0" i="0" u="none" strike="noStrike" kern="1200" cap="none" spc="0" normalizeH="0" baseline="0" noProof="0" smtClean="0">
                <a:ln>
                  <a:noFill/>
                </a:ln>
                <a:solidFill>
                  <a:prstClr val="white"/>
                </a:solidFill>
                <a:effectLst/>
                <a:uLnTx/>
                <a:uFillTx/>
                <a:latin typeface="Times New Roman" pitchFamily="18" charset="0"/>
                <a:ea typeface="+mn-ea"/>
                <a:cs typeface="Lucida Sans Unicode"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24</a:t>
            </a:fld>
            <a:endParaRPr kumimoji="0" lang="en-GB" sz="1300" b="0" i="0" u="none" strike="noStrike" kern="1200" cap="none" spc="0" normalizeH="0" baseline="0" noProof="0">
              <a:ln>
                <a:noFill/>
              </a:ln>
              <a:solidFill>
                <a:prstClr val="white"/>
              </a:solidFill>
              <a:effectLst/>
              <a:uLnTx/>
              <a:uFillTx/>
              <a:latin typeface="Times New Roman" pitchFamily="18" charset="0"/>
              <a:ea typeface="+mn-ea"/>
              <a:cs typeface="Lucida Sans Unicode" pitchFamily="34" charset="0"/>
            </a:endParaRPr>
          </a:p>
        </p:txBody>
      </p:sp>
      <p:sp>
        <p:nvSpPr>
          <p:cNvPr id="34819" name="Rectangle 1"/>
          <p:cNvSpPr>
            <a:spLocks noGrp="1" noRot="1" noChangeAspect="1" noChangeArrowheads="1" noTextEdit="1"/>
          </p:cNvSpPr>
          <p:nvPr>
            <p:ph type="sldImg"/>
          </p:nvPr>
        </p:nvSpPr>
        <p:spPr>
          <a:xfrm>
            <a:off x="139700" y="768350"/>
            <a:ext cx="6819900" cy="3836988"/>
          </a:xfrm>
          <a:solidFill>
            <a:srgbClr val="FFFFFF"/>
          </a:solidFill>
          <a:ln/>
        </p:spPr>
      </p:sp>
      <p:sp>
        <p:nvSpPr>
          <p:cNvPr id="34820" name="Rectangle 2"/>
          <p:cNvSpPr>
            <a:spLocks noGrp="1" noChangeArrowheads="1"/>
          </p:cNvSpPr>
          <p:nvPr>
            <p:ph type="body" idx="1"/>
          </p:nvPr>
        </p:nvSpPr>
        <p:spPr>
          <a:xfrm>
            <a:off x="946574" y="4861441"/>
            <a:ext cx="5206153" cy="4605576"/>
          </a:xfrm>
          <a:noFill/>
          <a:ln/>
        </p:spPr>
        <p:txBody>
          <a:bodyPr wrap="none" anchor="ctr"/>
          <a:lstStyle/>
          <a:p>
            <a:pPr>
              <a:buClr>
                <a:srgbClr val="E00000"/>
              </a:buClr>
              <a:buFont typeface="Wingdings" panose="05000000000000000000" pitchFamily="2" charset="2"/>
              <a:buChar char="v"/>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dirty="0"/>
              <a:t>Experience </a:t>
            </a:r>
            <a:r>
              <a:rPr lang="en-GB" sz="1400" dirty="0"/>
              <a:t>- </a:t>
            </a:r>
            <a:r>
              <a:rPr lang="en-US" sz="1400" dirty="0"/>
              <a:t>28 years of environmental advocacy and consistent presence with highly professional and articulated positions on key policy concerns of its members.</a:t>
            </a:r>
            <a:endParaRPr lang="en-GB" sz="1400" dirty="0"/>
          </a:p>
          <a:p>
            <a:pPr>
              <a:buClr>
                <a:srgbClr val="E00000"/>
              </a:buClr>
              <a:buFont typeface="Wingdings" panose="05000000000000000000" pitchFamily="2" charset="2"/>
              <a:buChar char="v"/>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sz="800" dirty="0"/>
          </a:p>
          <a:p>
            <a:pPr>
              <a:buClr>
                <a:srgbClr val="E00000"/>
              </a:buClr>
              <a:buFont typeface="Wingdings" panose="05000000000000000000" pitchFamily="2" charset="2"/>
              <a:buChar char="v"/>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dirty="0"/>
              <a:t>Lobbying </a:t>
            </a:r>
            <a:r>
              <a:rPr lang="en-GB" sz="1400" dirty="0"/>
              <a:t>- Think tank and lobbying organisation based on the principles of multi-level governance and the importance of working across national and regional boundaries. KIMO is an interlocutor at International forums, European Institutions and </a:t>
            </a:r>
            <a:r>
              <a:rPr lang="en-GB" sz="1400" dirty="0" err="1"/>
              <a:t>Intergroups</a:t>
            </a:r>
            <a:r>
              <a:rPr lang="en-GB" sz="1400" dirty="0"/>
              <a:t>, Regional Seas Conventions, National and Local Government on the fundamental policy issues for its membership.</a:t>
            </a:r>
          </a:p>
          <a:p>
            <a:pPr>
              <a:buClr>
                <a:srgbClr val="E00000"/>
              </a:buClr>
              <a:buFont typeface="Wingdings" panose="05000000000000000000" pitchFamily="2" charset="2"/>
              <a:buChar char="v"/>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sz="800" b="1" dirty="0"/>
          </a:p>
          <a:p>
            <a:pPr>
              <a:buClr>
                <a:srgbClr val="E00000"/>
              </a:buClr>
              <a:buFont typeface="Wingdings" panose="05000000000000000000" pitchFamily="2" charset="2"/>
              <a:buChar char="v"/>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dirty="0"/>
              <a:t>Networking</a:t>
            </a:r>
          </a:p>
          <a:p>
            <a:endParaRPr lang="en-GB" sz="1400" dirty="0"/>
          </a:p>
        </p:txBody>
      </p:sp>
    </p:spTree>
    <p:extLst>
      <p:ext uri="{BB962C8B-B14F-4D97-AF65-F5344CB8AC3E}">
        <p14:creationId xmlns:p14="http://schemas.microsoft.com/office/powerpoint/2010/main" val="1462864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83C73627-7453-4B27-9F06-F611E4B7BEE4}" type="slidenum">
              <a:rPr kumimoji="0" lang="en-GB" sz="1300" b="0" i="0" u="none" strike="noStrike" kern="1200" cap="none" spc="0" normalizeH="0" baseline="0" noProof="0" smtClean="0">
                <a:ln>
                  <a:noFill/>
                </a:ln>
                <a:solidFill>
                  <a:prstClr val="white"/>
                </a:solidFill>
                <a:effectLst/>
                <a:uLnTx/>
                <a:uFillTx/>
                <a:latin typeface="Times New Roman" pitchFamily="18" charset="0"/>
                <a:ea typeface="+mn-ea"/>
                <a:cs typeface="Lucida Sans Unicode"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25</a:t>
            </a:fld>
            <a:endParaRPr kumimoji="0" lang="en-GB" sz="1300" b="0" i="0" u="none" strike="noStrike" kern="1200" cap="none" spc="0" normalizeH="0" baseline="0" noProof="0">
              <a:ln>
                <a:noFill/>
              </a:ln>
              <a:solidFill>
                <a:prstClr val="white"/>
              </a:solidFill>
              <a:effectLst/>
              <a:uLnTx/>
              <a:uFillTx/>
              <a:latin typeface="Times New Roman" pitchFamily="18" charset="0"/>
              <a:ea typeface="+mn-ea"/>
              <a:cs typeface="Lucida Sans Unicode" pitchFamily="34" charset="0"/>
            </a:endParaRPr>
          </a:p>
        </p:txBody>
      </p:sp>
      <p:sp>
        <p:nvSpPr>
          <p:cNvPr id="34819" name="Rectangle 1"/>
          <p:cNvSpPr>
            <a:spLocks noGrp="1" noRot="1" noChangeAspect="1" noChangeArrowheads="1" noTextEdit="1"/>
          </p:cNvSpPr>
          <p:nvPr>
            <p:ph type="sldImg"/>
          </p:nvPr>
        </p:nvSpPr>
        <p:spPr>
          <a:xfrm>
            <a:off x="992188" y="768350"/>
            <a:ext cx="5114925" cy="3836988"/>
          </a:xfrm>
          <a:solidFill>
            <a:srgbClr val="FFFFFF"/>
          </a:solidFill>
          <a:ln/>
        </p:spPr>
      </p:sp>
      <p:sp>
        <p:nvSpPr>
          <p:cNvPr id="34820" name="Rectangle 2"/>
          <p:cNvSpPr>
            <a:spLocks noGrp="1" noChangeArrowheads="1"/>
          </p:cNvSpPr>
          <p:nvPr>
            <p:ph type="body" idx="1"/>
          </p:nvPr>
        </p:nvSpPr>
        <p:spPr>
          <a:xfrm>
            <a:off x="946574" y="4861441"/>
            <a:ext cx="5206153" cy="4605576"/>
          </a:xfrm>
          <a:noFill/>
          <a:ln/>
        </p:spPr>
        <p:txBody>
          <a:bodyPr wrap="none" anchor="ctr"/>
          <a:lstStyle/>
          <a:p>
            <a:pPr>
              <a:buClr>
                <a:srgbClr val="E00000"/>
              </a:buClr>
              <a:buFont typeface="Wingdings" panose="05000000000000000000" pitchFamily="2" charset="2"/>
              <a:buChar char="v"/>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dirty="0"/>
              <a:t>Experience </a:t>
            </a:r>
            <a:r>
              <a:rPr lang="en-GB" sz="1400" dirty="0"/>
              <a:t>- </a:t>
            </a:r>
            <a:r>
              <a:rPr lang="en-US" sz="1400" dirty="0"/>
              <a:t>28 years of environmental advocacy and consistent presence with highly professional and articulated positions on key policy concerns of its members.</a:t>
            </a:r>
            <a:endParaRPr lang="en-GB" sz="1400" dirty="0"/>
          </a:p>
          <a:p>
            <a:pPr>
              <a:buClr>
                <a:srgbClr val="E00000"/>
              </a:buClr>
              <a:buFont typeface="Wingdings" panose="05000000000000000000" pitchFamily="2" charset="2"/>
              <a:buChar char="v"/>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sz="800" dirty="0"/>
          </a:p>
          <a:p>
            <a:pPr>
              <a:buClr>
                <a:srgbClr val="E00000"/>
              </a:buClr>
              <a:buFont typeface="Wingdings" panose="05000000000000000000" pitchFamily="2" charset="2"/>
              <a:buChar char="v"/>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dirty="0"/>
              <a:t>Lobbying </a:t>
            </a:r>
            <a:r>
              <a:rPr lang="en-GB" sz="1400" dirty="0"/>
              <a:t>- Think tank and lobbying organisation based on the principles of multi-level governance and the importance of working across national and regional boundaries. KIMO is an interlocutor at International forums, European Institutions and </a:t>
            </a:r>
            <a:r>
              <a:rPr lang="en-GB" sz="1400" dirty="0" err="1"/>
              <a:t>Intergroups</a:t>
            </a:r>
            <a:r>
              <a:rPr lang="en-GB" sz="1400" dirty="0"/>
              <a:t>, Regional Seas Conventions, National and Local Government on the fundamental policy issues for its membership.</a:t>
            </a:r>
          </a:p>
          <a:p>
            <a:pPr>
              <a:buClr>
                <a:srgbClr val="E00000"/>
              </a:buClr>
              <a:buFont typeface="Wingdings" panose="05000000000000000000" pitchFamily="2" charset="2"/>
              <a:buChar char="v"/>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sz="800" b="1" dirty="0"/>
          </a:p>
          <a:p>
            <a:pPr>
              <a:buClr>
                <a:srgbClr val="E00000"/>
              </a:buClr>
              <a:buFont typeface="Wingdings" panose="05000000000000000000" pitchFamily="2" charset="2"/>
              <a:buChar char="v"/>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dirty="0"/>
              <a:t>Networking</a:t>
            </a:r>
          </a:p>
          <a:p>
            <a:endParaRPr lang="en-GB" sz="1400" dirty="0"/>
          </a:p>
        </p:txBody>
      </p:sp>
    </p:spTree>
    <p:extLst>
      <p:ext uri="{BB962C8B-B14F-4D97-AF65-F5344CB8AC3E}">
        <p14:creationId xmlns:p14="http://schemas.microsoft.com/office/powerpoint/2010/main" val="3022758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Hello...I’m ........... And we are some</a:t>
            </a:r>
            <a:r>
              <a:rPr lang="en-GB" baseline="0" dirty="0"/>
              <a:t> of the </a:t>
            </a:r>
            <a:r>
              <a:rPr lang="en-GB" dirty="0"/>
              <a:t>Sunnyside Ocean Defenders</a:t>
            </a:r>
            <a:r>
              <a:rPr lang="en-GB" baseline="0" dirty="0"/>
              <a:t> who are the P7s at Sunnyside School of Conservation.  </a:t>
            </a:r>
          </a:p>
          <a:p>
            <a:r>
              <a:rPr lang="en-GB" baseline="0" dirty="0"/>
              <a:t>Thanks for the opportunity to allow us to tell you a wee bit about our school and our conservation adventures. </a:t>
            </a:r>
          </a:p>
          <a:p>
            <a:r>
              <a:rPr lang="en-GB" baseline="0" dirty="0"/>
              <a:t>We know you are all super busy so we really appreciate your time.  </a:t>
            </a:r>
          </a:p>
          <a:p>
            <a:r>
              <a:rPr lang="en-GB" baseline="0" dirty="0"/>
              <a:t>We’d like to thank Scot Excel for inviting us along to be a part of this event.  It’s great to meet you all and to be in such fine company.  Also to hear first hand about what KIMO does…it’s a pretty amazing effort so thank you for all you do to help protect our oceans.  We hope we’re like you when we grow up.</a:t>
            </a:r>
          </a:p>
          <a:p>
            <a:r>
              <a:rPr lang="en-GB" baseline="0" dirty="0"/>
              <a:t>So we thought it’d be nice to start off with a few words and pictures about our school.</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2032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makes Sunnyside Primary a bit different is that we are a school of conservation. So how did we get to become Sunnyside</a:t>
            </a:r>
            <a:r>
              <a:rPr lang="en-GB" baseline="0" dirty="0"/>
              <a:t> School of Conservation?  </a:t>
            </a:r>
          </a:p>
          <a:p>
            <a:r>
              <a:rPr lang="en-GB" baseline="0" dirty="0"/>
              <a:t>Well it all started a few years ago with this class.  When they were in P6 and P7 they started lots of conservation projects.  </a:t>
            </a:r>
          </a:p>
          <a:p>
            <a:r>
              <a:rPr lang="en-GB" baseline="0" dirty="0"/>
              <a:t>They made a photography calendar with David Yarrow which was all about anti rhino and elephant poaching.  </a:t>
            </a:r>
          </a:p>
          <a:p>
            <a:r>
              <a:rPr lang="en-GB" baseline="0" dirty="0"/>
              <a:t>They campaigned against global warming and tried to get the council to turn their heating down by 2 degrees to help save the planet.  </a:t>
            </a:r>
          </a:p>
          <a:p>
            <a:r>
              <a:rPr lang="en-GB" baseline="0" dirty="0"/>
              <a:t>They also found out about cetaceans in captivity and worked with groups like Sea Shepherd who are trying to stop this.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1762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they were ready to leave P7 to their surprise they hadn’t managed to save the planet.  Elephant poaching was still an issue, cetaceans were still being hunted and kept in captivity and the ice caps were still melting.  </a:t>
            </a:r>
          </a:p>
          <a:p>
            <a:r>
              <a:rPr lang="en-GB" dirty="0"/>
              <a:t>I suppose this was the first time that we as a school realised that we need to be in this for the long game.  A theme that has kept cropping up in most of our campaigns. </a:t>
            </a:r>
          </a:p>
          <a:p>
            <a:r>
              <a:rPr lang="en-GB" dirty="0"/>
              <a:t>So as none of their conservation projects were finished they asked</a:t>
            </a:r>
            <a:r>
              <a:rPr lang="en-GB" baseline="0" dirty="0"/>
              <a:t> the Head Teacher if they could leave a project for each class which would be passed on.  They came up with the seven steps…one for every year we are at Primary School.</a:t>
            </a:r>
          </a:p>
          <a:p>
            <a:r>
              <a:rPr lang="en-GB" baseline="0" dirty="0"/>
              <a:t>Now as adults linked with schools, you’re probably sitting here thinking, this story sounds perfect ‘keen kids come up with plan to change the whole school focus’...and the HT just quickly says ‘Aye, ok then.’ </a:t>
            </a:r>
          </a:p>
          <a:p>
            <a:endParaRPr lang="en-GB" baseline="0" dirty="0"/>
          </a:p>
          <a:p>
            <a:r>
              <a:rPr lang="en-GB" baseline="0" dirty="0"/>
              <a:t>Well of course there was some grown up reasoning behind it too.  Sunnyside was built </a:t>
            </a:r>
            <a:r>
              <a:rPr lang="en-GB" baseline="0" dirty="0" err="1"/>
              <a:t>hunners</a:t>
            </a:r>
            <a:r>
              <a:rPr lang="en-GB" baseline="0" dirty="0"/>
              <a:t> of years ago... in 1973 and by this time it was showing its age a bit.  New schools had been built in our area and we wanted something that made us stand out a bit...add a bit of shine back to Sunnyside and back to our planet. Programmes such as BBC’s Blue Planet 2 and Netflix’s new David Attenborough ‘Our Planet’ have seen groups set up and people encouraged to do more and most importantly THINK about their actions.  We think this begins with education…and that is why we decided to put conservation at the core of our curriculum.</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37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65FBCFA7-8177-447B-AD76-CA549742F074}" type="slidenum">
              <a:rPr kumimoji="0" lang="en-GB" sz="1300" b="0" i="0" u="none" strike="noStrike" kern="1200" cap="none" spc="0" normalizeH="0" baseline="0" noProof="0" smtClean="0">
                <a:ln>
                  <a:noFill/>
                </a:ln>
                <a:solidFill>
                  <a:srgbClr val="000000"/>
                </a:solidFill>
                <a:effectLst/>
                <a:uLnTx/>
                <a:uFillTx/>
                <a:latin typeface="Times New Roman" pitchFamily="18" charset="0"/>
                <a:ea typeface="+mn-ea"/>
                <a:cs typeface="Arial"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3</a:t>
            </a:fld>
            <a:endParaRPr kumimoji="0" lang="en-GB" sz="13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54275" name="Rectangle 1"/>
          <p:cNvSpPr>
            <a:spLocks noGrp="1" noRot="1" noChangeAspect="1" noChangeArrowheads="1" noTextEdit="1"/>
          </p:cNvSpPr>
          <p:nvPr>
            <p:ph type="sldImg"/>
          </p:nvPr>
        </p:nvSpPr>
        <p:spPr>
          <a:xfrm>
            <a:off x="992188" y="768350"/>
            <a:ext cx="5114925" cy="3836988"/>
          </a:xfrm>
          <a:solidFill>
            <a:srgbClr val="FFFFFF"/>
          </a:solidFill>
          <a:ln/>
        </p:spPr>
      </p:sp>
      <p:sp>
        <p:nvSpPr>
          <p:cNvPr id="54276" name="Rectangle 2"/>
          <p:cNvSpPr>
            <a:spLocks noGrp="1" noChangeArrowheads="1"/>
          </p:cNvSpPr>
          <p:nvPr>
            <p:ph type="body" idx="1"/>
          </p:nvPr>
        </p:nvSpPr>
        <p:spPr>
          <a:xfrm>
            <a:off x="946574" y="4861441"/>
            <a:ext cx="5206153" cy="4605576"/>
          </a:xfrm>
          <a:noFill/>
          <a:ln/>
        </p:spPr>
        <p:txBody>
          <a:bodyPr wrap="none" anchor="ctr"/>
          <a:lstStyle/>
          <a:p>
            <a:endParaRPr lang="en-US" dirty="0"/>
          </a:p>
        </p:txBody>
      </p:sp>
    </p:spTree>
    <p:extLst>
      <p:ext uri="{BB962C8B-B14F-4D97-AF65-F5344CB8AC3E}">
        <p14:creationId xmlns:p14="http://schemas.microsoft.com/office/powerpoint/2010/main" val="126254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Primary 4s are our </a:t>
            </a:r>
            <a:r>
              <a:rPr lang="en-GB" dirty="0" err="1"/>
              <a:t>ReWilders</a:t>
            </a:r>
            <a:r>
              <a:rPr lang="en-GB" dirty="0"/>
              <a:t>. They find out about Scottish wildlife and look at rewilding which means introducing species that have become extinct.</a:t>
            </a:r>
            <a:r>
              <a:rPr lang="en-GB" baseline="0" dirty="0"/>
              <a:t> </a:t>
            </a:r>
          </a:p>
          <a:p>
            <a:r>
              <a:rPr lang="en-GB" baseline="0" dirty="0"/>
              <a:t>Such as the wolf.  Scotland used to have wolves, bears and lynx but we shot them all and now we have too many deer who eat all the trees and now WE have to cull the deer instead of letting nature sort it.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789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solidFill>
                  <a:srgbClr val="FF0000"/>
                </a:solidFill>
              </a:rPr>
              <a:t>* (First Click)</a:t>
            </a:r>
          </a:p>
          <a:p>
            <a:r>
              <a:rPr lang="en-GB" baseline="0" dirty="0"/>
              <a:t>The Caledonian Forest used to cover a major part of Scotland.  It was named after the Roman name for Scotland, Caledonia, which means wooded heights.  So our hills and mountains once were covered in native forest.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However if you’ve ever driven north you’ll see that most of our hillsides are no longer like this. </a:t>
            </a:r>
            <a:r>
              <a:rPr lang="en-GB" baseline="0" dirty="0">
                <a:solidFill>
                  <a:srgbClr val="FF0000"/>
                </a:solidFill>
              </a:rPr>
              <a:t>* (Second Click)</a:t>
            </a:r>
          </a:p>
          <a:p>
            <a:endParaRPr lang="en-GB" baseline="0" dirty="0"/>
          </a:p>
          <a:p>
            <a:r>
              <a:rPr lang="en-GB" baseline="0" dirty="0"/>
              <a:t>The areas lined in red are what remain of our ancient forest.</a:t>
            </a:r>
          </a:p>
          <a:p>
            <a:r>
              <a:rPr lang="en-GB" baseline="0" dirty="0"/>
              <a:t> In fact even our national anthem refers to it...’The hills are bare now...and autumn leaves lie thick and still.’</a:t>
            </a:r>
          </a:p>
          <a:p>
            <a:r>
              <a:rPr lang="en-GB" baseline="0" dirty="0"/>
              <a:t>Now the next line is ‘o’er land it is lost now’ and although it doesn’t refer to the loss of nature, it does ring true about where we are as a country...in fact, as a planet.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If we don’t all start to fight for our natural land, then </a:t>
            </a:r>
            <a:r>
              <a:rPr lang="en-GB" baseline="0" dirty="0" err="1"/>
              <a:t>oor</a:t>
            </a:r>
            <a:r>
              <a:rPr lang="en-GB" baseline="0" dirty="0"/>
              <a:t> wee bit hill and glen may indeed be lost. </a:t>
            </a:r>
            <a:r>
              <a:rPr lang="en-GB" baseline="0" dirty="0">
                <a:solidFill>
                  <a:srgbClr val="FF0000"/>
                </a:solidFill>
              </a:rPr>
              <a:t>* (Third Click)</a:t>
            </a:r>
          </a:p>
          <a:p>
            <a:endParaRPr lang="en-GB" baseline="0" dirty="0"/>
          </a:p>
          <a:p>
            <a:r>
              <a:rPr lang="en-GB" baseline="0" dirty="0"/>
              <a:t>But doing something as simple as starting a grove for your school…or business with Trees for Life can make a difference.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8775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P5s are Wildlife Warriors</a:t>
            </a:r>
            <a:r>
              <a:rPr lang="en-GB" baseline="0" dirty="0"/>
              <a:t> who are campaigning against wildlife crimes such as rhino/elephant poaching, canned hunting of lions and </a:t>
            </a:r>
            <a:r>
              <a:rPr lang="en-GB" baseline="0" dirty="0" err="1"/>
              <a:t>orangutans</a:t>
            </a:r>
            <a:r>
              <a:rPr lang="en-GB" baseline="0" dirty="0"/>
              <a:t> being moved off their land for palm oil. </a:t>
            </a:r>
          </a:p>
          <a:p>
            <a:r>
              <a:rPr lang="en-GB" baseline="0" dirty="0"/>
              <a:t>However we also need to pay attention to the loss of nature in Scotland too.  At all levels of the food chain.</a:t>
            </a:r>
          </a:p>
          <a:p>
            <a:r>
              <a:rPr lang="en-GB" baseline="0" dirty="0"/>
              <a:t>This is happening right in front of us but not enough people are noticing.  </a:t>
            </a:r>
          </a:p>
          <a:p>
            <a:r>
              <a:rPr lang="en-GB" baseline="0" dirty="0"/>
              <a:t>Hedgehogs, insects and birds are all dropping drastically in numbers too.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2357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P6 you become a Polar Explorer, </a:t>
            </a:r>
            <a:r>
              <a:rPr lang="en-GB" dirty="0"/>
              <a:t>looking at climate change and global warming.</a:t>
            </a:r>
            <a:r>
              <a:rPr lang="en-GB" baseline="0" dirty="0"/>
              <a:t> </a:t>
            </a:r>
          </a:p>
          <a:p>
            <a:r>
              <a:rPr lang="en-GB" dirty="0"/>
              <a:t>Each year they hold</a:t>
            </a:r>
            <a:r>
              <a:rPr lang="en-GB" baseline="0" dirty="0"/>
              <a:t> a</a:t>
            </a:r>
            <a:r>
              <a:rPr lang="en-GB" dirty="0"/>
              <a:t> polar bear day in February where we all wear</a:t>
            </a:r>
            <a:r>
              <a:rPr lang="en-GB" baseline="0" dirty="0"/>
              <a:t> white and try to make people more ‘Bear Aware’ where we check we don’t leave lights on, taps running, projectors on etc.  We also have regular </a:t>
            </a:r>
            <a:r>
              <a:rPr lang="en-GB" baseline="0" dirty="0" err="1"/>
              <a:t>Hygee</a:t>
            </a:r>
            <a:r>
              <a:rPr lang="en-GB" baseline="0" dirty="0"/>
              <a:t> Days too.</a:t>
            </a:r>
          </a:p>
          <a:p>
            <a:r>
              <a:rPr lang="en-GB" baseline="0" dirty="0"/>
              <a:t>You’ll maybe remember that tackling global warming was one of the things the very first class had tried to bring about change with by asking the council to turn their thermostats down by 2 degrees.  This has been a campaign that we’re in for the long run…but as many around the world as saying, we don’t have much time left to start acting.</a:t>
            </a:r>
          </a:p>
          <a:p>
            <a:r>
              <a:rPr lang="en-GB" baseline="0" dirty="0"/>
              <a:t>Our Polar Explorers have developed pass on cards which we’ll leave for you to take away today and some ‘Bear Aware’ stickers you can put up beside light switches etc. </a:t>
            </a:r>
          </a:p>
          <a:p>
            <a:r>
              <a:rPr lang="en-GB" baseline="0" dirty="0"/>
              <a:t>Over the years they’ve given out hundreds of these cards hoping to make a difference and have even had a school in Mexico become bear aware too.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584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key things we’re taught at Sunnyside is that if the Government is asking your opinion on something then you should give it. </a:t>
            </a:r>
          </a:p>
          <a:p>
            <a:r>
              <a:rPr lang="en-GB" dirty="0"/>
              <a:t>We have always taken part in consultations including those on Marine Protected Areas, Kelp Dredging and ensuring Environmental laws are there after we leave the EU.</a:t>
            </a:r>
          </a:p>
          <a:p>
            <a:r>
              <a:rPr lang="en-GB" dirty="0"/>
              <a:t>Our most recent one was the #</a:t>
            </a:r>
            <a:r>
              <a:rPr lang="en-GB" dirty="0" err="1"/>
              <a:t>ClimateReady</a:t>
            </a:r>
            <a:r>
              <a:rPr lang="en-GB" dirty="0"/>
              <a:t> proposal.  It’s good that our government are admitting that Global Warming is an issue and looking at ways in which we’ll be ready for any problems but we noticed that there was no mention of bringing in more education about this.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3478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a:t>So we wrote to John Swinney who is the Education Minister and asked him if we could make climate change lessons a more prominent part of our Curriculum for Excellence.  We’d also asked Roseanna Cunningham if marine litter lessons could be added to all levels of the curriculum when we were at the Marine Litter conference in Oban last June.</a:t>
            </a:r>
          </a:p>
          <a:p>
            <a:r>
              <a:rPr lang="en-GB" dirty="0"/>
              <a:t>The scan we did of outcomes showed that climate change is mentioned in science and geography but we’d like to see them and the litter lessons become ‘</a:t>
            </a:r>
            <a:r>
              <a:rPr lang="en-GB" dirty="0" err="1"/>
              <a:t>Huftaes</a:t>
            </a:r>
            <a:r>
              <a:rPr lang="en-GB" dirty="0"/>
              <a:t>’. *click</a:t>
            </a:r>
          </a:p>
          <a:p>
            <a:r>
              <a:rPr lang="en-GB" dirty="0" err="1"/>
              <a:t>Huftaes</a:t>
            </a:r>
            <a:r>
              <a:rPr lang="en-GB" dirty="0"/>
              <a:t> are what some of our teachers call the ‘have to do’ lessons.</a:t>
            </a:r>
          </a:p>
          <a:p>
            <a:r>
              <a:rPr lang="en-GB" dirty="0"/>
              <a:t>We asked Mr Swinney if these could be added to Health and Well Being because we really feel that looking after our planet is looking after our own health.  </a:t>
            </a:r>
          </a:p>
          <a:p>
            <a:r>
              <a:rPr lang="en-GB" dirty="0"/>
              <a:t>We got a nice letter back from both ministers outlining that they think it is mentioned enough along with other programmes such as Eco schools.  Our thoughts are that for this nation and our generation to be #</a:t>
            </a:r>
            <a:r>
              <a:rPr lang="en-GB" dirty="0" err="1"/>
              <a:t>ClimateReady</a:t>
            </a:r>
            <a:r>
              <a:rPr lang="en-GB" dirty="0"/>
              <a:t> and for our oceans to be in with a chance we need to start educating young people from an early age about what they can do to help.</a:t>
            </a:r>
          </a:p>
          <a:p>
            <a:r>
              <a:rPr lang="en-GB" dirty="0"/>
              <a:t>We’re lucky at Sunnyside to be taught about these things but it shouldn’t be hit or miss in other schools.</a:t>
            </a:r>
          </a:p>
          <a:p>
            <a:r>
              <a:rPr lang="en-GB" dirty="0"/>
              <a:t>Not every school does Eco Schools and climate change or marine litter might not be their focus…but if it was a ‘</a:t>
            </a:r>
            <a:r>
              <a:rPr lang="en-GB" dirty="0" err="1"/>
              <a:t>Huftae</a:t>
            </a:r>
            <a:r>
              <a:rPr lang="en-GB" dirty="0"/>
              <a:t>’ then all children in Scotland would be guaranteed an education about it.</a:t>
            </a:r>
          </a:p>
          <a:p>
            <a:r>
              <a:rPr lang="en-GB" dirty="0"/>
              <a:t>So this term our Polar Explorers are going to create their own batch of lessons, linked to Health and Well Being.  It’s something we just </a:t>
            </a:r>
            <a:r>
              <a:rPr lang="en-GB" dirty="0" err="1"/>
              <a:t>Huftae</a:t>
            </a:r>
            <a:r>
              <a:rPr lang="en-GB" dirty="0"/>
              <a:t> </a:t>
            </a:r>
            <a:r>
              <a:rPr lang="en-GB" dirty="0" err="1"/>
              <a:t>dae</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988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recently hosted a visit to Sunnyside by some people from the Marshall Islands.  These are a group of islands and atolls in the Pacific and are on the front line of flooding and land loss due to global warming.</a:t>
            </a:r>
          </a:p>
          <a:p>
            <a:r>
              <a:rPr lang="en-GB" dirty="0"/>
              <a:t>There’s nothing focusses you more than hearing first hand the impact our everyday choices and actions are having on people around the world.</a:t>
            </a:r>
          </a:p>
          <a:p>
            <a:r>
              <a:rPr lang="en-GB" dirty="0"/>
              <a:t>We issued them with an apology…for the troubles they’re having and with a promise to try to make a difference.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105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that’s what our younger classes are up to…So now to us…We’re the Sunnyside Ocean Defenders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9005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Our first campaign every year is to raise awareness and campaign against</a:t>
            </a:r>
            <a:r>
              <a:rPr lang="en-GB" baseline="0" dirty="0"/>
              <a:t> cetaceans (whales, dolphins and  porpoises) in captivity.  We monitor the drive hunts in Taiji and have also been</a:t>
            </a:r>
            <a:r>
              <a:rPr lang="en-GB" dirty="0"/>
              <a:t> looking at whaling issues that are topical just now.  </a:t>
            </a:r>
          </a:p>
          <a:p>
            <a:r>
              <a:rPr lang="en-GB" dirty="0"/>
              <a:t>We use our maths skills to help us understand what we research and have used our persuasive writing skills to try and change attitudes and laws and hold an awareness raising day where we ask the school to wear black and white for all the orcas and dolphins in captivity.</a:t>
            </a:r>
          </a:p>
          <a:p>
            <a:r>
              <a:rPr lang="en-GB" baseline="0" dirty="0"/>
              <a:t>This is another campaign where we’re in it for the long run.  We’ve emailed and written to ambassadors for years now with no response, so last year when we were in London we went to the embassy and just, well </a:t>
            </a:r>
            <a:r>
              <a:rPr lang="en-GB" baseline="0" dirty="0" err="1"/>
              <a:t>kinda</a:t>
            </a:r>
            <a:r>
              <a:rPr lang="en-GB" baseline="0" dirty="0"/>
              <a:t>, chapped the door and handed in our letters.  We’ve still had no response</a:t>
            </a:r>
          </a:p>
          <a:p>
            <a:r>
              <a:rPr lang="en-GB"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655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For example we were able to send a video message to the International Whaling Commission gathering last year and we had a response from a group at the meeting within the hour.  So from Brazil all the way to a wee school in Easterhouse.  It’s good to know our voices can reach far.</a:t>
            </a:r>
          </a:p>
          <a:p>
            <a:r>
              <a:rPr lang="en-GB" baseline="0" dirty="0"/>
              <a:t>We also recently recorded a message to President Putin about the orcas and beluga whales being held in the ‘Whale Jail’ in Russia.  As we posted it on Valentine’s Day we called it ‘From Sunnyside with Love’.</a:t>
            </a:r>
          </a:p>
          <a:p>
            <a:r>
              <a:rPr lang="en-GB" baseline="0" dirty="0"/>
              <a:t>We don’t have time to show you the messages today but if you’re looking to wangle yourself into the Russian market and want a quick lesson on how to give a charm offensive you should check out our Vimeo channel – Sunnyside School of Conservation.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12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6EDB4E4A-BC48-4500-B00D-D5C1F8FA3A07}" type="slidenum">
              <a:rPr kumimoji="0" lang="en-GB" sz="1300" b="0" i="0" u="none" strike="noStrike" kern="1200" cap="none" spc="0" normalizeH="0" baseline="0" noProof="0" smtClean="0">
                <a:ln>
                  <a:noFill/>
                </a:ln>
                <a:solidFill>
                  <a:srgbClr val="000000"/>
                </a:solidFill>
                <a:effectLst/>
                <a:uLnTx/>
                <a:uFillTx/>
                <a:latin typeface="Times New Roman" pitchFamily="18" charset="0"/>
                <a:ea typeface="+mn-ea"/>
                <a:cs typeface="Arial"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4</a:t>
            </a:fld>
            <a:endParaRPr kumimoji="0" lang="en-GB" sz="13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9699" name="Rectangle 1"/>
          <p:cNvSpPr>
            <a:spLocks noGrp="1" noRot="1" noChangeAspect="1" noChangeArrowheads="1" noTextEdit="1"/>
          </p:cNvSpPr>
          <p:nvPr>
            <p:ph type="sldImg"/>
          </p:nvPr>
        </p:nvSpPr>
        <p:spPr>
          <a:xfrm>
            <a:off x="139700" y="768350"/>
            <a:ext cx="6819900" cy="3836988"/>
          </a:xfrm>
          <a:solidFill>
            <a:srgbClr val="FFFFFF"/>
          </a:solidFill>
          <a:ln/>
        </p:spPr>
      </p:sp>
      <p:sp>
        <p:nvSpPr>
          <p:cNvPr id="29700" name="Rectangle 2"/>
          <p:cNvSpPr>
            <a:spLocks noGrp="1" noChangeArrowheads="1"/>
          </p:cNvSpPr>
          <p:nvPr>
            <p:ph type="body" idx="1"/>
          </p:nvPr>
        </p:nvSpPr>
        <p:spPr>
          <a:xfrm>
            <a:off x="946574" y="4861441"/>
            <a:ext cx="5206153" cy="4605576"/>
          </a:xfrm>
          <a:noFill/>
          <a:ln/>
        </p:spPr>
        <p:txBody>
          <a:bodyPr wrap="none" anchor="ctr"/>
          <a:lstStyle/>
          <a:p>
            <a:endParaRPr lang="en-US" dirty="0"/>
          </a:p>
        </p:txBody>
      </p:sp>
    </p:spTree>
    <p:extLst>
      <p:ext uri="{BB962C8B-B14F-4D97-AF65-F5344CB8AC3E}">
        <p14:creationId xmlns:p14="http://schemas.microsoft.com/office/powerpoint/2010/main" val="3471936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So we went on a charm offensive</a:t>
            </a:r>
            <a:r>
              <a:rPr lang="en-GB" baseline="0" dirty="0"/>
              <a:t> and invited our councillors, MSPs and MP out to the school to meet us and to get their backing for our projects.  </a:t>
            </a:r>
          </a:p>
          <a:p>
            <a:r>
              <a:rPr lang="en-GB" baseline="0" dirty="0"/>
              <a:t>They were happy to pose beside the </a:t>
            </a:r>
            <a:r>
              <a:rPr lang="en-GB" baseline="0" dirty="0" err="1"/>
              <a:t>Nae</a:t>
            </a:r>
            <a:r>
              <a:rPr lang="en-GB" baseline="0" dirty="0"/>
              <a:t> Straw At Aw </a:t>
            </a:r>
            <a:r>
              <a:rPr lang="en-GB" baseline="0" dirty="0" err="1"/>
              <a:t>Wa</a:t>
            </a:r>
            <a:r>
              <a:rPr lang="en-GB"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501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they made the effor</a:t>
            </a:r>
            <a:r>
              <a:rPr lang="en-GB" baseline="0" dirty="0"/>
              <a:t>t to come and see us, we felt it was only fair to go and see them.  </a:t>
            </a:r>
          </a:p>
          <a:p>
            <a:r>
              <a:rPr lang="en-GB" baseline="0" dirty="0"/>
              <a:t>So we’ve been invited to official meetings at the City Chambers, invited to present at </a:t>
            </a:r>
            <a:r>
              <a:rPr lang="en-GB" baseline="0" dirty="0" err="1"/>
              <a:t>Holyrood</a:t>
            </a:r>
            <a:r>
              <a:rPr lang="en-GB" baseline="0" dirty="0"/>
              <a:t> and to have an information stall at Westminster all in an effort to educate the public and spread our message.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759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managed to raise £250 that day</a:t>
            </a:r>
            <a:r>
              <a:rPr lang="en-GB" baseline="0" dirty="0"/>
              <a:t> for a great wee charity called BDMLR which stands for British Divers Marine Life Rescue. </a:t>
            </a:r>
          </a:p>
          <a:p>
            <a:r>
              <a:rPr lang="en-GB" baseline="0" dirty="0"/>
              <a:t>They help rescue stranded dolphins and whales that have maybe become entangled in fishing gear and nets.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008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applied for grants but a lot of our funding comes from our own fundraising.</a:t>
            </a:r>
            <a:r>
              <a:rPr lang="en-GB" baseline="0" dirty="0"/>
              <a:t>  </a:t>
            </a:r>
          </a:p>
          <a:p>
            <a:r>
              <a:rPr lang="en-GB" baseline="0" dirty="0"/>
              <a:t>The first Ocean Defenders started their own fund and this account is passed on from year to year.   </a:t>
            </a:r>
          </a:p>
          <a:p>
            <a:r>
              <a:rPr lang="en-GB" baseline="0" dirty="0"/>
              <a:t>We’ve also hosted Under the Sea discos and offered Mermaid and Merman make-overs so if you’re after a new look to make a splash this summer we’re your people.</a:t>
            </a:r>
          </a:p>
          <a:p>
            <a:endParaRPr lang="en-GB" baseline="0" dirty="0"/>
          </a:p>
          <a:p>
            <a:r>
              <a:rPr lang="en-GB" dirty="0"/>
              <a:t>Last</a:t>
            </a:r>
            <a:r>
              <a:rPr lang="en-GB" baseline="0" dirty="0"/>
              <a:t> Christmas we sold orca baubles, candles and trees to raise money which let us give BDMLR another….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1192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£400!  So we’re not</a:t>
            </a:r>
            <a:r>
              <a:rPr lang="en-GB" baseline="0" dirty="0"/>
              <a:t> afraid to roll our sleeves us and try to make a difference.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300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Speaking of rolling our sleeves</a:t>
            </a:r>
            <a:r>
              <a:rPr lang="en-GB" baseline="0" dirty="0"/>
              <a:t> up....as Ocean Defenders we of course do beach cleans.  This is us last year at </a:t>
            </a:r>
            <a:r>
              <a:rPr lang="en-GB" dirty="0" err="1"/>
              <a:t>Troon</a:t>
            </a:r>
            <a:r>
              <a:rPr lang="en-GB" dirty="0"/>
              <a:t> Beach!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564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And at Prestwick in September.  We’re about 40 miles and a £300 bus hire away from our sponsored beach</a:t>
            </a:r>
            <a:r>
              <a:rPr lang="en-GB" baseline="0" dirty="0"/>
              <a:t> so our fund raising is important to ensure we can continue to play our part.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004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a:t>
            </a:r>
            <a:r>
              <a:rPr lang="en-GB" baseline="0" dirty="0"/>
              <a:t> of what we find is a type of plastic such as plastic bottles, cotton buds, bits of net and of course straws.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256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 few years now we’ve been backing</a:t>
            </a:r>
            <a:r>
              <a:rPr lang="en-GB" baseline="0" dirty="0"/>
              <a:t> the Bottle Deposit Return Scheme. </a:t>
            </a:r>
          </a:p>
          <a:p>
            <a:r>
              <a:rPr lang="en-GB" baseline="0" dirty="0"/>
              <a:t>So on </a:t>
            </a:r>
            <a:r>
              <a:rPr lang="en-GB" dirty="0"/>
              <a:t>coming back to school this year, we</a:t>
            </a:r>
            <a:r>
              <a:rPr lang="en-GB" baseline="0" dirty="0"/>
              <a:t> made sure we got classes</a:t>
            </a:r>
            <a:r>
              <a:rPr lang="en-GB" dirty="0"/>
              <a:t> involved in the Bottle Deposit Scheme</a:t>
            </a:r>
            <a:r>
              <a:rPr lang="en-GB" baseline="0" dirty="0"/>
              <a:t> Consultation.  </a:t>
            </a:r>
          </a:p>
          <a:p>
            <a:r>
              <a:rPr lang="en-GB" baseline="0" dirty="0"/>
              <a:t>We voted on what type of container should be involved, how much the deposit should be and where we should take it back to.  Then we sent our choices to the Scottish Government.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614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Plastic straws were the focus of our main campaign last year. </a:t>
            </a:r>
          </a:p>
          <a:p>
            <a:r>
              <a:rPr lang="en-GB" dirty="0"/>
              <a:t>This is a model of a Gannet</a:t>
            </a:r>
            <a:r>
              <a:rPr lang="en-GB" baseline="0" dirty="0"/>
              <a:t> we created.  You can see that he has mackerel in his tummy but also straws. </a:t>
            </a:r>
          </a:p>
          <a:p>
            <a:r>
              <a:rPr lang="en-GB" dirty="0"/>
              <a:t>You’ll notice that its wings are made from our milk cartons.  </a:t>
            </a:r>
          </a:p>
          <a:p>
            <a:r>
              <a:rPr lang="en-GB" dirty="0"/>
              <a:t>We arranged a</a:t>
            </a:r>
            <a:r>
              <a:rPr lang="en-GB" baseline="0" dirty="0"/>
              <a:t> meeting with representatives of the Muller to tackle how we can reduce the plastic straws we use every day at Sunnyside when we drink our milk.  </a:t>
            </a:r>
          </a:p>
          <a:p>
            <a:r>
              <a:rPr lang="en-GB" baseline="0" dirty="0"/>
              <a:t>Our gannet is on display at the Seabird Centre in North Berwick so hopefully spreading the message far.</a:t>
            </a:r>
            <a:endParaRPr lang="en-GB" dirty="0"/>
          </a:p>
          <a:p>
            <a:endParaRPr lang="en-GB" baseline="0" dirty="0"/>
          </a:p>
          <a:p>
            <a:r>
              <a:rPr lang="en-GB" baseline="0" dirty="0"/>
              <a:t> If you watched Blue Planet 2 you’ll know that they have footage of an albatross feeding its chick plastic.  </a:t>
            </a:r>
          </a:p>
          <a:p>
            <a:r>
              <a:rPr lang="en-GB" baseline="0" dirty="0"/>
              <a:t>When we made this model we had no idea that within months we would be working with the scientist who told the world about the albatross plastic issue.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86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83C73627-7453-4B27-9F06-F611E4B7BEE4}" type="slidenum">
              <a:rPr kumimoji="0" lang="en-GB" sz="1300" b="0" i="0" u="none" strike="noStrike" kern="1200" cap="none" spc="0" normalizeH="0" baseline="0" noProof="0" smtClean="0">
                <a:ln>
                  <a:noFill/>
                </a:ln>
                <a:solidFill>
                  <a:prstClr val="white"/>
                </a:solidFill>
                <a:effectLst/>
                <a:uLnTx/>
                <a:uFillTx/>
                <a:latin typeface="Times New Roman" pitchFamily="18" charset="0"/>
                <a:ea typeface="+mn-ea"/>
                <a:cs typeface="Lucida Sans Unicode"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5</a:t>
            </a:fld>
            <a:endParaRPr kumimoji="0" lang="en-GB" sz="1300" b="0" i="0" u="none" strike="noStrike" kern="1200" cap="none" spc="0" normalizeH="0" baseline="0" noProof="0">
              <a:ln>
                <a:noFill/>
              </a:ln>
              <a:solidFill>
                <a:prstClr val="white"/>
              </a:solidFill>
              <a:effectLst/>
              <a:uLnTx/>
              <a:uFillTx/>
              <a:latin typeface="Times New Roman" pitchFamily="18" charset="0"/>
              <a:ea typeface="+mn-ea"/>
              <a:cs typeface="Lucida Sans Unicode" pitchFamily="34" charset="0"/>
            </a:endParaRPr>
          </a:p>
        </p:txBody>
      </p:sp>
      <p:sp>
        <p:nvSpPr>
          <p:cNvPr id="34819" name="Rectangle 1"/>
          <p:cNvSpPr>
            <a:spLocks noGrp="1" noRot="1" noChangeAspect="1" noChangeArrowheads="1" noTextEdit="1"/>
          </p:cNvSpPr>
          <p:nvPr>
            <p:ph type="sldImg"/>
          </p:nvPr>
        </p:nvSpPr>
        <p:spPr>
          <a:xfrm>
            <a:off x="139700" y="768350"/>
            <a:ext cx="6819900" cy="3836988"/>
          </a:xfrm>
          <a:solidFill>
            <a:srgbClr val="FFFFFF"/>
          </a:solidFill>
          <a:ln/>
        </p:spPr>
      </p:sp>
      <p:sp>
        <p:nvSpPr>
          <p:cNvPr id="34820" name="Rectangle 2"/>
          <p:cNvSpPr>
            <a:spLocks noGrp="1" noChangeArrowheads="1"/>
          </p:cNvSpPr>
          <p:nvPr>
            <p:ph type="body" idx="1"/>
          </p:nvPr>
        </p:nvSpPr>
        <p:spPr>
          <a:xfrm>
            <a:off x="946574" y="4861441"/>
            <a:ext cx="5206153" cy="4605576"/>
          </a:xfrm>
          <a:noFill/>
          <a:ln/>
        </p:spPr>
        <p:txBody>
          <a:bodyPr wrap="none" anchor="ctr"/>
          <a:lstStyle/>
          <a:p>
            <a:endParaRPr lang="en-US"/>
          </a:p>
        </p:txBody>
      </p:sp>
    </p:spTree>
    <p:extLst>
      <p:ext uri="{BB962C8B-B14F-4D97-AF65-F5344CB8AC3E}">
        <p14:creationId xmlns:p14="http://schemas.microsoft.com/office/powerpoint/2010/main" val="1712259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a:solidFill>
                  <a:srgbClr val="7030A0"/>
                </a:solidFill>
              </a:rPr>
              <a:t>We did an audit of our own plastic</a:t>
            </a:r>
            <a:r>
              <a:rPr lang="en-GB" b="1" baseline="0" dirty="0">
                <a:solidFill>
                  <a:srgbClr val="7030A0"/>
                </a:solidFill>
              </a:rPr>
              <a:t> straw usage and we found that we throw away nearly 200 straws each school day.  </a:t>
            </a:r>
          </a:p>
          <a:p>
            <a:r>
              <a:rPr lang="en-GB" b="1" baseline="0" dirty="0">
                <a:solidFill>
                  <a:srgbClr val="7030A0"/>
                </a:solidFill>
              </a:rPr>
              <a:t>We get a straw with our Muller milk.  The carton isn’t recycled – or can be but it isn’t collected by Glasgow Council (yet...we’re going to work on that.  This afternoon we’ve got a meeting with one of our councillors)– and of course, the straws are plastic.  </a:t>
            </a:r>
          </a:p>
          <a:p>
            <a:endParaRPr lang="en-GB" b="1" baseline="0" dirty="0">
              <a:solidFill>
                <a:srgbClr val="7030A0"/>
              </a:solidFill>
            </a:endParaRPr>
          </a:p>
          <a:p>
            <a:r>
              <a:rPr lang="en-GB" b="1" baseline="0" dirty="0">
                <a:solidFill>
                  <a:srgbClr val="7030A0"/>
                </a:solidFill>
              </a:rPr>
              <a:t>We calculated that at Sunnyside alone, we throw away about 36 thousand straws every school year. </a:t>
            </a:r>
          </a:p>
          <a:p>
            <a:r>
              <a:rPr lang="en-GB" b="1" baseline="0" dirty="0">
                <a:solidFill>
                  <a:srgbClr val="7030A0"/>
                </a:solidFill>
              </a:rPr>
              <a:t> That’s one school so imagine how many are thrown away in Glasgow schools every year. </a:t>
            </a:r>
          </a:p>
          <a:p>
            <a:r>
              <a:rPr lang="en-GB" b="1" baseline="0" dirty="0">
                <a:solidFill>
                  <a:srgbClr val="7030A0"/>
                </a:solidFill>
              </a:rPr>
              <a:t> Imagine the total for the whole of Scotland…Europe….World wide. </a:t>
            </a:r>
          </a:p>
          <a:p>
            <a:r>
              <a:rPr lang="en-GB" b="1" baseline="0" dirty="0">
                <a:solidFill>
                  <a:srgbClr val="7030A0"/>
                </a:solidFill>
              </a:rPr>
              <a:t>So we didn’t go about our campaign preaching to be perfect but instead asked companies to work with us.  This approach worked.</a:t>
            </a:r>
            <a:endParaRPr lang="en-GB" b="1" dirty="0">
              <a:solidFill>
                <a:srgbClr val="7030A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2658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knew if we wanted to make an impact we had to talk to and work with big businesses so we were delighted when Muller and </a:t>
            </a:r>
            <a:r>
              <a:rPr lang="en-GB" dirty="0" err="1"/>
              <a:t>Tetrapak</a:t>
            </a:r>
            <a:r>
              <a:rPr lang="en-GB" dirty="0"/>
              <a:t> agreed to come out to our school and meet us</a:t>
            </a:r>
            <a:r>
              <a:rPr lang="en-GB" baseline="0" dirty="0"/>
              <a:t>. </a:t>
            </a:r>
          </a:p>
          <a:p>
            <a:r>
              <a:rPr lang="en-GB" baseline="0" dirty="0"/>
              <a:t> It was interesting to hear about the rules about our milk and discuss changes that could be made and those that would need us to remember we’re in this for the long run.  </a:t>
            </a:r>
          </a:p>
          <a:p>
            <a:r>
              <a:rPr lang="en-GB" baseline="0" dirty="0"/>
              <a:t>We were delighted that Muller are looking at trying to make their straw paper and hope to keep in touch with them as they continue to work toward this.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342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stayed at the local Youth</a:t>
            </a:r>
            <a:r>
              <a:rPr lang="en-GB" baseline="0" dirty="0"/>
              <a:t> Hostel.  </a:t>
            </a:r>
          </a:p>
          <a:p>
            <a:r>
              <a:rPr lang="en-GB" dirty="0"/>
              <a:t>We</a:t>
            </a:r>
            <a:r>
              <a:rPr lang="en-GB" baseline="0" dirty="0"/>
              <a:t> made up packs to take to each of the pubs and hotels in Ullapool.  </a:t>
            </a:r>
          </a:p>
          <a:p>
            <a:r>
              <a:rPr lang="en-GB" baseline="0" dirty="0"/>
              <a:t>Each pack contained some paper straws and PLA straws.  PLA is </a:t>
            </a:r>
            <a:r>
              <a:rPr lang="en-GB" baseline="0" dirty="0" err="1"/>
              <a:t>polylactic</a:t>
            </a:r>
            <a:r>
              <a:rPr lang="en-GB" baseline="0" dirty="0"/>
              <a:t> acid or corn plastic. </a:t>
            </a:r>
          </a:p>
          <a:p>
            <a:r>
              <a:rPr lang="en-GB" baseline="0" dirty="0"/>
              <a:t> It is made from plants instead of oil which plastic straws are made from.  If composted correctly, it will break down within the year.</a:t>
            </a:r>
          </a:p>
          <a:p>
            <a:r>
              <a:rPr lang="en-GB" baseline="0" dirty="0"/>
              <a:t>However, we’ve since discovered that the correct end life of these is crucial so we’ve stopped promoting them until a better recycling system is in place.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944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a:t>
            </a:r>
            <a:r>
              <a:rPr lang="en-GB" baseline="0" dirty="0"/>
              <a:t> hotels and pubs at Ullapool we spoke to the managers.  </a:t>
            </a:r>
          </a:p>
          <a:p>
            <a:r>
              <a:rPr lang="en-GB" baseline="0" dirty="0"/>
              <a:t>We gave a short presentation and asked them to try out our alternatives to plastic straws.  Because of our work and that of Living Seas, Ullapool became a plastic straw free zone by December 2017.</a:t>
            </a:r>
          </a:p>
          <a:p>
            <a:r>
              <a:rPr lang="en-GB" baseline="0" dirty="0"/>
              <a:t>When we got back to Glasgow, we used Survey Monkey to get some feedback on how they were doing a month later.  </a:t>
            </a:r>
          </a:p>
          <a:p>
            <a:r>
              <a:rPr lang="en-GB" baseline="0" dirty="0"/>
              <a:t>They were all keen to stop using plastic straws but have found that finding and buying paper straws was tricky.</a:t>
            </a:r>
          </a:p>
          <a:p>
            <a:r>
              <a:rPr lang="en-GB" baseline="0" dirty="0"/>
              <a:t>With that feedback in mind we came up with our </a:t>
            </a:r>
            <a:r>
              <a:rPr lang="en-GB" baseline="0" dirty="0" err="1"/>
              <a:t>hashtag</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1263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a:t>Nae</a:t>
            </a:r>
            <a:r>
              <a:rPr lang="en-GB" dirty="0"/>
              <a:t> Straw At Aw!  </a:t>
            </a:r>
          </a:p>
          <a:p>
            <a:r>
              <a:rPr lang="en-GB" dirty="0"/>
              <a:t>The feedback told us that paper straws were working out more</a:t>
            </a:r>
            <a:r>
              <a:rPr lang="en-GB" baseline="0" dirty="0"/>
              <a:t> expensive than plastic so we thought… what is the cheapest straw you can have?  A bit like the fourth craw in the song ‘3 Craws’...the best straw...</a:t>
            </a:r>
            <a:r>
              <a:rPr lang="en-GB" baseline="0" dirty="0" err="1"/>
              <a:t>isny</a:t>
            </a:r>
            <a:r>
              <a:rPr lang="en-GB" baseline="0" dirty="0"/>
              <a:t> there at aw!</a:t>
            </a:r>
          </a:p>
          <a:p>
            <a:endParaRPr lang="en-GB" baseline="0" dirty="0"/>
          </a:p>
          <a:p>
            <a:r>
              <a:rPr lang="en-GB" baseline="0" dirty="0"/>
              <a:t>So we wanted to tackle the straw issue from these two directions. </a:t>
            </a:r>
          </a:p>
          <a:p>
            <a:endParaRPr lang="en-GB" baseline="0" dirty="0"/>
          </a:p>
          <a:p>
            <a:r>
              <a:rPr lang="en-GB" baseline="0" dirty="0"/>
              <a:t>(read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5498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As we said, the major part of our #</a:t>
            </a:r>
            <a:r>
              <a:rPr lang="en-GB" baseline="0" dirty="0" err="1"/>
              <a:t>NaeStrawAtAw</a:t>
            </a:r>
            <a:r>
              <a:rPr lang="en-GB" baseline="0" dirty="0"/>
              <a:t> campaign was spreading it out to other children and groups around Scotland...and maybe even further afield.  We hear there may be a plastic straw problem in Hawaii ... Or so our teachers are hoping.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But to start with we set our Sunnyside sights on the jewel of Argyll...Oban.</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0680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We’d been</a:t>
            </a:r>
            <a:r>
              <a:rPr lang="en-GB" baseline="0" dirty="0"/>
              <a:t> invited to Oban by Cal Mac when we wrote to them in October 2017.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We’d noticed that Cal Mac still</a:t>
            </a:r>
            <a:r>
              <a:rPr lang="en-GB" baseline="0" dirty="0"/>
              <a:t> had plastic straws on board their fleet.  We travelled up to Oban and presented to the Cal Mac Community Group.</a:t>
            </a:r>
            <a:endParaRPr lang="en-GB" dirty="0"/>
          </a:p>
          <a:p>
            <a:r>
              <a:rPr lang="en-GB" baseline="0" dirty="0"/>
              <a:t>They were all lovely and backed our campaign saying they would take it back to places like Mull and tell their schools about it.  </a:t>
            </a:r>
          </a:p>
          <a:p>
            <a:r>
              <a:rPr lang="en-GB" baseline="0" dirty="0"/>
              <a:t>In the afternoon we spoke to over 200 Oban High School pupils asking them to roll #</a:t>
            </a:r>
            <a:r>
              <a:rPr lang="en-GB" baseline="0" dirty="0" err="1"/>
              <a:t>NaeStrawAtAw</a:t>
            </a:r>
            <a:r>
              <a:rPr lang="en-GB" baseline="0" dirty="0"/>
              <a:t> out in their area.  </a:t>
            </a:r>
          </a:p>
          <a:p>
            <a:r>
              <a:rPr lang="en-GB" baseline="0" dirty="0"/>
              <a:t>We left each school we visited with a bag of alternative to plastic samples and a possible script for when they went to visit establishments.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165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the press release from Cal Mac and we were delighted to get their support.  </a:t>
            </a:r>
          </a:p>
          <a:p>
            <a:r>
              <a:rPr lang="en-GB" dirty="0"/>
              <a:t>They also sponsored us for the rest</a:t>
            </a:r>
            <a:r>
              <a:rPr lang="en-GB" baseline="0" dirty="0"/>
              <a:t> of the campaign so they covered our ferry fares when we took the campaign to Arran and Mull too.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730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met representatives from all the Primary Schools in Arran and many influential business people. </a:t>
            </a:r>
          </a:p>
          <a:p>
            <a:r>
              <a:rPr lang="en-GB" baseline="0" dirty="0"/>
              <a:t>It was important to get children involved and to take ownership for their area. </a:t>
            </a:r>
          </a:p>
          <a:p>
            <a:r>
              <a:rPr lang="en-GB" baseline="0" dirty="0"/>
              <a:t>As you know children are VERY good at remembering promises made by adults and are quick to point out when the standards promised aren’t being upheld.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6310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BBC followed us</a:t>
            </a:r>
            <a:r>
              <a:rPr lang="en-GB" baseline="0" dirty="0"/>
              <a:t> to Arran to document what we were doing.  It helped spread the message.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13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83C73627-7453-4B27-9F06-F611E4B7BEE4}" type="slidenum">
              <a:rPr kumimoji="0" lang="en-GB" sz="1300" b="0" i="0" u="none" strike="noStrike" kern="1200" cap="none" spc="0" normalizeH="0" baseline="0" noProof="0" smtClean="0">
                <a:ln>
                  <a:noFill/>
                </a:ln>
                <a:solidFill>
                  <a:prstClr val="white"/>
                </a:solidFill>
                <a:effectLst/>
                <a:uLnTx/>
                <a:uFillTx/>
                <a:latin typeface="Times New Roman" pitchFamily="18" charset="0"/>
                <a:ea typeface="+mn-ea"/>
                <a:cs typeface="Lucida Sans Unicode"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6</a:t>
            </a:fld>
            <a:endParaRPr kumimoji="0" lang="en-GB" sz="1300" b="0" i="0" u="none" strike="noStrike" kern="1200" cap="none" spc="0" normalizeH="0" baseline="0" noProof="0">
              <a:ln>
                <a:noFill/>
              </a:ln>
              <a:solidFill>
                <a:prstClr val="white"/>
              </a:solidFill>
              <a:effectLst/>
              <a:uLnTx/>
              <a:uFillTx/>
              <a:latin typeface="Times New Roman" pitchFamily="18" charset="0"/>
              <a:ea typeface="+mn-ea"/>
              <a:cs typeface="Lucida Sans Unicode" pitchFamily="34" charset="0"/>
            </a:endParaRPr>
          </a:p>
        </p:txBody>
      </p:sp>
      <p:sp>
        <p:nvSpPr>
          <p:cNvPr id="34819" name="Rectangle 1"/>
          <p:cNvSpPr>
            <a:spLocks noGrp="1" noRot="1" noChangeAspect="1" noChangeArrowheads="1" noTextEdit="1"/>
          </p:cNvSpPr>
          <p:nvPr>
            <p:ph type="sldImg"/>
          </p:nvPr>
        </p:nvSpPr>
        <p:spPr>
          <a:xfrm>
            <a:off x="139700" y="768350"/>
            <a:ext cx="6819900" cy="3836988"/>
          </a:xfrm>
          <a:solidFill>
            <a:srgbClr val="FFFFFF"/>
          </a:solidFill>
          <a:ln/>
        </p:spPr>
      </p:sp>
      <p:sp>
        <p:nvSpPr>
          <p:cNvPr id="34820" name="Rectangle 2"/>
          <p:cNvSpPr>
            <a:spLocks noGrp="1" noChangeArrowheads="1"/>
          </p:cNvSpPr>
          <p:nvPr>
            <p:ph type="body" idx="1"/>
          </p:nvPr>
        </p:nvSpPr>
        <p:spPr>
          <a:xfrm>
            <a:off x="946574" y="4861441"/>
            <a:ext cx="5206153" cy="4605576"/>
          </a:xfrm>
          <a:noFill/>
          <a:ln/>
        </p:spPr>
        <p:txBody>
          <a:bodyPr wrap="none" anchor="ctr"/>
          <a:lstStyle/>
          <a:p>
            <a:endParaRPr lang="en-US"/>
          </a:p>
        </p:txBody>
      </p:sp>
    </p:spTree>
    <p:extLst>
      <p:ext uri="{BB962C8B-B14F-4D97-AF65-F5344CB8AC3E}">
        <p14:creationId xmlns:p14="http://schemas.microsoft.com/office/powerpoint/2010/main" val="22679540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t>We have also visited many chain restaurants at The Fort shopping centre as well as being invited to present to the managers at a special meeting.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2706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As we said, no business will be straw free so please remember some people will need a straw.</a:t>
            </a:r>
          </a:p>
          <a:p>
            <a:r>
              <a:rPr lang="en-GB" baseline="0" dirty="0"/>
              <a:t>We met with disability rights campaigner Jamie from ‘One in Five’ and learned a lot about what they’d like to be in place before a plastic straw ban is brought in.  Our hope is that if the education is right then complete bans of things like plastic straws aren’t necessary.</a:t>
            </a:r>
          </a:p>
          <a:p>
            <a:r>
              <a:rPr lang="en-GB" baseline="0" dirty="0"/>
              <a:t>There’s plenty of other bans that might be easier such as single use cutlery, stirrers and bags.</a:t>
            </a:r>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077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Speaking of bans.  Did</a:t>
            </a:r>
            <a:r>
              <a:rPr lang="en-GB" baseline="0" dirty="0"/>
              <a:t> you know that there are more than 10 fantastic councils around Scotland that have banned mass balloon and sky lantern releases?  </a:t>
            </a:r>
          </a:p>
          <a:p>
            <a:r>
              <a:rPr lang="en-GB" baseline="0" dirty="0"/>
              <a:t>Did you know that Glasgow City Council...wasn’t one of them?  When we found this out, we started our Pretty Deadly campaign.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7711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named it Pretty Deadly because</a:t>
            </a:r>
            <a:r>
              <a:rPr lang="en-GB" baseline="0" dirty="0"/>
              <a:t> who can argue that this doesn’t look a pretty sight...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050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Or that seeing lanterns light up the night sky</a:t>
            </a:r>
            <a:r>
              <a:rPr lang="en-GB" baseline="0" dirty="0"/>
              <a:t> isn’t pretty spectacular....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2741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But the truth of it is...it’s Pretty Deadly.  Regardless</a:t>
            </a:r>
            <a:r>
              <a:rPr lang="en-GB" baseline="0" dirty="0"/>
              <a:t> of where they are let go...these all travel up but they must come down.  </a:t>
            </a:r>
          </a:p>
          <a:p>
            <a:r>
              <a:rPr lang="en-GB" baseline="0" dirty="0"/>
              <a:t>And we were delighted when Glasgow Council supported us and banned mass balloon and sky releases from events and council property.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4243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If you watched Blue Planet 2 you will remember the images of the cetaceans playing with plastic or mourning the death of their calf.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940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more recently, you may have heard of the orca who carried her dead calf</a:t>
            </a:r>
            <a:r>
              <a:rPr lang="en-GB" baseline="0" dirty="0"/>
              <a:t> with her for 17 days. Scientists think that our pollution could have caused its death.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519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On</a:t>
            </a:r>
            <a:r>
              <a:rPr lang="en-GB" baseline="0" dirty="0"/>
              <a:t> Blue Planet 2, do </a:t>
            </a:r>
            <a:r>
              <a:rPr lang="en-GB" dirty="0"/>
              <a:t>you remember this lady telling us about how albatrosses</a:t>
            </a:r>
            <a:r>
              <a:rPr lang="en-GB" baseline="0" dirty="0"/>
              <a:t> were eating plastic even away down near the Antarctic?</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54199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Her</a:t>
            </a:r>
            <a:r>
              <a:rPr lang="en-GB" baseline="0" dirty="0"/>
              <a:t> name is Dr Lucy Quinn and she asked to come and visit us when she heard what we were doing.</a:t>
            </a:r>
          </a:p>
          <a:p>
            <a:r>
              <a:rPr lang="en-GB" baseline="0" dirty="0"/>
              <a:t>She didn’t come alone though and brought 2 fulmar stomachs with her.  </a:t>
            </a:r>
          </a:p>
          <a:p>
            <a:r>
              <a:rPr lang="en-GB" baseline="0" dirty="0"/>
              <a:t>These birds had been found dead on the Faroe Isles...so just north of us.</a:t>
            </a:r>
          </a:p>
          <a:p>
            <a:r>
              <a:rPr lang="en-GB" baseline="0" dirty="0"/>
              <a:t>We weren’t prepared for what we found...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2680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83C73627-7453-4B27-9F06-F611E4B7BEE4}" type="slidenum">
              <a:rPr kumimoji="0" lang="en-GB" sz="1300" b="0" i="0" u="none" strike="noStrike" kern="1200" cap="none" spc="0" normalizeH="0" baseline="0" noProof="0" smtClean="0">
                <a:ln>
                  <a:noFill/>
                </a:ln>
                <a:solidFill>
                  <a:prstClr val="white"/>
                </a:solidFill>
                <a:effectLst/>
                <a:uLnTx/>
                <a:uFillTx/>
                <a:latin typeface="Times New Roman" pitchFamily="18" charset="0"/>
                <a:ea typeface="+mn-ea"/>
                <a:cs typeface="Lucida Sans Unicode"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7</a:t>
            </a:fld>
            <a:endParaRPr kumimoji="0" lang="en-GB" sz="1300" b="0" i="0" u="none" strike="noStrike" kern="1200" cap="none" spc="0" normalizeH="0" baseline="0" noProof="0">
              <a:ln>
                <a:noFill/>
              </a:ln>
              <a:solidFill>
                <a:prstClr val="white"/>
              </a:solidFill>
              <a:effectLst/>
              <a:uLnTx/>
              <a:uFillTx/>
              <a:latin typeface="Times New Roman" pitchFamily="18" charset="0"/>
              <a:ea typeface="+mn-ea"/>
              <a:cs typeface="Lucida Sans Unicode" pitchFamily="34" charset="0"/>
            </a:endParaRPr>
          </a:p>
        </p:txBody>
      </p:sp>
      <p:sp>
        <p:nvSpPr>
          <p:cNvPr id="34819" name="Rectangle 1"/>
          <p:cNvSpPr>
            <a:spLocks noGrp="1" noRot="1" noChangeAspect="1" noChangeArrowheads="1" noTextEdit="1"/>
          </p:cNvSpPr>
          <p:nvPr>
            <p:ph type="sldImg"/>
          </p:nvPr>
        </p:nvSpPr>
        <p:spPr>
          <a:xfrm>
            <a:off x="139700" y="768350"/>
            <a:ext cx="6819900" cy="3836988"/>
          </a:xfrm>
          <a:solidFill>
            <a:srgbClr val="FFFFFF"/>
          </a:solidFill>
          <a:ln/>
        </p:spPr>
      </p:sp>
      <p:sp>
        <p:nvSpPr>
          <p:cNvPr id="34820" name="Rectangle 2"/>
          <p:cNvSpPr>
            <a:spLocks noGrp="1" noChangeArrowheads="1"/>
          </p:cNvSpPr>
          <p:nvPr>
            <p:ph type="body" idx="1"/>
          </p:nvPr>
        </p:nvSpPr>
        <p:spPr>
          <a:xfrm>
            <a:off x="946574" y="4861441"/>
            <a:ext cx="5206153" cy="4605576"/>
          </a:xfrm>
          <a:noFill/>
          <a:ln/>
        </p:spPr>
        <p:txBody>
          <a:bodyPr wrap="none" anchor="ctr"/>
          <a:lstStyle/>
          <a:p>
            <a:endParaRPr lang="en-US"/>
          </a:p>
        </p:txBody>
      </p:sp>
    </p:spTree>
    <p:extLst>
      <p:ext uri="{BB962C8B-B14F-4D97-AF65-F5344CB8AC3E}">
        <p14:creationId xmlns:p14="http://schemas.microsoft.com/office/powerpoint/2010/main" val="522792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In the first we found a bit of a cotton bud...</a:t>
            </a:r>
          </a:p>
          <a:p>
            <a:r>
              <a:rPr lang="en-GB" dirty="0"/>
              <a:t>sharp, bright pink and something someone</a:t>
            </a:r>
            <a:r>
              <a:rPr lang="en-GB" baseline="0" dirty="0"/>
              <a:t> probably flushed down their toilet without a second thought...</a:t>
            </a:r>
          </a:p>
          <a:p>
            <a:r>
              <a:rPr lang="en-GB" baseline="0" dirty="0"/>
              <a:t>That decision took away this fulmar’s only chance of life.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00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second stomach showed that this fulmar had also been killed by humans.  </a:t>
            </a:r>
          </a:p>
          <a:p>
            <a:r>
              <a:rPr lang="en-GB" dirty="0"/>
              <a:t>Not by hunting,</a:t>
            </a:r>
            <a:r>
              <a:rPr lang="en-GB" baseline="0" dirty="0"/>
              <a:t> not by </a:t>
            </a:r>
            <a:r>
              <a:rPr lang="en-GB" baseline="0" dirty="0" err="1"/>
              <a:t>bycatch</a:t>
            </a:r>
            <a:r>
              <a:rPr lang="en-GB" baseline="0" dirty="0"/>
              <a:t> but by someone who had let go a balloon and once out of sight, hadn’t given it a second thought.  </a:t>
            </a:r>
          </a:p>
          <a:p>
            <a:r>
              <a:rPr lang="en-GB" baseline="0" dirty="0"/>
              <a:t>If only they’d stopped and thought for that second.  </a:t>
            </a:r>
          </a:p>
          <a:p>
            <a:r>
              <a:rPr lang="en-GB" baseline="0" dirty="0"/>
              <a:t>If only they could see what we saw...If only they knew...</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08243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Then I’m sure they would have</a:t>
            </a:r>
            <a:r>
              <a:rPr lang="en-GB" baseline="0" dirty="0"/>
              <a:t> felt as gutted as we did.  </a:t>
            </a:r>
          </a:p>
          <a:p>
            <a:r>
              <a:rPr lang="en-GB" baseline="0" dirty="0"/>
              <a:t>We thought we were hardened Ocean Defenders.  </a:t>
            </a:r>
          </a:p>
          <a:p>
            <a:r>
              <a:rPr lang="en-GB" baseline="0" dirty="0"/>
              <a:t>We had seen cetaceans dragged into captivity, looked at grim photos of entangled seals, had watched and cried at the Blue Planet plastic episode...</a:t>
            </a:r>
          </a:p>
          <a:p>
            <a:r>
              <a:rPr lang="en-GB" baseline="0" dirty="0"/>
              <a:t>But nothing had prepared us for seeing in real life how something so simple as single use plastic could end a life.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32066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Obviously</a:t>
            </a:r>
            <a:r>
              <a:rPr lang="en-GB" baseline="0" dirty="0"/>
              <a:t> at Sunnyside we often investigate things that aren’t always easy to look at.  </a:t>
            </a:r>
          </a:p>
          <a:p>
            <a:r>
              <a:rPr lang="en-GB" baseline="0" dirty="0"/>
              <a:t>Conservation often uncovers unpleasant facts.  </a:t>
            </a:r>
          </a:p>
          <a:p>
            <a:r>
              <a:rPr lang="en-GB" baseline="0" dirty="0"/>
              <a:t>But in our classes we’re taught to think of this as a fork in the road moment.</a:t>
            </a:r>
          </a:p>
          <a:p>
            <a:r>
              <a:rPr lang="en-GB" baseline="0" dirty="0"/>
              <a:t>So, do we continue down the same path which is easier and more comfortable to be on or do we venture on the more difficult road to bring about change?  </a:t>
            </a:r>
          </a:p>
          <a:p>
            <a:r>
              <a:rPr lang="en-GB" baseline="0" dirty="0"/>
              <a:t>If you know Sunnyside at all, you know which path we chose most often.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7560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One of the most memorable things we’ve heard about marine plastics is that even if we, or the great folk at KIMO, could magically wave a wand and stop any more plastic going into the ocean right now.  That we’d still be cleaning plastic from our beaches and seas for the next 40 years.  </a:t>
            </a:r>
          </a:p>
          <a:p>
            <a:r>
              <a:rPr lang="en-GB" dirty="0"/>
              <a:t>There is no magic wand of course and new plastic pollution continues to be dumped into our waterways.</a:t>
            </a:r>
          </a:p>
          <a:p>
            <a:endParaRPr lang="en-GB" dirty="0"/>
          </a:p>
          <a:p>
            <a:r>
              <a:rPr lang="en-GB" dirty="0"/>
              <a:t>So despite our previous success there’s no resting on laurels here so our campaigns this year are Drain Campaign and Sparkle Debacle.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0120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idea for Drain Campaign came about because we’d been to </a:t>
            </a:r>
            <a:r>
              <a:rPr lang="en-GB" dirty="0" err="1"/>
              <a:t>Arrochar</a:t>
            </a:r>
            <a:r>
              <a:rPr lang="en-GB" dirty="0"/>
              <a:t> a few times to beach clean.  It’s known as a litter sink as the currents and wind carry litter from the Clyde and the Irish Sea up Loch Long to the village beach.  </a:t>
            </a:r>
          </a:p>
          <a:p>
            <a:r>
              <a:rPr lang="en-GB" dirty="0"/>
              <a:t>Not only was it disgusting cleaning up everything from plastic wrappers, to sanitary products, cotton buds and even the odd Showa glove packet (nod to KIMO) but it was also embarrassing, because this rubbish hadn’t come from </a:t>
            </a:r>
            <a:r>
              <a:rPr lang="en-GB" dirty="0" err="1"/>
              <a:t>Arrochar</a:t>
            </a:r>
            <a:r>
              <a:rPr lang="en-GB" dirty="0"/>
              <a:t> it came from cities and towns like Glasgow…it came from 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494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February you may have heard of a Crabbit Crab or an Outraged Octopus at Holyrood.  This wasn’t in reference to an argument between the parties in the debating chamber but was when we took our campaigns across to Edinburgh and introduced the MSPs to a posse of peeved pals who’ve had enough of our polluting ways.  </a:t>
            </a:r>
          </a:p>
          <a:p>
            <a:r>
              <a:rPr lang="en-GB" dirty="0"/>
              <a:t>Again, we wanted to create something visual…We wanted to create some sassy Scottish characters each of whom have been affected by a different type of pollution.  Each with a bit of attitude.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7440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term we’re looking to again create something visual for #</a:t>
            </a:r>
            <a:r>
              <a:rPr lang="en-GB" dirty="0" err="1"/>
              <a:t>DrainCampaign</a:t>
            </a:r>
            <a:r>
              <a:rPr lang="en-GB" dirty="0"/>
              <a:t>.  </a:t>
            </a:r>
          </a:p>
          <a:p>
            <a:r>
              <a:rPr lang="en-GB" dirty="0"/>
              <a:t>We want every school to find out about marine plastic and how our litter dropped down drains could make it to water ways and the ocean.  </a:t>
            </a:r>
          </a:p>
          <a:p>
            <a:r>
              <a:rPr lang="en-GB" dirty="0"/>
              <a:t>So the concept is simple, we want schools to either chalk or paint an ocean scene around one or more of the drains in their playgrounds so that there is a visual reminder and encouragement not to drop litter.</a:t>
            </a:r>
          </a:p>
          <a:p>
            <a:r>
              <a:rPr lang="en-GB" dirty="0"/>
              <a:t>We’ve written to see if we can get some high profile businesses (hint hint) involved.  We’ve approached places like Hampden, Ibrox, Celtic Park. Already we’ve heard back from a couple of our councillors who are keen to support it and from the Hydro who also like the idea and are coming out to visit us to hear a bit more about it.</a:t>
            </a:r>
          </a:p>
          <a:p>
            <a:r>
              <a:rPr lang="en-GB" dirty="0"/>
              <a:t>We want businesses and schools to do this on the week running up to World Oceans Day on June 8</a:t>
            </a:r>
            <a:r>
              <a:rPr lang="en-GB" baseline="30000" dirty="0"/>
              <a:t>th</a:t>
            </a:r>
            <a:r>
              <a:rPr lang="en-GB" dirty="0"/>
              <a:t>.  </a:t>
            </a:r>
          </a:p>
          <a:p>
            <a:r>
              <a:rPr lang="en-GB" dirty="0"/>
              <a:t>Our website guy can’t help us anymore but we’d love to have a web page where schools and businesses doing it could mark their place on a map.  We’d also like to have our characters as templates that people could cut out and use too.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9967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Sparkle Debacle is a part of drain campaign.  We looked at what we could change in our school and found that glitter was something that most schools use and probably didn’t think about as being plastic pollution.</a:t>
            </a:r>
          </a:p>
          <a:p>
            <a:r>
              <a:rPr lang="en-GB" dirty="0"/>
              <a:t>We put together an information video for schools which again showed that Sunnyside is by no means polishing it’s halo…we’ve lots to improve on.  But we were delighted that this video was sent to all Heads of Education and was shared around so many schools in Scotland.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441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in our video we showed how to make your own completely biodegradable glitter from sugar, sand or salt.  </a:t>
            </a:r>
          </a:p>
          <a:p>
            <a:r>
              <a:rPr lang="en-GB" dirty="0"/>
              <a:t>We also know that there are some commercial biodegradable ones out there too.  We found them to be very expensive- this was £4…that’s £4 and when we conducted our own tests using Loch water, we found that this particular one didn’t biodegrade and the best we read about was still 8% plastic.</a:t>
            </a:r>
          </a:p>
          <a:p>
            <a:r>
              <a:rPr lang="en-GB" dirty="0"/>
              <a:t>So that was a lesson to us that stuff actually doesn’t always do what it says on the tin. So we’re asking people to not use glitter at all until there’s a fully plastic free version that’s been tested in the marine environment.</a:t>
            </a:r>
          </a:p>
          <a:p>
            <a:r>
              <a:rPr lang="en-GB" dirty="0"/>
              <a:t>I mean if we can’t go a couple of years without something as unnecessary as glitter then it doesn’t hold out much hope for us giving up the things we have come to see as necessary.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1637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83C73627-7453-4B27-9F06-F611E4B7BEE4}" type="slidenum">
              <a:rPr kumimoji="0" lang="en-GB" sz="1300" b="0" i="0" u="none" strike="noStrike" kern="1200" cap="none" spc="0" normalizeH="0" baseline="0" noProof="0" smtClean="0">
                <a:ln>
                  <a:noFill/>
                </a:ln>
                <a:solidFill>
                  <a:srgbClr val="000000"/>
                </a:solidFill>
                <a:effectLst/>
                <a:uLnTx/>
                <a:uFillTx/>
                <a:latin typeface="Times New Roman" pitchFamily="18" charset="0"/>
                <a:ea typeface="+mn-ea"/>
                <a:cs typeface="Arial"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8</a:t>
            </a:fld>
            <a:endParaRPr kumimoji="0" lang="en-GB" sz="13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34819"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34820" name="Rectangle 2"/>
          <p:cNvSpPr>
            <a:spLocks noGrp="1" noChangeArrowheads="1"/>
          </p:cNvSpPr>
          <p:nvPr>
            <p:ph type="body" idx="1"/>
          </p:nvPr>
        </p:nvSpPr>
        <p:spPr>
          <a:xfrm>
            <a:off x="914400" y="4343400"/>
            <a:ext cx="5029200" cy="4114800"/>
          </a:xfrm>
          <a:noFill/>
          <a:ln/>
        </p:spPr>
        <p:txBody>
          <a:bodyPr wrap="none" anchor="ctr"/>
          <a:lstStyle/>
          <a:p>
            <a:endParaRPr lang="en-US" dirty="0"/>
          </a:p>
        </p:txBody>
      </p:sp>
    </p:spTree>
    <p:extLst>
      <p:ext uri="{BB962C8B-B14F-4D97-AF65-F5344CB8AC3E}">
        <p14:creationId xmlns:p14="http://schemas.microsoft.com/office/powerpoint/2010/main" val="17657243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think one of the things that has helped businesses come on board with us is that as we’ve said…we’re in this for the long game.  We know changes take time and we ask you to work with us to make things better.  We’re by no means perfect in our own plastic usage at Sunnyside:</a:t>
            </a:r>
          </a:p>
          <a:p>
            <a:r>
              <a:rPr lang="en-GB" dirty="0"/>
              <a:t>Some of the challenges we face are that people are starting to bring in single use plastic bottles again, clingfilm in packed lunches and bringing sandwiches in plastic bags.</a:t>
            </a:r>
          </a:p>
          <a:p>
            <a:r>
              <a:rPr lang="en-GB" dirty="0"/>
              <a:t>We’re trying to change this by having a t-shirt bag and beeswax cloth making day in a couple of weeks.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00823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things we can’t change without grown ups help though.  We’d like to improve our recycling from dinner school and get the milk cartons, with straws, picked up and recycled.  Currently we remove the plastic straw and Muller has agreed to recycle them for us.</a:t>
            </a:r>
          </a:p>
          <a:p>
            <a:r>
              <a:rPr lang="en-GB" dirty="0"/>
              <a:t>Some of our fruit and cookies are wrapped in plastic on site and we’d like to see that changed.  However, our big wish list would be for these…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5779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Polystyrene cups with plastic lids to be kicked out of schools.</a:t>
            </a:r>
          </a:p>
          <a:p>
            <a:r>
              <a:rPr lang="en-GB" dirty="0"/>
              <a:t>The plastic lid we’re not a fan of for obvious reasons, but the polystyrene cup can be deadly in the marine environment.</a:t>
            </a:r>
          </a:p>
          <a:p>
            <a:r>
              <a:rPr lang="en-GB" dirty="0"/>
              <a:t>Here’s a photo of some fish eggs and a photo of polystyrene…we found both at </a:t>
            </a:r>
            <a:r>
              <a:rPr lang="en-GB" dirty="0" err="1"/>
              <a:t>Arrochar</a:t>
            </a:r>
            <a:r>
              <a:rPr lang="en-GB" dirty="0"/>
              <a:t>.  Fish and other sea creatures can easily be confused with the two.  Polystyrene is light weight so it breaks easily into these smaller pieces and can also be blown by the wind into our waterways.</a:t>
            </a:r>
          </a:p>
          <a:p>
            <a:r>
              <a:rPr lang="en-GB" dirty="0"/>
              <a:t>As we said it’s a material we would love to see removed from our schools.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88010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But the best awards are the wee things like other schools taking on the campaign like Oban High did with #</a:t>
            </a:r>
            <a:r>
              <a:rPr lang="en-GB" dirty="0" err="1"/>
              <a:t>NaeStrawOban</a:t>
            </a:r>
            <a:r>
              <a:rPr lang="en-GB" baseline="0" dirty="0"/>
              <a:t> </a:t>
            </a:r>
          </a:p>
          <a:p>
            <a:endParaRPr lang="en-GB" baseline="0" dirty="0"/>
          </a:p>
          <a:p>
            <a:r>
              <a:rPr lang="en-GB" baseline="0" dirty="0"/>
              <a:t>Or the letters we get from children all around the UK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D5ADB-FFC5-4AF5-BADC-39BEAC021D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7556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a:t>
            </a:r>
            <a:r>
              <a:rPr lang="en-GB" baseline="0" dirty="0"/>
              <a:t> you for your time today and </a:t>
            </a:r>
            <a:r>
              <a:rPr lang="en-GB" baseline="0"/>
              <a:t>for listening to us.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EC226-4FB6-4DA0-993C-7560421E10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96371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D1ED8-A97D-4BD4-A30F-D74E698A6B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95358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F68419BD-5BBE-4317-8830-0D8887C3B2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789DDE73-696E-4C17-ACD9-68E4B84B9F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1268" name="Slide Number Placeholder 3">
            <a:extLst>
              <a:ext uri="{FF2B5EF4-FFF2-40B4-BE49-F238E27FC236}">
                <a16:creationId xmlns:a16="http://schemas.microsoft.com/office/drawing/2014/main" id="{426541C0-A736-449A-81A4-1245D80F9A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A059B76-C166-43CD-8613-597F7E7A22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854451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5A9E7598-FFBD-40B3-894C-3005D2AFC4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72EEC32-49D1-4B01-B3A3-16A9847029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In 2010, only 12% of households had food waste collections, now 75% of all households in Scotland have collections</a:t>
            </a:r>
          </a:p>
          <a:p>
            <a:r>
              <a:rPr lang="en-GB" altLang="en-US"/>
              <a:t>Scotland’s overall recycling rate has increased from just 4% to 43% in the past 10 years </a:t>
            </a:r>
          </a:p>
          <a:p>
            <a:r>
              <a:rPr lang="en-GB" altLang="en-US"/>
              <a:t>--- but we need to do more</a:t>
            </a:r>
            <a:endParaRPr lang="en-US" altLang="en-US"/>
          </a:p>
          <a:p>
            <a:endParaRPr lang="en-GB" altLang="en-US"/>
          </a:p>
        </p:txBody>
      </p:sp>
      <p:sp>
        <p:nvSpPr>
          <p:cNvPr id="13316" name="Slide Number Placeholder 3">
            <a:extLst>
              <a:ext uri="{FF2B5EF4-FFF2-40B4-BE49-F238E27FC236}">
                <a16:creationId xmlns:a16="http://schemas.microsoft.com/office/drawing/2014/main" id="{F4EC5B38-89DC-49B7-890F-6AAC690983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E4ABB50-567E-42DE-BA9F-837D15AFB6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645534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5C5B7B7-1321-44C2-9843-F8AED6BCFB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FF70FE3-E134-4E81-96A6-447B07E355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Better awareness to positively influence purchasing choices </a:t>
            </a:r>
            <a:endParaRPr lang="en-US" altLang="en-US"/>
          </a:p>
          <a:p>
            <a:endParaRPr lang="en-US" altLang="en-US"/>
          </a:p>
        </p:txBody>
      </p:sp>
      <p:sp>
        <p:nvSpPr>
          <p:cNvPr id="17412" name="Slide Number Placeholder 3">
            <a:extLst>
              <a:ext uri="{FF2B5EF4-FFF2-40B4-BE49-F238E27FC236}">
                <a16:creationId xmlns:a16="http://schemas.microsoft.com/office/drawing/2014/main" id="{7F656541-BB7F-489A-BA57-F42058DD23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0712C9E-C510-4E56-80EB-4B191FE44E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33659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48EA6BF-55E5-4A55-8650-F09E5A08BE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4734A03-A446-4397-8A5A-5D0ADCBD33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GB" altLang="en-US"/>
              <a:t>Coordinate with waste prevention and wider behaviour change</a:t>
            </a:r>
          </a:p>
          <a:p>
            <a:pPr defTabSz="914400"/>
            <a:endParaRPr lang="en-GB" altLang="en-US"/>
          </a:p>
        </p:txBody>
      </p:sp>
      <p:sp>
        <p:nvSpPr>
          <p:cNvPr id="4" name="Slide Number Placeholder 3">
            <a:extLst>
              <a:ext uri="{FF2B5EF4-FFF2-40B4-BE49-F238E27FC236}">
                <a16:creationId xmlns:a16="http://schemas.microsoft.com/office/drawing/2014/main" id="{E48B8D1E-94CB-4311-804D-C755A7594B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49F5E5-3A56-45B6-9811-F59D5BB130AC}" type="slidenum">
              <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42402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83C73627-7453-4B27-9F06-F611E4B7BEE4}" type="slidenum">
              <a:rPr kumimoji="0" lang="en-GB" sz="1300" b="0" i="0" u="none" strike="noStrike" kern="1200" cap="none" spc="0" normalizeH="0" baseline="0" noProof="0" smtClean="0">
                <a:ln>
                  <a:noFill/>
                </a:ln>
                <a:solidFill>
                  <a:srgbClr val="000000"/>
                </a:solidFill>
                <a:effectLst/>
                <a:uLnTx/>
                <a:uFillTx/>
                <a:latin typeface="Times New Roman" pitchFamily="18" charset="0"/>
                <a:ea typeface="+mn-ea"/>
                <a:cs typeface="Arial"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9</a:t>
            </a:fld>
            <a:endParaRPr kumimoji="0" lang="en-GB" sz="13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34819"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34820" name="Rectangle 2"/>
          <p:cNvSpPr>
            <a:spLocks noGrp="1" noChangeArrowheads="1"/>
          </p:cNvSpPr>
          <p:nvPr>
            <p:ph type="body" idx="1"/>
          </p:nvPr>
        </p:nvSpPr>
        <p:spPr>
          <a:xfrm>
            <a:off x="914400" y="4343400"/>
            <a:ext cx="5029200" cy="4114800"/>
          </a:xfrm>
          <a:noFill/>
          <a:ln/>
        </p:spPr>
        <p:txBody>
          <a:bodyPr wrap="none" anchor="ctr"/>
          <a:lstStyle/>
          <a:p>
            <a:r>
              <a:rPr lang="en-GB" sz="1200" b="0" i="0" u="none" strike="noStrike" kern="1200" dirty="0">
                <a:solidFill>
                  <a:srgbClr val="000000"/>
                </a:solidFill>
                <a:effectLst/>
                <a:latin typeface="Times New Roman" pitchFamily="18" charset="0"/>
                <a:ea typeface="+mn-ea"/>
                <a:cs typeface="+mn-cs"/>
              </a:rPr>
              <a:t>OSPAR</a:t>
            </a:r>
            <a:r>
              <a:rPr lang="en-GB" sz="1200" b="0" i="0" u="none" strike="noStrike" kern="1200" baseline="0" dirty="0">
                <a:solidFill>
                  <a:srgbClr val="000000"/>
                </a:solidFill>
                <a:effectLst/>
                <a:latin typeface="Times New Roman" pitchFamily="18" charset="0"/>
                <a:ea typeface="+mn-ea"/>
                <a:cs typeface="+mn-cs"/>
              </a:rPr>
              <a:t> </a:t>
            </a:r>
            <a:r>
              <a:rPr lang="en-GB" sz="1200" b="0" i="0" kern="1200" dirty="0">
                <a:solidFill>
                  <a:srgbClr val="000000"/>
                </a:solidFill>
                <a:effectLst/>
                <a:latin typeface="Times New Roman" pitchFamily="18" charset="0"/>
                <a:ea typeface="+mn-ea"/>
                <a:cs typeface="+mn-cs"/>
              </a:rPr>
              <a:t>is the mechanism by which fifteen Governments of the western coasts and catchments of Europe, together with the European Union, cooperate to protect the marine environment of the North-East Atlantic. It started in 1972 with the Oslo Convention against dumping. It was broadened to cover land-based sources and the offshore industry by the Paris Convention of 1974. These two conventions were unified, updated and extended by the 1992 OSPAR Convention. The new annex on biodiversity and ecosystems was adopted in 1998 to cover non-polluting human activities that can adversely affect the sea.</a:t>
            </a:r>
          </a:p>
          <a:p>
            <a:r>
              <a:rPr lang="en-GB" sz="1200" b="0" i="0" kern="1200" dirty="0">
                <a:solidFill>
                  <a:srgbClr val="000000"/>
                </a:solidFill>
                <a:effectLst/>
                <a:latin typeface="Times New Roman" pitchFamily="18" charset="0"/>
                <a:ea typeface="+mn-ea"/>
                <a:cs typeface="+mn-cs"/>
              </a:rPr>
              <a:t>The fifteen Governments are Belgium, Denmark, Finland, France, Germany, Iceland, Ireland, Luxembourg, The Netherlands, Norway, Portugal, Spain, Sweden, Switzerland and United Kingdom.</a:t>
            </a:r>
          </a:p>
          <a:p>
            <a:endParaRPr lang="en-US" dirty="0"/>
          </a:p>
          <a:p>
            <a:endParaRPr lang="en-US" dirty="0"/>
          </a:p>
        </p:txBody>
      </p:sp>
    </p:spTree>
    <p:extLst>
      <p:ext uri="{BB962C8B-B14F-4D97-AF65-F5344CB8AC3E}">
        <p14:creationId xmlns:p14="http://schemas.microsoft.com/office/powerpoint/2010/main" val="25088878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4A0AD94-A320-4C76-B306-B776941D1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B2FF7B8B-3215-43D9-9402-815110C05D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Alternative to the image/fact per slides option (slides 6-12)</a:t>
            </a:r>
          </a:p>
        </p:txBody>
      </p:sp>
      <p:sp>
        <p:nvSpPr>
          <p:cNvPr id="21508" name="Slide Number Placeholder 3">
            <a:extLst>
              <a:ext uri="{FF2B5EF4-FFF2-40B4-BE49-F238E27FC236}">
                <a16:creationId xmlns:a16="http://schemas.microsoft.com/office/drawing/2014/main" id="{26030CCB-4BE1-4486-8620-B6C25B0316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F2F64E9-AF72-4942-8C20-D87DEE4DD3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305897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60A596A-7161-4B52-AE32-63F741AF5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1CF8167-C8E7-4A35-A75E-D8B8C03B49B5}"/>
              </a:ext>
            </a:extLst>
          </p:cNvPr>
          <p:cNvSpPr>
            <a:spLocks noGrp="1"/>
          </p:cNvSpPr>
          <p:nvPr>
            <p:ph type="body" idx="1"/>
          </p:nvPr>
        </p:nvSpPr>
        <p:spPr/>
        <p:txBody>
          <a:bodyPr/>
          <a:lstStyle/>
          <a:p>
            <a:pPr>
              <a:defRPr/>
            </a:pPr>
            <a:r>
              <a:rPr lang="en-US" dirty="0">
                <a:ea typeface="+mn-ea"/>
                <a:cs typeface="+mn-cs"/>
              </a:rPr>
              <a:t> </a:t>
            </a:r>
          </a:p>
        </p:txBody>
      </p:sp>
      <p:sp>
        <p:nvSpPr>
          <p:cNvPr id="4" name="Slide Number Placeholder 3">
            <a:extLst>
              <a:ext uri="{FF2B5EF4-FFF2-40B4-BE49-F238E27FC236}">
                <a16:creationId xmlns:a16="http://schemas.microsoft.com/office/drawing/2014/main" id="{CF139C13-7AD4-404D-8648-71F31F1C03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8DE0C-4991-42AD-9EE7-E3FE41953503}"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41609147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3778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6549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1874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399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2124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2259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8238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could you adapt in your process to make sure designers include ‘microplastic thinking’ in their design?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265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fld id="{83C73627-7453-4B27-9F06-F611E4B7BEE4}" type="slidenum">
              <a:rPr kumimoji="0" lang="en-GB" sz="1300" b="0" i="0" u="none" strike="noStrike" kern="1200" cap="none" spc="0" normalizeH="0" baseline="0" noProof="0" smtClean="0">
                <a:ln>
                  <a:noFill/>
                </a:ln>
                <a:solidFill>
                  <a:srgbClr val="000000"/>
                </a:solidFill>
                <a:effectLst/>
                <a:uLnTx/>
                <a:uFillTx/>
                <a:latin typeface="Times New Roman" pitchFamily="18" charset="0"/>
                <a:ea typeface="+mn-ea"/>
                <a:cs typeface="Arial"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84128" algn="l"/>
                  <a:tab pos="1568257" algn="l"/>
                  <a:tab pos="2352385" algn="l"/>
                  <a:tab pos="3136514" algn="l"/>
                </a:tabLst>
                <a:defRPr/>
              </a:pPr>
              <a:t>10</a:t>
            </a:fld>
            <a:endParaRPr kumimoji="0" lang="en-GB" sz="13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348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34820" name="Rectangle 2"/>
          <p:cNvSpPr>
            <a:spLocks noGrp="1" noChangeArrowheads="1"/>
          </p:cNvSpPr>
          <p:nvPr>
            <p:ph type="body" idx="1"/>
          </p:nvPr>
        </p:nvSpPr>
        <p:spPr>
          <a:xfrm>
            <a:off x="914400" y="4343400"/>
            <a:ext cx="5029200" cy="4114800"/>
          </a:xfrm>
          <a:noFill/>
          <a:ln/>
        </p:spPr>
        <p:txBody>
          <a:bodyPr wrap="none" anchor="ctr"/>
          <a:lstStyle/>
          <a:p>
            <a:endParaRPr lang="en-US"/>
          </a:p>
        </p:txBody>
      </p:sp>
    </p:spTree>
    <p:extLst>
      <p:ext uri="{BB962C8B-B14F-4D97-AF65-F5344CB8AC3E}">
        <p14:creationId xmlns:p14="http://schemas.microsoft.com/office/powerpoint/2010/main" val="15457422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A1678A-78F2-5549-AAE1-ECA614A00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0934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337AD-106C-46F3-B887-46C3D36DE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270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4459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9564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0469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9513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8118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0273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1295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8A08B-8E79-42C7-BA1A-A9A6D0BD51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948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63A"/>
                </a:solidFill>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578673-485B-4123-A504-BA4F007BDA97}" type="datetimeFigureOut">
              <a:rPr lang="en-GB" smtClean="0"/>
              <a:t>08/05/2019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199478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578673-485B-4123-A504-BA4F007BDA97}" type="datetimeFigureOut">
              <a:rPr lang="en-GB" smtClean="0"/>
              <a:t>08/05/2019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3997431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578673-485B-4123-A504-BA4F007BDA97}" type="datetimeFigureOut">
              <a:rPr lang="en-GB" smtClean="0"/>
              <a:t>08/05/2019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3695071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578673-485B-4123-A504-BA4F007BDA97}" type="datetimeFigureOut">
              <a:rPr lang="en-GB" smtClean="0"/>
              <a:t>08/05/2019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1740104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578673-485B-4123-A504-BA4F007BDA97}" type="datetimeFigureOut">
              <a:rPr lang="en-GB" smtClean="0"/>
              <a:t>08/05/2019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3522213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578673-485B-4123-A504-BA4F007BDA97}" type="datetimeFigureOut">
              <a:rPr lang="en-GB" smtClean="0"/>
              <a:t>08/05/2019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1657309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78673-485B-4123-A504-BA4F007BDA97}" type="datetimeFigureOut">
              <a:rPr lang="en-GB" smtClean="0"/>
              <a:t>08/05/2019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419524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578673-485B-4123-A504-BA4F007BDA97}" type="datetimeFigureOut">
              <a:rPr lang="en-GB" smtClean="0"/>
              <a:t>08/05/2019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588726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578673-485B-4123-A504-BA4F007BDA97}" type="datetimeFigureOut">
              <a:rPr lang="en-GB" smtClean="0"/>
              <a:t>08/05/2019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209141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578673-485B-4123-A504-BA4F007BDA97}" type="datetimeFigureOut">
              <a:rPr lang="en-GB" smtClean="0"/>
              <a:t>08/05/2019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42762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63A"/>
                </a:solidFill>
              </a:defRPr>
            </a:lvl1pPr>
          </a:lstStyle>
          <a:p>
            <a:r>
              <a:rPr lang="en-US"/>
              <a:t>Click to edit Master title style</a:t>
            </a:r>
            <a:endParaRPr lang="en-GB" dirty="0"/>
          </a:p>
        </p:txBody>
      </p:sp>
      <p:sp>
        <p:nvSpPr>
          <p:cNvPr id="3" name="Content Placeholder 2"/>
          <p:cNvSpPr>
            <a:spLocks noGrp="1"/>
          </p:cNvSpPr>
          <p:nvPr>
            <p:ph idx="1"/>
          </p:nvPr>
        </p:nvSpPr>
        <p:spPr>
          <a:xfrm>
            <a:off x="457200" y="1600201"/>
            <a:ext cx="8229600" cy="4329129"/>
          </a:xfrm>
        </p:spPr>
        <p:txBody>
          <a:bodyPr/>
          <a:lstStyle>
            <a:lvl1pPr>
              <a:defRPr>
                <a:solidFill>
                  <a:srgbClr val="00263A"/>
                </a:solidFill>
              </a:defRPr>
            </a:lvl1pPr>
            <a:lvl2pPr>
              <a:defRPr>
                <a:solidFill>
                  <a:srgbClr val="00263A"/>
                </a:solidFill>
              </a:defRPr>
            </a:lvl2pPr>
            <a:lvl3pPr>
              <a:defRPr>
                <a:solidFill>
                  <a:srgbClr val="00263A"/>
                </a:solidFill>
              </a:defRPr>
            </a:lvl3pPr>
            <a:lvl4pPr>
              <a:defRPr>
                <a:solidFill>
                  <a:srgbClr val="00263A"/>
                </a:solidFill>
              </a:defRPr>
            </a:lvl4pPr>
            <a:lvl5pPr>
              <a:defRPr>
                <a:solidFill>
                  <a:srgbClr val="00263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578673-485B-4123-A504-BA4F007BDA97}" type="datetimeFigureOut">
              <a:rPr lang="en-GB" smtClean="0"/>
              <a:t>08/05/2019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E04BC-4E03-404A-A27D-75597B1AA2F5}" type="slidenum">
              <a:rPr lang="en-GB" smtClean="0"/>
              <a:t>‹#›</a:t>
            </a:fld>
            <a:endParaRPr lang="en-GB"/>
          </a:p>
        </p:txBody>
      </p:sp>
    </p:spTree>
    <p:extLst>
      <p:ext uri="{BB962C8B-B14F-4D97-AF65-F5344CB8AC3E}">
        <p14:creationId xmlns:p14="http://schemas.microsoft.com/office/powerpoint/2010/main" val="3590301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539752" y="908053"/>
            <a:ext cx="8024813" cy="938213"/>
          </a:xfrm>
        </p:spPr>
        <p:txBody>
          <a:bodyPr/>
          <a:lstStyle>
            <a:lvl1pPr algn="r">
              <a:defRPr sz="2954"/>
            </a:lvl1pPr>
          </a:lstStyle>
          <a:p>
            <a:r>
              <a:rPr lang="en-US" dirty="0"/>
              <a:t>Click to edit Master title style</a:t>
            </a:r>
            <a:endParaRPr lang="en-GB" dirty="0"/>
          </a:p>
        </p:txBody>
      </p:sp>
      <p:sp>
        <p:nvSpPr>
          <p:cNvPr id="36867" name="Rectangle 3"/>
          <p:cNvSpPr>
            <a:spLocks noGrp="1" noChangeArrowheads="1"/>
          </p:cNvSpPr>
          <p:nvPr>
            <p:ph type="subTitle" idx="1"/>
          </p:nvPr>
        </p:nvSpPr>
        <p:spPr>
          <a:xfrm>
            <a:off x="4572002" y="2903541"/>
            <a:ext cx="3992563" cy="1050925"/>
          </a:xfrm>
        </p:spPr>
        <p:txBody>
          <a:bodyPr/>
          <a:lstStyle>
            <a:lvl1pPr marL="0" indent="0" algn="r">
              <a:buFontTx/>
              <a:buNone/>
              <a:defRPr sz="2215"/>
            </a:lvl1pPr>
          </a:lstStyle>
          <a:p>
            <a:r>
              <a:rPr lang="en-US"/>
              <a:t>Click to edit Master subtitle style</a:t>
            </a:r>
            <a:endParaRPr lang="en-GB"/>
          </a:p>
        </p:txBody>
      </p:sp>
      <p:pic>
        <p:nvPicPr>
          <p:cNvPr id="36874" name="Picture 10" descr="Services Red"/>
          <p:cNvPicPr>
            <a:picLocks noChangeAspect="1" noChangeArrowheads="1"/>
          </p:cNvPicPr>
          <p:nvPr/>
        </p:nvPicPr>
        <p:blipFill>
          <a:blip r:embed="rId2" cstate="print"/>
          <a:srcRect/>
          <a:stretch>
            <a:fillRect/>
          </a:stretch>
        </p:blipFill>
        <p:spPr bwMode="auto">
          <a:xfrm>
            <a:off x="7961916" y="6389996"/>
            <a:ext cx="938268" cy="468005"/>
          </a:xfrm>
          <a:prstGeom prst="rect">
            <a:avLst/>
          </a:prstGeom>
          <a:noFill/>
        </p:spPr>
      </p:pic>
    </p:spTree>
    <p:extLst>
      <p:ext uri="{BB962C8B-B14F-4D97-AF65-F5344CB8AC3E}">
        <p14:creationId xmlns:p14="http://schemas.microsoft.com/office/powerpoint/2010/main" val="1654506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46"/>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1846"/>
            </a:lvl1pPr>
            <a:lvl2pPr>
              <a:defRPr sz="1662"/>
            </a:lvl2pPr>
            <a:lvl3pPr>
              <a:defRPr sz="1477"/>
            </a:lvl3pPr>
            <a:lvl4pPr>
              <a:defRPr sz="1292"/>
            </a:lvl4pPr>
            <a:lvl5pPr>
              <a:defRPr sz="129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5"/>
          <p:cNvSpPr>
            <a:spLocks noChangeArrowheads="1"/>
          </p:cNvSpPr>
          <p:nvPr userDrawn="1"/>
        </p:nvSpPr>
        <p:spPr bwMode="auto">
          <a:xfrm>
            <a:off x="650334" y="6453337"/>
            <a:ext cx="649166" cy="238125"/>
          </a:xfrm>
          <a:prstGeom prst="rect">
            <a:avLst/>
          </a:prstGeom>
          <a:noFill/>
          <a:ln w="9525">
            <a:noFill/>
            <a:miter lim="800000"/>
            <a:headEnd/>
            <a:tailEnd/>
          </a:ln>
          <a:effectLst/>
        </p:spPr>
        <p:txBody>
          <a:bodyPr/>
          <a:lstStyle/>
          <a:p>
            <a:pPr algn="l" eaLnBrk="0" hangingPunct="0"/>
            <a:fld id="{1E49795A-F8A2-4331-80E4-70E6917C69B3}" type="slidenum">
              <a:rPr lang="en-GB" sz="1015">
                <a:latin typeface="Verdana" pitchFamily="34" charset="0"/>
              </a:rPr>
              <a:pPr algn="l" eaLnBrk="0" hangingPunct="0"/>
              <a:t>‹#›</a:t>
            </a:fld>
            <a:endParaRPr lang="en-GB" sz="1015" dirty="0">
              <a:latin typeface="Verdana" pitchFamily="34" charset="0"/>
            </a:endParaRPr>
          </a:p>
        </p:txBody>
      </p:sp>
    </p:spTree>
    <p:extLst>
      <p:ext uri="{BB962C8B-B14F-4D97-AF65-F5344CB8AC3E}">
        <p14:creationId xmlns:p14="http://schemas.microsoft.com/office/powerpoint/2010/main" val="3379789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692" b="1" cap="all"/>
            </a:lvl1pPr>
          </a:lstStyle>
          <a:p>
            <a:r>
              <a:rPr lang="en-US"/>
              <a:t>Click to edit Master title style</a:t>
            </a:r>
            <a:endParaRPr lang="en-GB"/>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645A4747-1831-4892-82D6-1ADD3C16ADDE}" type="slidenum">
              <a:rPr lang="en-GB"/>
              <a:pPr/>
              <a:t>‹#›</a:t>
            </a:fld>
            <a:endParaRPr lang="en-GB" dirty="0"/>
          </a:p>
        </p:txBody>
      </p:sp>
    </p:spTree>
    <p:extLst>
      <p:ext uri="{BB962C8B-B14F-4D97-AF65-F5344CB8AC3E}">
        <p14:creationId xmlns:p14="http://schemas.microsoft.com/office/powerpoint/2010/main" val="2292710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9142"/>
            <a:ext cx="3810000" cy="3527425"/>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9142"/>
            <a:ext cx="3810000" cy="3527425"/>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a:spLocks noGrp="1"/>
          </p:cNvSpPr>
          <p:nvPr>
            <p:ph type="sldNum" sz="quarter" idx="10"/>
          </p:nvPr>
        </p:nvSpPr>
        <p:spPr/>
        <p:txBody>
          <a:bodyPr/>
          <a:lstStyle>
            <a:lvl1pPr>
              <a:defRPr/>
            </a:lvl1pPr>
          </a:lstStyle>
          <a:p>
            <a:fld id="{075AA7B8-A469-45E2-813B-9F45374C009D}" type="slidenum">
              <a:rPr lang="en-GB"/>
              <a:pPr/>
              <a:t>‹#›</a:t>
            </a:fld>
            <a:endParaRPr lang="en-GB" dirty="0"/>
          </a:p>
        </p:txBody>
      </p:sp>
    </p:spTree>
    <p:extLst>
      <p:ext uri="{BB962C8B-B14F-4D97-AF65-F5344CB8AC3E}">
        <p14:creationId xmlns:p14="http://schemas.microsoft.com/office/powerpoint/2010/main" val="4097672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0"/>
          </p:nvPr>
        </p:nvSpPr>
        <p:spPr/>
        <p:txBody>
          <a:bodyPr/>
          <a:lstStyle>
            <a:lvl1pPr>
              <a:defRPr/>
            </a:lvl1pPr>
          </a:lstStyle>
          <a:p>
            <a:fld id="{4CF23A65-8A82-4D35-9B33-E7C3B78C7F9A}" type="slidenum">
              <a:rPr lang="en-GB"/>
              <a:pPr/>
              <a:t>‹#›</a:t>
            </a:fld>
            <a:endParaRPr lang="en-GB" dirty="0"/>
          </a:p>
        </p:txBody>
      </p:sp>
    </p:spTree>
    <p:extLst>
      <p:ext uri="{BB962C8B-B14F-4D97-AF65-F5344CB8AC3E}">
        <p14:creationId xmlns:p14="http://schemas.microsoft.com/office/powerpoint/2010/main" val="504533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491FF071-9539-4BBF-BD8C-BDA8392C508F}" type="slidenum">
              <a:rPr lang="en-GB"/>
              <a:pPr/>
              <a:t>‹#›</a:t>
            </a:fld>
            <a:endParaRPr lang="en-GB" dirty="0"/>
          </a:p>
        </p:txBody>
      </p:sp>
    </p:spTree>
    <p:extLst>
      <p:ext uri="{BB962C8B-B14F-4D97-AF65-F5344CB8AC3E}">
        <p14:creationId xmlns:p14="http://schemas.microsoft.com/office/powerpoint/2010/main" val="3284093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defTabSz="336947">
              <a:defRPr/>
            </a:pPr>
            <a:fld id="{C4CAE3E2-DA97-4F07-BC5F-4064B66F0C6C}" type="slidenum">
              <a:rPr lang="en-US" smtClean="0">
                <a:latin typeface="Times New Roman" pitchFamily="18" charset="0"/>
              </a:rPr>
              <a:pPr defTabSz="336947">
                <a:defRPr/>
              </a:pPr>
              <a:t>‹#›</a:t>
            </a:fld>
            <a:endParaRPr lang="en-US">
              <a:latin typeface="Times New Roman" pitchFamily="18" charset="0"/>
            </a:endParaRPr>
          </a:p>
        </p:txBody>
      </p:sp>
    </p:spTree>
    <p:extLst>
      <p:ext uri="{BB962C8B-B14F-4D97-AF65-F5344CB8AC3E}">
        <p14:creationId xmlns:p14="http://schemas.microsoft.com/office/powerpoint/2010/main" val="1908028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5527" y="332657"/>
            <a:ext cx="6550025" cy="810549"/>
          </a:xfrm>
        </p:spPr>
        <p:txBody>
          <a:bodyPr/>
          <a:lstStyle>
            <a:lvl1pPr>
              <a:defRPr>
                <a:latin typeface="Gill Sans MT" pitchFamily="34" charset="0"/>
              </a:defRPr>
            </a:lvl1pPr>
          </a:lstStyle>
          <a:p>
            <a:r>
              <a:rPr lang="en-US" dirty="0"/>
              <a:t>Contents</a:t>
            </a:r>
            <a:endParaRPr lang="en-GB" dirty="0"/>
          </a:p>
        </p:txBody>
      </p:sp>
      <p:sp>
        <p:nvSpPr>
          <p:cNvPr id="3" name="Content Placeholder 2"/>
          <p:cNvSpPr>
            <a:spLocks noGrp="1"/>
          </p:cNvSpPr>
          <p:nvPr>
            <p:ph idx="1"/>
          </p:nvPr>
        </p:nvSpPr>
        <p:spPr/>
        <p:txBody>
          <a:bodyPr/>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idx="10"/>
          </p:nvPr>
        </p:nvSpPr>
        <p:spPr>
          <a:ln/>
        </p:spPr>
        <p:txBody>
          <a:bodyPr/>
          <a:lstStyle>
            <a:lvl1pPr>
              <a:defRPr/>
            </a:lvl1pPr>
          </a:lstStyle>
          <a:p>
            <a:pPr defTabSz="336947">
              <a:defRPr/>
            </a:pPr>
            <a:fld id="{DC4F53EC-1EEE-4EB0-B33D-BE2022384AE7}" type="slidenum">
              <a:rPr lang="en-US" smtClean="0">
                <a:latin typeface="Times New Roman" pitchFamily="18" charset="0"/>
              </a:rPr>
              <a:pPr defTabSz="336947">
                <a:defRPr/>
              </a:pPr>
              <a:t>‹#›</a:t>
            </a:fld>
            <a:endParaRPr lang="en-US">
              <a:latin typeface="Times New Roman" pitchFamily="18" charset="0"/>
            </a:endParaRPr>
          </a:p>
        </p:txBody>
      </p:sp>
      <p:sp>
        <p:nvSpPr>
          <p:cNvPr id="5" name="TextBox 4"/>
          <p:cNvSpPr txBox="1"/>
          <p:nvPr userDrawn="1"/>
        </p:nvSpPr>
        <p:spPr>
          <a:xfrm>
            <a:off x="4716017" y="6309321"/>
            <a:ext cx="184731" cy="369332"/>
          </a:xfrm>
          <a:prstGeom prst="rect">
            <a:avLst/>
          </a:prstGeom>
          <a:noFill/>
        </p:spPr>
        <p:txBody>
          <a:bodyPr wrap="none" rtlCol="0">
            <a:spAutoFit/>
          </a:bodyPr>
          <a:lstStyle/>
          <a:p>
            <a:pPr marL="0" marR="0" lvl="0" indent="0" algn="l" defTabSz="336947"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1257590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6988" y="215213"/>
            <a:ext cx="6550025" cy="1216025"/>
          </a:xfrm>
        </p:spPr>
        <p:txBody>
          <a:bodyPr/>
          <a:lstStyle>
            <a:lvl1pPr algn="ctr">
              <a:defRPr baseline="0"/>
            </a:lvl1pPr>
          </a:lstStyle>
          <a:p>
            <a:r>
              <a:rPr lang="en-US" dirty="0"/>
              <a:t>Thanks for Listening</a:t>
            </a:r>
            <a:endParaRPr lang="en-GB" dirty="0"/>
          </a:p>
        </p:txBody>
      </p:sp>
      <p:pic>
        <p:nvPicPr>
          <p:cNvPr id="4" name="Picture 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4800" y="3292477"/>
            <a:ext cx="8587680" cy="2955925"/>
          </a:xfrm>
          <a:prstGeom prst="rect">
            <a:avLst/>
          </a:prstGeom>
          <a:noFill/>
          <a:ln w="9525">
            <a:noFill/>
            <a:miter lim="800000"/>
            <a:headEnd/>
            <a:tailEnd/>
          </a:ln>
        </p:spPr>
      </p:pic>
    </p:spTree>
    <p:extLst>
      <p:ext uri="{BB962C8B-B14F-4D97-AF65-F5344CB8AC3E}">
        <p14:creationId xmlns:p14="http://schemas.microsoft.com/office/powerpoint/2010/main" val="116772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63A"/>
                </a:solidFill>
              </a:defRPr>
            </a:lvl1pPr>
          </a:lstStyle>
          <a:p>
            <a:r>
              <a:rPr lang="en-US"/>
              <a:t>Click to edit Master title style</a:t>
            </a:r>
            <a:endParaRPr lang="en-GB" dirty="0"/>
          </a:p>
        </p:txBody>
      </p:sp>
      <p:sp>
        <p:nvSpPr>
          <p:cNvPr id="3" name="Content Placeholder 2"/>
          <p:cNvSpPr>
            <a:spLocks noGrp="1"/>
          </p:cNvSpPr>
          <p:nvPr>
            <p:ph sz="half" idx="1"/>
          </p:nvPr>
        </p:nvSpPr>
        <p:spPr>
          <a:xfrm>
            <a:off x="457200" y="1600201"/>
            <a:ext cx="4038600" cy="4329130"/>
          </a:xfrm>
        </p:spPr>
        <p:txBody>
          <a:bodyPr/>
          <a:lstStyle>
            <a:lvl1pPr>
              <a:defRPr sz="2800">
                <a:solidFill>
                  <a:srgbClr val="00263A"/>
                </a:solidFill>
              </a:defRPr>
            </a:lvl1pPr>
            <a:lvl2pPr>
              <a:defRPr sz="2400">
                <a:solidFill>
                  <a:srgbClr val="00263A"/>
                </a:solidFill>
              </a:defRPr>
            </a:lvl2pPr>
            <a:lvl3pPr>
              <a:defRPr sz="2000">
                <a:solidFill>
                  <a:srgbClr val="00263A"/>
                </a:solidFill>
              </a:defRPr>
            </a:lvl3pPr>
            <a:lvl4pPr>
              <a:defRPr sz="1800">
                <a:solidFill>
                  <a:srgbClr val="00263A"/>
                </a:solidFill>
              </a:defRPr>
            </a:lvl4pPr>
            <a:lvl5pPr>
              <a:defRPr sz="1800">
                <a:solidFill>
                  <a:srgbClr val="00263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1"/>
            <a:ext cx="4038600" cy="4329130"/>
          </a:xfrm>
        </p:spPr>
        <p:txBody>
          <a:bodyPr/>
          <a:lstStyle>
            <a:lvl1pPr>
              <a:defRPr sz="2800">
                <a:solidFill>
                  <a:srgbClr val="00263A"/>
                </a:solidFill>
              </a:defRPr>
            </a:lvl1pPr>
            <a:lvl2pPr>
              <a:defRPr sz="2400">
                <a:solidFill>
                  <a:srgbClr val="00263A"/>
                </a:solidFill>
              </a:defRPr>
            </a:lvl2pPr>
            <a:lvl3pPr>
              <a:defRPr sz="2000">
                <a:solidFill>
                  <a:srgbClr val="00263A"/>
                </a:solidFill>
              </a:defRPr>
            </a:lvl3pPr>
            <a:lvl4pPr>
              <a:defRPr sz="1800">
                <a:solidFill>
                  <a:srgbClr val="00263A"/>
                </a:solidFill>
              </a:defRPr>
            </a:lvl4pPr>
            <a:lvl5pPr>
              <a:defRPr sz="1800">
                <a:solidFill>
                  <a:srgbClr val="00263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9B418A1-94AA-4F4B-91C8-F4A647570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500184" y="2638994"/>
            <a:ext cx="7948395" cy="798475"/>
          </a:xfrm>
          <a:prstGeom prst="rect">
            <a:avLst/>
          </a:prstGeom>
        </p:spPr>
        <p:txBody>
          <a:bodyPr/>
          <a:lstStyle>
            <a:lvl1pPr algn="l">
              <a:defRPr sz="4400" baseline="0">
                <a:solidFill>
                  <a:schemeClr val="bg1"/>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500185" y="3437469"/>
            <a:ext cx="6400800" cy="734646"/>
          </a:xfrm>
          <a:prstGeom prst="rect">
            <a:avLst/>
          </a:prstGeom>
        </p:spPr>
        <p:txBody>
          <a:bodyPr/>
          <a:lstStyle>
            <a:lvl1pPr marL="0" indent="0" algn="l">
              <a:buNone/>
              <a:defRPr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164816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ivider Layout_intro">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375795" y="1810742"/>
            <a:ext cx="8229600" cy="528875"/>
          </a:xfrm>
          <a:prstGeom prst="rect">
            <a:avLst/>
          </a:prstGeom>
        </p:spPr>
        <p:txBody>
          <a:bodyPr rtlCol="0">
            <a:noAutofit/>
          </a:bodyPr>
          <a:lstStyle>
            <a:lvl1pPr>
              <a:defRPr sz="3600"/>
            </a:lvl1pPr>
          </a:lstStyle>
          <a:p>
            <a:r>
              <a:rPr lang="en-GB" dirty="0"/>
              <a:t>Click to edit Master title style</a:t>
            </a:r>
            <a:endParaRPr lang="en-US" dirty="0"/>
          </a:p>
        </p:txBody>
      </p:sp>
      <p:sp>
        <p:nvSpPr>
          <p:cNvPr id="5" name="Text Placeholder 4"/>
          <p:cNvSpPr>
            <a:spLocks noGrp="1"/>
          </p:cNvSpPr>
          <p:nvPr>
            <p:ph idx="1"/>
          </p:nvPr>
        </p:nvSpPr>
        <p:spPr>
          <a:xfrm>
            <a:off x="375795" y="2663992"/>
            <a:ext cx="8229600" cy="2466449"/>
          </a:xfrm>
          <a:prstGeom prst="rect">
            <a:avLst/>
          </a:prstGeom>
        </p:spPr>
        <p:txBody>
          <a:bodyPr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Tree>
    <p:extLst>
      <p:ext uri="{BB962C8B-B14F-4D97-AF65-F5344CB8AC3E}">
        <p14:creationId xmlns:p14="http://schemas.microsoft.com/office/powerpoint/2010/main" val="764948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4390" y="1798638"/>
            <a:ext cx="8229600" cy="530225"/>
          </a:xfrm>
        </p:spPr>
        <p:txBody>
          <a:bodyPr/>
          <a:lstStyle>
            <a:lvl1pPr>
              <a:defRPr sz="3600"/>
            </a:lvl1pPr>
          </a:lstStyle>
          <a:p>
            <a:r>
              <a:rPr lang="en-GB" dirty="0"/>
              <a:t>Click to edit Master title style</a:t>
            </a:r>
            <a:endParaRPr lang="en-US" dirty="0"/>
          </a:p>
        </p:txBody>
      </p:sp>
      <p:sp>
        <p:nvSpPr>
          <p:cNvPr id="3" name="Content Placeholder 2"/>
          <p:cNvSpPr>
            <a:spLocks noGrp="1"/>
          </p:cNvSpPr>
          <p:nvPr>
            <p:ph idx="1"/>
          </p:nvPr>
        </p:nvSpPr>
        <p:spPr>
          <a:xfrm>
            <a:off x="294390" y="2706688"/>
            <a:ext cx="8229600" cy="23272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32055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CAA4429-DC6C-4F83-AA84-88B238D2C3ED}"/>
              </a:ext>
            </a:extLst>
          </p:cNvPr>
          <p:cNvSpPr>
            <a:spLocks noGrp="1"/>
          </p:cNvSpPr>
          <p:nvPr>
            <p:ph type="dt" sz="half" idx="10"/>
          </p:nvPr>
        </p:nvSpPr>
        <p:spPr/>
        <p:txBody>
          <a:bodyPr/>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5C572BAC-8594-441C-A56C-30A29F2555A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5/8/2019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A95B2ADD-3EB0-42C7-B6B0-A7A840D254AC}"/>
              </a:ext>
            </a:extLst>
          </p:cNvPr>
          <p:cNvSpPr>
            <a:spLocks noGrp="1"/>
          </p:cNvSpPr>
          <p:nvPr>
            <p:ph type="ftr" sz="quarter" idx="11"/>
          </p:nvPr>
        </p:nvSpPr>
        <p:spPr/>
        <p:txBody>
          <a:bodyPr/>
          <a:lstStyle>
            <a:lvl1pPr>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ＭＳ Ｐゴシック" panose="020B0600070205080204" pitchFamily="34" charset="-128"/>
              <a:cs typeface="+mn-cs"/>
            </a:endParaRPr>
          </a:p>
        </p:txBody>
      </p:sp>
      <p:sp>
        <p:nvSpPr>
          <p:cNvPr id="6" name="Slide Number Placeholder 5">
            <a:extLst>
              <a:ext uri="{FF2B5EF4-FFF2-40B4-BE49-F238E27FC236}">
                <a16:creationId xmlns:a16="http://schemas.microsoft.com/office/drawing/2014/main" id="{F955BEF5-0756-45DC-9EE5-BF1FE1974816}"/>
              </a:ext>
            </a:extLst>
          </p:cNvPr>
          <p:cNvSpPr>
            <a:spLocks noGrp="1"/>
          </p:cNvSpPr>
          <p:nvPr>
            <p:ph type="sldNum" sz="quarter" idx="12"/>
          </p:nvPr>
        </p:nvSpPr>
        <p:spPr/>
        <p:txBody>
          <a:bodyPr/>
          <a:lstStyle>
            <a:lvl1pPr>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83DC28B0-8018-4B9E-B847-0B578C80DC3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41177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E687A3D-AD89-47EB-ACC9-B20C557619CD}"/>
              </a:ext>
            </a:extLst>
          </p:cNvPr>
          <p:cNvSpPr>
            <a:spLocks noGrp="1"/>
          </p:cNvSpPr>
          <p:nvPr>
            <p:ph type="dt" sz="half" idx="10"/>
          </p:nvPr>
        </p:nvSpPr>
        <p:spPr/>
        <p:txBody>
          <a:bodyPr/>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9B540869-00FE-447A-967E-995E68D8EC3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5/8/2019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8C72E107-A922-4ABE-8220-A6452056A963}"/>
              </a:ext>
            </a:extLst>
          </p:cNvPr>
          <p:cNvSpPr>
            <a:spLocks noGrp="1"/>
          </p:cNvSpPr>
          <p:nvPr>
            <p:ph type="ftr" sz="quarter" idx="11"/>
          </p:nvPr>
        </p:nvSpPr>
        <p:spPr/>
        <p:txBody>
          <a:bodyPr/>
          <a:lstStyle>
            <a:lvl1pPr>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ＭＳ Ｐゴシック" panose="020B0600070205080204" pitchFamily="34" charset="-128"/>
              <a:cs typeface="+mn-cs"/>
            </a:endParaRPr>
          </a:p>
        </p:txBody>
      </p:sp>
      <p:sp>
        <p:nvSpPr>
          <p:cNvPr id="6" name="Slide Number Placeholder 5">
            <a:extLst>
              <a:ext uri="{FF2B5EF4-FFF2-40B4-BE49-F238E27FC236}">
                <a16:creationId xmlns:a16="http://schemas.microsoft.com/office/drawing/2014/main" id="{F83DC500-7473-4694-BAEE-5B1279C24DF2}"/>
              </a:ext>
            </a:extLst>
          </p:cNvPr>
          <p:cNvSpPr>
            <a:spLocks noGrp="1"/>
          </p:cNvSpPr>
          <p:nvPr>
            <p:ph type="sldNum" sz="quarter" idx="12"/>
          </p:nvPr>
        </p:nvSpPr>
        <p:spPr/>
        <p:txBody>
          <a:bodyPr/>
          <a:lstStyle>
            <a:lvl1pPr>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9C4E52C-B75C-449A-8C49-8D855594C32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68329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ivider Layout_intro">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375795" y="1810743"/>
            <a:ext cx="8229600" cy="528875"/>
          </a:xfrm>
          <a:prstGeom prst="rect">
            <a:avLst/>
          </a:prstGeom>
        </p:spPr>
        <p:txBody>
          <a:bodyPr rtlCol="0">
            <a:noAutofit/>
          </a:bodyPr>
          <a:lstStyle>
            <a:lvl1pPr>
              <a:defRPr sz="2700"/>
            </a:lvl1pPr>
          </a:lstStyle>
          <a:p>
            <a:r>
              <a:rPr lang="en-GB" dirty="0"/>
              <a:t>Click to edit Master title style</a:t>
            </a:r>
            <a:endParaRPr lang="en-US" dirty="0"/>
          </a:p>
        </p:txBody>
      </p:sp>
      <p:sp>
        <p:nvSpPr>
          <p:cNvPr id="5" name="Text Placeholder 4"/>
          <p:cNvSpPr>
            <a:spLocks noGrp="1"/>
          </p:cNvSpPr>
          <p:nvPr>
            <p:ph idx="1"/>
          </p:nvPr>
        </p:nvSpPr>
        <p:spPr>
          <a:xfrm>
            <a:off x="375795" y="2663994"/>
            <a:ext cx="8229600" cy="2466449"/>
          </a:xfrm>
          <a:prstGeom prst="rect">
            <a:avLst/>
          </a:prstGeom>
        </p:spPr>
        <p:txBody>
          <a:bodyPr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Tree>
    <p:extLst>
      <p:ext uri="{BB962C8B-B14F-4D97-AF65-F5344CB8AC3E}">
        <p14:creationId xmlns:p14="http://schemas.microsoft.com/office/powerpoint/2010/main" val="2451808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511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pPr>
            <a:fld id="{ED35147A-290F-4B96-9BAC-4E465A2DFC07}" type="datetimeFigureOut">
              <a:rPr lang="en-GB" smtClean="0">
                <a:solidFill>
                  <a:prstClr val="black">
                    <a:tint val="75000"/>
                  </a:prstClr>
                </a:solidFill>
                <a:latin typeface="Calibri" panose="020F0502020204030204"/>
              </a:rPr>
              <a:pPr defTabSz="685800" fontAlgn="auto">
                <a:spcBef>
                  <a:spcPts val="0"/>
                </a:spcBef>
                <a:spcAft>
                  <a:spcPts val="0"/>
                </a:spcAft>
              </a:pPr>
              <a:t>08/05/2019</a:t>
            </a:fld>
            <a:endParaRPr lang="en-GB">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pPr>
            <a:fld id="{51CE8132-C9D2-4CA5-B399-D23E7C948C32}"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2909668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fontAlgn="auto">
              <a:spcBef>
                <a:spcPts val="0"/>
              </a:spcBef>
              <a:spcAft>
                <a:spcPts val="0"/>
              </a:spcAft>
            </a:pPr>
            <a:fld id="{ED35147A-290F-4B96-9BAC-4E465A2DFC07}" type="datetimeFigureOut">
              <a:rPr lang="en-GB" smtClean="0">
                <a:solidFill>
                  <a:prstClr val="black">
                    <a:tint val="75000"/>
                  </a:prstClr>
                </a:solidFill>
                <a:latin typeface="Calibri" panose="020F0502020204030204"/>
              </a:rPr>
              <a:pPr defTabSz="685800" fontAlgn="auto">
                <a:spcBef>
                  <a:spcPts val="0"/>
                </a:spcBef>
                <a:spcAft>
                  <a:spcPts val="0"/>
                </a:spcAft>
              </a:pPr>
              <a:t>08/05/2019</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51CE8132-C9D2-4CA5-B399-D23E7C948C32}"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272900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726678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7544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7544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D5F25F-6D3F-4EEE-9F54-0534A03DEB3A}"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13514-E965-4991-B13A-7B26832508C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7406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63A"/>
                </a:solidFill>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3990149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63A"/>
                </a:solidFill>
              </a:defRPr>
            </a:lvl1pPr>
          </a:lstStyle>
          <a:p>
            <a:r>
              <a:rPr lang="en-US"/>
              <a:t>Click to edit Master title style</a:t>
            </a:r>
            <a:endParaRPr lang="en-GB" dirty="0"/>
          </a:p>
        </p:txBody>
      </p:sp>
      <p:sp>
        <p:nvSpPr>
          <p:cNvPr id="3" name="Content Placeholder 2"/>
          <p:cNvSpPr>
            <a:spLocks noGrp="1"/>
          </p:cNvSpPr>
          <p:nvPr>
            <p:ph idx="1"/>
          </p:nvPr>
        </p:nvSpPr>
        <p:spPr>
          <a:xfrm>
            <a:off x="457200" y="1600201"/>
            <a:ext cx="8229600" cy="4329129"/>
          </a:xfrm>
        </p:spPr>
        <p:txBody>
          <a:bodyPr/>
          <a:lstStyle>
            <a:lvl1pPr>
              <a:defRPr>
                <a:solidFill>
                  <a:srgbClr val="00263A"/>
                </a:solidFill>
              </a:defRPr>
            </a:lvl1pPr>
            <a:lvl2pPr>
              <a:defRPr>
                <a:solidFill>
                  <a:srgbClr val="00263A"/>
                </a:solidFill>
              </a:defRPr>
            </a:lvl2pPr>
            <a:lvl3pPr>
              <a:defRPr>
                <a:solidFill>
                  <a:srgbClr val="00263A"/>
                </a:solidFill>
              </a:defRPr>
            </a:lvl3pPr>
            <a:lvl4pPr>
              <a:defRPr>
                <a:solidFill>
                  <a:srgbClr val="00263A"/>
                </a:solidFill>
              </a:defRPr>
            </a:lvl4pPr>
            <a:lvl5pPr>
              <a:defRPr>
                <a:solidFill>
                  <a:srgbClr val="00263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60830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63A"/>
                </a:solidFill>
              </a:defRPr>
            </a:lvl1pPr>
          </a:lstStyle>
          <a:p>
            <a:r>
              <a:rPr lang="en-US"/>
              <a:t>Click to edit Master title style</a:t>
            </a:r>
            <a:endParaRPr lang="en-GB" dirty="0"/>
          </a:p>
        </p:txBody>
      </p:sp>
      <p:sp>
        <p:nvSpPr>
          <p:cNvPr id="3" name="Content Placeholder 2"/>
          <p:cNvSpPr>
            <a:spLocks noGrp="1"/>
          </p:cNvSpPr>
          <p:nvPr>
            <p:ph sz="half" idx="1"/>
          </p:nvPr>
        </p:nvSpPr>
        <p:spPr>
          <a:xfrm>
            <a:off x="457200" y="1600201"/>
            <a:ext cx="4038600" cy="4329130"/>
          </a:xfrm>
        </p:spPr>
        <p:txBody>
          <a:bodyPr/>
          <a:lstStyle>
            <a:lvl1pPr>
              <a:defRPr sz="2800">
                <a:solidFill>
                  <a:srgbClr val="00263A"/>
                </a:solidFill>
              </a:defRPr>
            </a:lvl1pPr>
            <a:lvl2pPr>
              <a:defRPr sz="2400">
                <a:solidFill>
                  <a:srgbClr val="00263A"/>
                </a:solidFill>
              </a:defRPr>
            </a:lvl2pPr>
            <a:lvl3pPr>
              <a:defRPr sz="2000">
                <a:solidFill>
                  <a:srgbClr val="00263A"/>
                </a:solidFill>
              </a:defRPr>
            </a:lvl3pPr>
            <a:lvl4pPr>
              <a:defRPr sz="1800">
                <a:solidFill>
                  <a:srgbClr val="00263A"/>
                </a:solidFill>
              </a:defRPr>
            </a:lvl4pPr>
            <a:lvl5pPr>
              <a:defRPr sz="1800">
                <a:solidFill>
                  <a:srgbClr val="00263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1"/>
            <a:ext cx="4038600" cy="4329130"/>
          </a:xfrm>
        </p:spPr>
        <p:txBody>
          <a:bodyPr/>
          <a:lstStyle>
            <a:lvl1pPr>
              <a:defRPr sz="2800">
                <a:solidFill>
                  <a:srgbClr val="00263A"/>
                </a:solidFill>
              </a:defRPr>
            </a:lvl1pPr>
            <a:lvl2pPr>
              <a:defRPr sz="2400">
                <a:solidFill>
                  <a:srgbClr val="00263A"/>
                </a:solidFill>
              </a:defRPr>
            </a:lvl2pPr>
            <a:lvl3pPr>
              <a:defRPr sz="2000">
                <a:solidFill>
                  <a:srgbClr val="00263A"/>
                </a:solidFill>
              </a:defRPr>
            </a:lvl3pPr>
            <a:lvl4pPr>
              <a:defRPr sz="1800">
                <a:solidFill>
                  <a:srgbClr val="00263A"/>
                </a:solidFill>
              </a:defRPr>
            </a:lvl4pPr>
            <a:lvl5pPr>
              <a:defRPr sz="1800">
                <a:solidFill>
                  <a:srgbClr val="00263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63073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7544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7544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3578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977678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705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3575050" y="273051"/>
            <a:ext cx="5111750" cy="56562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1"/>
            <a:ext cx="3008313" cy="44942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p:ph type="sldNum" sz="quarter" idx="11"/>
          </p:nvPr>
        </p:nvSpPr>
        <p:spPr>
          <a:xfrm>
            <a:off x="285720" y="6286521"/>
            <a:ext cx="2062162" cy="285752"/>
          </a:xfrm>
          <a:prstGeom prst="rect">
            <a:avLst/>
          </a:prstGeom>
        </p:spPr>
        <p:txBody>
          <a:bodyPr/>
          <a:lstStyle>
            <a:lvl1pPr>
              <a:defRPr/>
            </a:lvl1pPr>
          </a:lstStyle>
          <a:p>
            <a:pPr>
              <a:defRPr/>
            </a:pPr>
            <a:endParaRPr lang="en-GB" dirty="0"/>
          </a:p>
        </p:txBody>
      </p:sp>
    </p:spTree>
    <p:extLst>
      <p:ext uri="{BB962C8B-B14F-4D97-AF65-F5344CB8AC3E}">
        <p14:creationId xmlns:p14="http://schemas.microsoft.com/office/powerpoint/2010/main" val="1181581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5619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6485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457200" y="1600201"/>
            <a:ext cx="8229600" cy="4329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59231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0D24BDA-4E82-4D9A-855F-82953A28D93D}"/>
              </a:ext>
            </a:extLst>
          </p:cNvPr>
          <p:cNvSpPr>
            <a:spLocks noGrp="1"/>
          </p:cNvSpPr>
          <p:nvPr>
            <p:ph type="dt" sz="half" idx="10"/>
          </p:nvPr>
        </p:nvSpPr>
        <p:spPr/>
        <p:txBody>
          <a:bodyPr/>
          <a:lstStyle/>
          <a:p>
            <a:pPr defTabSz="342900" fontAlgn="auto">
              <a:spcBef>
                <a:spcPts val="0"/>
              </a:spcBef>
              <a:spcAft>
                <a:spcPts val="0"/>
              </a:spcAft>
            </a:pPr>
            <a:fld id="{55EDFC66-5182-C34A-9029-D809496F7A7A}" type="datetimeFigureOut">
              <a:rPr lang="en-US" smtClean="0">
                <a:solidFill>
                  <a:prstClr val="white">
                    <a:tint val="75000"/>
                    <a:alpha val="60000"/>
                  </a:prstClr>
                </a:solidFill>
                <a:latin typeface="Century Gothic" panose="020B0502020202020204"/>
              </a:rPr>
              <a:pPr defTabSz="342900" fontAlgn="auto">
                <a:spcBef>
                  <a:spcPts val="0"/>
                </a:spcBef>
                <a:spcAft>
                  <a:spcPts val="0"/>
                </a:spcAft>
              </a:pPr>
              <a:t>5/8/2019</a:t>
            </a:fld>
            <a:endParaRPr lang="en-US">
              <a:solidFill>
                <a:prstClr val="white">
                  <a:tint val="75000"/>
                  <a:alpha val="60000"/>
                </a:prstClr>
              </a:solidFill>
              <a:latin typeface="Century Gothic" panose="020B0502020202020204"/>
            </a:endParaRPr>
          </a:p>
        </p:txBody>
      </p:sp>
      <p:sp>
        <p:nvSpPr>
          <p:cNvPr id="8" name="Footer Placeholder 7">
            <a:extLst>
              <a:ext uri="{FF2B5EF4-FFF2-40B4-BE49-F238E27FC236}">
                <a16:creationId xmlns:a16="http://schemas.microsoft.com/office/drawing/2014/main" id="{DAEF8540-8355-42CC-AD97-55235BB1EFB0}"/>
              </a:ext>
            </a:extLst>
          </p:cNvPr>
          <p:cNvSpPr>
            <a:spLocks noGrp="1"/>
          </p:cNvSpPr>
          <p:nvPr>
            <p:ph type="ftr" sz="quarter" idx="11"/>
          </p:nvPr>
        </p:nvSpPr>
        <p:spPr/>
        <p:txBody>
          <a:bodyPr/>
          <a:lstStyle/>
          <a:p>
            <a:pPr defTabSz="342900" fontAlgn="auto">
              <a:spcBef>
                <a:spcPts val="0"/>
              </a:spcBef>
              <a:spcAft>
                <a:spcPts val="0"/>
              </a:spcAft>
            </a:pPr>
            <a:endParaRPr lang="en-US">
              <a:solidFill>
                <a:prstClr val="white">
                  <a:tint val="75000"/>
                  <a:alpha val="60000"/>
                </a:prstClr>
              </a:solidFill>
              <a:latin typeface="Century Gothic" panose="020B0502020202020204"/>
            </a:endParaRPr>
          </a:p>
        </p:txBody>
      </p:sp>
      <p:sp>
        <p:nvSpPr>
          <p:cNvPr id="9" name="Title 8">
            <a:extLst>
              <a:ext uri="{FF2B5EF4-FFF2-40B4-BE49-F238E27FC236}">
                <a16:creationId xmlns:a16="http://schemas.microsoft.com/office/drawing/2014/main" id="{47214182-2E5C-4AAE-80E8-2B4158785258}"/>
              </a:ext>
            </a:extLst>
          </p:cNvPr>
          <p:cNvSpPr>
            <a:spLocks noGrp="1"/>
          </p:cNvSpPr>
          <p:nvPr>
            <p:ph type="title"/>
          </p:nvPr>
        </p:nvSpPr>
        <p:spPr/>
        <p:txBody>
          <a:bodyPr/>
          <a:lstStyle/>
          <a:p>
            <a:r>
              <a:rPr lang="en-US"/>
              <a:t>Click to edit Master title style</a:t>
            </a:r>
            <a:endParaRPr lang="en-GB"/>
          </a:p>
        </p:txBody>
      </p:sp>
      <p:pic>
        <p:nvPicPr>
          <p:cNvPr id="1026" name="Picture 2" descr="Fidra-logo_CMYK.png">
            <a:extLst>
              <a:ext uri="{FF2B5EF4-FFF2-40B4-BE49-F238E27FC236}">
                <a16:creationId xmlns:a16="http://schemas.microsoft.com/office/drawing/2014/main" id="{2DAC8A93-7B81-4749-891B-71AF4E61086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41534" y="327804"/>
            <a:ext cx="822744" cy="109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261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fontAlgn="auto">
              <a:spcBef>
                <a:spcPts val="0"/>
              </a:spcBef>
              <a:spcAft>
                <a:spcPts val="0"/>
              </a:spcAft>
            </a:pPr>
            <a:fld id="{55EDFC66-5182-C34A-9029-D809496F7A7A}" type="datetimeFigureOut">
              <a:rPr lang="en-US" smtClean="0">
                <a:solidFill>
                  <a:prstClr val="white">
                    <a:tint val="75000"/>
                    <a:alpha val="60000"/>
                  </a:prstClr>
                </a:solidFill>
                <a:latin typeface="Century Gothic" panose="020B0502020202020204"/>
              </a:rPr>
              <a:pPr defTabSz="342900" fontAlgn="auto">
                <a:spcBef>
                  <a:spcPts val="0"/>
                </a:spcBef>
                <a:spcAft>
                  <a:spcPts val="0"/>
                </a:spcAft>
              </a:pPr>
              <a:t>5/8/2019</a:t>
            </a:fld>
            <a:endParaRPr lang="en-US">
              <a:solidFill>
                <a:prstClr val="white">
                  <a:tint val="75000"/>
                  <a:alpha val="60000"/>
                </a:prstClr>
              </a:solidFill>
              <a:latin typeface="Century Gothic" panose="020B0502020202020204"/>
            </a:endParaRPr>
          </a:p>
        </p:txBody>
      </p:sp>
      <p:sp>
        <p:nvSpPr>
          <p:cNvPr id="8" name="Footer Placeholder 7"/>
          <p:cNvSpPr>
            <a:spLocks noGrp="1"/>
          </p:cNvSpPr>
          <p:nvPr>
            <p:ph type="ftr" sz="quarter" idx="11"/>
          </p:nvPr>
        </p:nvSpPr>
        <p:spPr/>
        <p:txBody>
          <a:bodyPr/>
          <a:lstStyle/>
          <a:p>
            <a:pPr defTabSz="342900" fontAlgn="auto">
              <a:spcBef>
                <a:spcPts val="0"/>
              </a:spcBef>
              <a:spcAft>
                <a:spcPts val="0"/>
              </a:spcAft>
            </a:pPr>
            <a:endParaRPr lang="en-US">
              <a:solidFill>
                <a:prstClr val="white">
                  <a:tint val="75000"/>
                  <a:alpha val="60000"/>
                </a:prstClr>
              </a:solidFill>
              <a:latin typeface="Century Gothic" panose="020B0502020202020204"/>
            </a:endParaRPr>
          </a:p>
        </p:txBody>
      </p:sp>
      <p:sp>
        <p:nvSpPr>
          <p:cNvPr id="9" name="Slide Number Placeholder 8"/>
          <p:cNvSpPr>
            <a:spLocks noGrp="1"/>
          </p:cNvSpPr>
          <p:nvPr>
            <p:ph type="sldNum" sz="quarter" idx="12"/>
          </p:nvPr>
        </p:nvSpPr>
        <p:spPr>
          <a:xfrm>
            <a:off x="7764406" y="295730"/>
            <a:ext cx="628649" cy="767687"/>
          </a:xfrm>
          <a:prstGeom prst="rect">
            <a:avLst/>
          </a:prstGeom>
        </p:spPr>
        <p:txBody>
          <a:bodyPr/>
          <a:lstStyle/>
          <a:p>
            <a:pPr defTabSz="342900" fontAlgn="auto">
              <a:spcBef>
                <a:spcPts val="0"/>
              </a:spcBef>
              <a:spcAft>
                <a:spcPts val="0"/>
              </a:spcAft>
            </a:pPr>
            <a:fld id="{F4914588-7360-AE4E-96DA-A6A337667323}" type="slidenum">
              <a:rPr lang="en-US" sz="1350" smtClean="0">
                <a:solidFill>
                  <a:prstClr val="white"/>
                </a:solidFill>
                <a:latin typeface="Century Gothic" panose="020B0502020202020204"/>
              </a:rPr>
              <a:pPr defTabSz="342900" fontAlgn="auto">
                <a:spcBef>
                  <a:spcPts val="0"/>
                </a:spcBef>
                <a:spcAft>
                  <a:spcPts val="0"/>
                </a:spcAft>
              </a:pPr>
              <a:t>‹#›</a:t>
            </a:fld>
            <a:endParaRPr lang="en-US" sz="1350">
              <a:solidFill>
                <a:prstClr val="white"/>
              </a:solidFill>
              <a:latin typeface="Century Gothic" panose="020B0502020202020204"/>
            </a:endParaRPr>
          </a:p>
        </p:txBody>
      </p:sp>
    </p:spTree>
    <p:extLst>
      <p:ext uri="{BB962C8B-B14F-4D97-AF65-F5344CB8AC3E}">
        <p14:creationId xmlns:p14="http://schemas.microsoft.com/office/powerpoint/2010/main" val="18756397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342900" fontAlgn="auto">
              <a:spcBef>
                <a:spcPts val="0"/>
              </a:spcBef>
              <a:spcAft>
                <a:spcPts val="0"/>
              </a:spcAft>
            </a:pPr>
            <a:fld id="{55EDFC66-5182-C34A-9029-D809496F7A7A}" type="datetimeFigureOut">
              <a:rPr lang="en-US" smtClean="0">
                <a:solidFill>
                  <a:prstClr val="white">
                    <a:tint val="75000"/>
                    <a:alpha val="60000"/>
                  </a:prstClr>
                </a:solidFill>
                <a:latin typeface="Century Gothic" panose="020B0502020202020204"/>
              </a:rPr>
              <a:pPr defTabSz="342900" fontAlgn="auto">
                <a:spcBef>
                  <a:spcPts val="0"/>
                </a:spcBef>
                <a:spcAft>
                  <a:spcPts val="0"/>
                </a:spcAft>
              </a:pPr>
              <a:t>5/8/2019</a:t>
            </a:fld>
            <a:endParaRPr lang="en-US">
              <a:solidFill>
                <a:prstClr val="white">
                  <a:tint val="75000"/>
                  <a:alpha val="60000"/>
                </a:prstClr>
              </a:solidFill>
              <a:latin typeface="Century Gothic" panose="020B0502020202020204"/>
            </a:endParaRPr>
          </a:p>
        </p:txBody>
      </p:sp>
      <p:sp>
        <p:nvSpPr>
          <p:cNvPr id="4" name="Footer Placeholder 4"/>
          <p:cNvSpPr>
            <a:spLocks noGrp="1"/>
          </p:cNvSpPr>
          <p:nvPr>
            <p:ph type="ftr" sz="quarter" idx="11"/>
          </p:nvPr>
        </p:nvSpPr>
        <p:spPr/>
        <p:txBody>
          <a:bodyPr/>
          <a:lstStyle/>
          <a:p>
            <a:pPr defTabSz="342900" fontAlgn="auto">
              <a:spcBef>
                <a:spcPts val="0"/>
              </a:spcBef>
              <a:spcAft>
                <a:spcPts val="0"/>
              </a:spcAft>
            </a:pPr>
            <a:endParaRPr lang="en-US">
              <a:solidFill>
                <a:prstClr val="white">
                  <a:tint val="75000"/>
                  <a:alpha val="60000"/>
                </a:prstClr>
              </a:solidFill>
              <a:latin typeface="Century Gothic" panose="020B0502020202020204"/>
            </a:endParaRPr>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pPr defTabSz="342900" fontAlgn="auto">
              <a:spcBef>
                <a:spcPts val="0"/>
              </a:spcBef>
              <a:spcAft>
                <a:spcPts val="0"/>
              </a:spcAft>
            </a:pPr>
            <a:fld id="{F4914588-7360-AE4E-96DA-A6A337667323}" type="slidenum">
              <a:rPr lang="en-US" sz="1350" smtClean="0">
                <a:solidFill>
                  <a:prstClr val="white"/>
                </a:solidFill>
                <a:latin typeface="Century Gothic" panose="020B0502020202020204"/>
              </a:rPr>
              <a:pPr defTabSz="342900" fontAlgn="auto">
                <a:spcBef>
                  <a:spcPts val="0"/>
                </a:spcBef>
                <a:spcAft>
                  <a:spcPts val="0"/>
                </a:spcAft>
              </a:pPr>
              <a:t>‹#›</a:t>
            </a:fld>
            <a:endParaRPr lang="en-US" sz="1350">
              <a:solidFill>
                <a:prstClr val="white"/>
              </a:solidFill>
              <a:latin typeface="Century Gothic" panose="020B0502020202020204"/>
            </a:endParaRPr>
          </a:p>
        </p:txBody>
      </p:sp>
    </p:spTree>
    <p:extLst>
      <p:ext uri="{BB962C8B-B14F-4D97-AF65-F5344CB8AC3E}">
        <p14:creationId xmlns:p14="http://schemas.microsoft.com/office/powerpoint/2010/main" val="1027349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3575050" y="273051"/>
            <a:ext cx="5111750" cy="56562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1"/>
            <a:ext cx="3008313" cy="44942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p:ph type="sldNum" sz="quarter" idx="11"/>
          </p:nvPr>
        </p:nvSpPr>
        <p:spPr>
          <a:xfrm>
            <a:off x="285720" y="6286521"/>
            <a:ext cx="2062162" cy="285752"/>
          </a:xfrm>
          <a:prstGeom prst="rect">
            <a:avLst/>
          </a:prstGeom>
        </p:spPr>
        <p:txBody>
          <a:bodyPr/>
          <a:lstStyle>
            <a:lvl1pPr>
              <a:defRPr/>
            </a:lvl1pPr>
          </a:lstStyle>
          <a:p>
            <a:pPr>
              <a:defRPr/>
            </a:pP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5619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457200" y="1600201"/>
            <a:ext cx="8229600" cy="4329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3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1.xml"/><Relationship Id="rId1" Type="http://schemas.openxmlformats.org/officeDocument/2006/relationships/slideLayout" Target="../slideLayouts/slideLayout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jpeg"/><Relationship Id="rId5" Type="http://schemas.openxmlformats.org/officeDocument/2006/relationships/slideLayout" Target="../slideLayouts/slideLayout45.xml"/><Relationship Id="rId10" Type="http://schemas.openxmlformats.org/officeDocument/2006/relationships/theme" Target="../theme/theme12.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2.xml"/><Relationship Id="rId7" Type="http://schemas.openxmlformats.org/officeDocument/2006/relationships/image" Target="../media/image19.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theme" Target="../theme/theme13.xml"/><Relationship Id="rId9" Type="http://schemas.openxmlformats.org/officeDocument/2006/relationships/image" Target="../media/image2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4.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6.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36.xml"/><Relationship Id="rId4" Type="http://schemas.openxmlformats.org/officeDocument/2006/relationships/image" Target="../media/image10.emf"/></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scotlandexcel-logo-refresh-1.jpg"/>
          <p:cNvPicPr>
            <a:picLocks noChangeAspect="1"/>
          </p:cNvPicPr>
          <p:nvPr/>
        </p:nvPicPr>
        <p:blipFill>
          <a:blip r:embed="rId11" cstate="print"/>
          <a:stretch>
            <a:fillRect/>
          </a:stretch>
        </p:blipFill>
        <p:spPr>
          <a:xfrm>
            <a:off x="6300192" y="5877272"/>
            <a:ext cx="2588951" cy="842392"/>
          </a:xfrm>
          <a:prstGeom prst="rect">
            <a:avLst/>
          </a:prstGeom>
        </p:spPr>
      </p:pic>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329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p:nvSpPr>
        <p:spPr>
          <a:xfrm>
            <a:off x="357158" y="6286520"/>
            <a:ext cx="1500198" cy="276999"/>
          </a:xfrm>
          <a:prstGeom prst="rect">
            <a:avLst/>
          </a:prstGeom>
          <a:noFill/>
        </p:spPr>
        <p:txBody>
          <a:bodyPr wrap="square" rtlCol="0">
            <a:spAutoFit/>
          </a:bodyPr>
          <a:lstStyle/>
          <a:p>
            <a:fld id="{DDF72773-82AF-46D9-9C16-989733A9787D}" type="slidenum">
              <a:rPr lang="en-US" sz="1200" smtClean="0">
                <a:solidFill>
                  <a:schemeClr val="bg1">
                    <a:lumMod val="65000"/>
                  </a:schemeClr>
                </a:solidFill>
              </a:rPr>
              <a:pPr/>
              <a:t>‹#›</a:t>
            </a:fld>
            <a:endParaRPr lang="en-US" sz="12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50" r:id="rId9"/>
  </p:sldLayoutIdLst>
  <p:hf hdr="0" ftr="0" dt="0"/>
  <p:txStyles>
    <p:titleStyle>
      <a:lvl1pPr algn="ctr" rtl="0" eaLnBrk="1" fontAlgn="base" hangingPunct="1">
        <a:spcBef>
          <a:spcPct val="0"/>
        </a:spcBef>
        <a:spcAft>
          <a:spcPct val="0"/>
        </a:spcAft>
        <a:defRPr sz="4400" kern="1200">
          <a:solidFill>
            <a:srgbClr val="00263A"/>
          </a:solidFill>
          <a:latin typeface="+mj-lt"/>
          <a:ea typeface="+mj-ea"/>
          <a:cs typeface="+mj-cs"/>
        </a:defRPr>
      </a:lvl1pPr>
      <a:lvl2pPr algn="ctr" rtl="0" eaLnBrk="1" fontAlgn="base" hangingPunct="1">
        <a:spcBef>
          <a:spcPct val="0"/>
        </a:spcBef>
        <a:spcAft>
          <a:spcPct val="0"/>
        </a:spcAft>
        <a:defRPr sz="4400">
          <a:solidFill>
            <a:schemeClr val="tx1"/>
          </a:solidFill>
          <a:latin typeface="Comic Sans MS" pitchFamily="66" charset="0"/>
        </a:defRPr>
      </a:lvl2pPr>
      <a:lvl3pPr algn="ctr" rtl="0" eaLnBrk="1" fontAlgn="base" hangingPunct="1">
        <a:spcBef>
          <a:spcPct val="0"/>
        </a:spcBef>
        <a:spcAft>
          <a:spcPct val="0"/>
        </a:spcAft>
        <a:defRPr sz="4400">
          <a:solidFill>
            <a:schemeClr val="tx1"/>
          </a:solidFill>
          <a:latin typeface="Comic Sans MS" pitchFamily="66" charset="0"/>
        </a:defRPr>
      </a:lvl3pPr>
      <a:lvl4pPr algn="ctr" rtl="0" eaLnBrk="1" fontAlgn="base" hangingPunct="1">
        <a:spcBef>
          <a:spcPct val="0"/>
        </a:spcBef>
        <a:spcAft>
          <a:spcPct val="0"/>
        </a:spcAft>
        <a:defRPr sz="4400">
          <a:solidFill>
            <a:schemeClr val="tx1"/>
          </a:solidFill>
          <a:latin typeface="Comic Sans MS" pitchFamily="66" charset="0"/>
        </a:defRPr>
      </a:lvl4pPr>
      <a:lvl5pPr algn="ctr" rtl="0" eaLnBrk="1" fontAlgn="base" hangingPunct="1">
        <a:spcBef>
          <a:spcPct val="0"/>
        </a:spcBef>
        <a:spcAft>
          <a:spcPct val="0"/>
        </a:spcAft>
        <a:defRPr sz="4400">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omic Sans MS" pitchFamily="66" charset="0"/>
        </a:defRPr>
      </a:lvl6pPr>
      <a:lvl7pPr marL="914400" algn="ctr" rtl="0" eaLnBrk="1" fontAlgn="base" hangingPunct="1">
        <a:spcBef>
          <a:spcPct val="0"/>
        </a:spcBef>
        <a:spcAft>
          <a:spcPct val="0"/>
        </a:spcAft>
        <a:defRPr sz="4400">
          <a:solidFill>
            <a:schemeClr val="tx1"/>
          </a:solidFill>
          <a:latin typeface="Comic Sans MS" pitchFamily="66" charset="0"/>
        </a:defRPr>
      </a:lvl7pPr>
      <a:lvl8pPr marL="1371600" algn="ctr" rtl="0" eaLnBrk="1" fontAlgn="base" hangingPunct="1">
        <a:spcBef>
          <a:spcPct val="0"/>
        </a:spcBef>
        <a:spcAft>
          <a:spcPct val="0"/>
        </a:spcAft>
        <a:defRPr sz="4400">
          <a:solidFill>
            <a:schemeClr val="tx1"/>
          </a:solidFill>
          <a:latin typeface="Comic Sans MS" pitchFamily="66" charset="0"/>
        </a:defRPr>
      </a:lvl8pPr>
      <a:lvl9pPr marL="1828800" algn="ctr" rtl="0" eaLnBrk="1" fontAlgn="base" hangingPunct="1">
        <a:spcBef>
          <a:spcPct val="0"/>
        </a:spcBef>
        <a:spcAft>
          <a:spcPct val="0"/>
        </a:spcAft>
        <a:defRPr sz="4400">
          <a:solidFill>
            <a:schemeClr val="tx1"/>
          </a:solidFill>
          <a:latin typeface="Comic Sans MS" pitchFamily="66" charset="0"/>
        </a:defRPr>
      </a:lvl9pPr>
    </p:titleStyle>
    <p:bodyStyle>
      <a:lvl1pPr marL="342900" indent="-342900" algn="l" rtl="0" eaLnBrk="1" fontAlgn="base" hangingPunct="1">
        <a:spcBef>
          <a:spcPct val="20000"/>
        </a:spcBef>
        <a:spcAft>
          <a:spcPct val="0"/>
        </a:spcAft>
        <a:buFont typeface="Arial" charset="0"/>
        <a:buChar char="•"/>
        <a:defRPr sz="3200" kern="1200">
          <a:solidFill>
            <a:srgbClr val="00263A"/>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00263A"/>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00263A"/>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00263A"/>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00263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329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p:nvSpPr>
        <p:spPr>
          <a:xfrm>
            <a:off x="357158" y="6493252"/>
            <a:ext cx="1500198" cy="276999"/>
          </a:xfrm>
          <a:prstGeom prst="rect">
            <a:avLst/>
          </a:prstGeom>
          <a:noFill/>
        </p:spPr>
        <p:txBody>
          <a:bodyPr wrap="square" rtlCol="0">
            <a:spAutoFit/>
          </a:bodyPr>
          <a:lstStyle/>
          <a:p>
            <a:fld id="{DDF72773-82AF-46D9-9C16-989733A9787D}" type="slidenum">
              <a:rPr lang="en-US" sz="1200" smtClean="0">
                <a:solidFill>
                  <a:schemeClr val="bg1">
                    <a:lumMod val="65000"/>
                  </a:schemeClr>
                </a:solidFill>
              </a:rPr>
              <a:pPr/>
              <a:t>‹#›</a:t>
            </a:fld>
            <a:endParaRPr lang="en-US" sz="1200" dirty="0">
              <a:solidFill>
                <a:schemeClr val="bg1">
                  <a:lumMod val="65000"/>
                </a:schemeClr>
              </a:solidFill>
            </a:endParaRPr>
          </a:p>
        </p:txBody>
      </p:sp>
      <p:pic>
        <p:nvPicPr>
          <p:cNvPr id="10" name="Picture 9">
            <a:extLst>
              <a:ext uri="{FF2B5EF4-FFF2-40B4-BE49-F238E27FC236}">
                <a16:creationId xmlns:a16="http://schemas.microsoft.com/office/drawing/2014/main" id="{91737D22-7D5F-4D62-B401-F8A5922C97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03648" y="6058897"/>
            <a:ext cx="526588" cy="610463"/>
          </a:xfrm>
          <a:prstGeom prst="rect">
            <a:avLst/>
          </a:prstGeom>
        </p:spPr>
      </p:pic>
      <p:pic>
        <p:nvPicPr>
          <p:cNvPr id="11" name="Picture 10">
            <a:extLst>
              <a:ext uri="{FF2B5EF4-FFF2-40B4-BE49-F238E27FC236}">
                <a16:creationId xmlns:a16="http://schemas.microsoft.com/office/drawing/2014/main" id="{8EBEF5A8-4424-46A2-8407-6739AA7E05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51719" y="6026861"/>
            <a:ext cx="1038839" cy="692803"/>
          </a:xfrm>
          <a:prstGeom prst="rect">
            <a:avLst/>
          </a:prstGeom>
        </p:spPr>
      </p:pic>
      <p:pic>
        <p:nvPicPr>
          <p:cNvPr id="13" name="Picture 12">
            <a:extLst>
              <a:ext uri="{FF2B5EF4-FFF2-40B4-BE49-F238E27FC236}">
                <a16:creationId xmlns:a16="http://schemas.microsoft.com/office/drawing/2014/main" id="{8FAF259A-8A6A-436E-8182-B586E11E5EB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6739" y="6106180"/>
            <a:ext cx="591165" cy="593804"/>
          </a:xfrm>
          <a:prstGeom prst="rect">
            <a:avLst/>
          </a:prstGeom>
        </p:spPr>
      </p:pic>
      <p:pic>
        <p:nvPicPr>
          <p:cNvPr id="3" name="Picture 2" descr="A close up of a sign&#10;&#10;Description generated with very high confidence">
            <a:extLst>
              <a:ext uri="{FF2B5EF4-FFF2-40B4-BE49-F238E27FC236}">
                <a16:creationId xmlns:a16="http://schemas.microsoft.com/office/drawing/2014/main" id="{B7117AA0-8F6E-42E5-B3A5-20D216F6D5D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93612" y="6113485"/>
            <a:ext cx="1282844" cy="606179"/>
          </a:xfrm>
          <a:prstGeom prst="rect">
            <a:avLst/>
          </a:prstGeom>
        </p:spPr>
      </p:pic>
    </p:spTree>
    <p:extLst>
      <p:ext uri="{BB962C8B-B14F-4D97-AF65-F5344CB8AC3E}">
        <p14:creationId xmlns:p14="http://schemas.microsoft.com/office/powerpoint/2010/main" val="3222915703"/>
      </p:ext>
    </p:extLst>
  </p:cSld>
  <p:clrMap bg1="lt1" tx1="dk1" bg2="lt2" tx2="dk2" accent1="accent1" accent2="accent2" accent3="accent3" accent4="accent4" accent5="accent5" accent6="accent6" hlink="hlink" folHlink="folHlink"/>
  <p:sldLayoutIdLst>
    <p:sldLayoutId id="2147483704" r:id="rId1"/>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mic Sans MS" pitchFamily="66" charset="0"/>
        </a:defRPr>
      </a:lvl2pPr>
      <a:lvl3pPr algn="ctr" rtl="0" eaLnBrk="1" fontAlgn="base" hangingPunct="1">
        <a:spcBef>
          <a:spcPct val="0"/>
        </a:spcBef>
        <a:spcAft>
          <a:spcPct val="0"/>
        </a:spcAft>
        <a:defRPr sz="4400">
          <a:solidFill>
            <a:schemeClr val="tx1"/>
          </a:solidFill>
          <a:latin typeface="Comic Sans MS" pitchFamily="66" charset="0"/>
        </a:defRPr>
      </a:lvl3pPr>
      <a:lvl4pPr algn="ctr" rtl="0" eaLnBrk="1" fontAlgn="base" hangingPunct="1">
        <a:spcBef>
          <a:spcPct val="0"/>
        </a:spcBef>
        <a:spcAft>
          <a:spcPct val="0"/>
        </a:spcAft>
        <a:defRPr sz="4400">
          <a:solidFill>
            <a:schemeClr val="tx1"/>
          </a:solidFill>
          <a:latin typeface="Comic Sans MS" pitchFamily="66" charset="0"/>
        </a:defRPr>
      </a:lvl4pPr>
      <a:lvl5pPr algn="ctr" rtl="0" eaLnBrk="1" fontAlgn="base" hangingPunct="1">
        <a:spcBef>
          <a:spcPct val="0"/>
        </a:spcBef>
        <a:spcAft>
          <a:spcPct val="0"/>
        </a:spcAft>
        <a:defRPr sz="4400">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omic Sans MS" pitchFamily="66" charset="0"/>
        </a:defRPr>
      </a:lvl6pPr>
      <a:lvl7pPr marL="914400" algn="ctr" rtl="0" eaLnBrk="1" fontAlgn="base" hangingPunct="1">
        <a:spcBef>
          <a:spcPct val="0"/>
        </a:spcBef>
        <a:spcAft>
          <a:spcPct val="0"/>
        </a:spcAft>
        <a:defRPr sz="4400">
          <a:solidFill>
            <a:schemeClr val="tx1"/>
          </a:solidFill>
          <a:latin typeface="Comic Sans MS" pitchFamily="66" charset="0"/>
        </a:defRPr>
      </a:lvl7pPr>
      <a:lvl8pPr marL="1371600" algn="ctr" rtl="0" eaLnBrk="1" fontAlgn="base" hangingPunct="1">
        <a:spcBef>
          <a:spcPct val="0"/>
        </a:spcBef>
        <a:spcAft>
          <a:spcPct val="0"/>
        </a:spcAft>
        <a:defRPr sz="4400">
          <a:solidFill>
            <a:schemeClr val="tx1"/>
          </a:solidFill>
          <a:latin typeface="Comic Sans MS" pitchFamily="66" charset="0"/>
        </a:defRPr>
      </a:lvl8pPr>
      <a:lvl9pPr marL="1828800" algn="ctr" rtl="0" eaLnBrk="1" fontAlgn="base" hangingPunct="1">
        <a:spcBef>
          <a:spcPct val="0"/>
        </a:spcBef>
        <a:spcAft>
          <a:spcPct val="0"/>
        </a:spcAft>
        <a:defRPr sz="4400">
          <a:solidFill>
            <a:schemeClr val="tx1"/>
          </a:solidFill>
          <a:latin typeface="Comic Sans MS" pitchFamily="66"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5F25F-6D3F-4EEE-9F54-0534A03DEB3A}" type="datetimeFigureOut">
              <a:rPr lang="en-GB" smtClean="0"/>
              <a:pPr/>
              <a:t>08/05/2019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13514-E965-4991-B13A-7B26832508C0}" type="slidenum">
              <a:rPr lang="en-GB" smtClean="0"/>
              <a:pPr/>
              <a:t>‹#›</a:t>
            </a:fld>
            <a:endParaRPr lang="en-GB"/>
          </a:p>
        </p:txBody>
      </p:sp>
    </p:spTree>
    <p:extLst>
      <p:ext uri="{BB962C8B-B14F-4D97-AF65-F5344CB8AC3E}">
        <p14:creationId xmlns:p14="http://schemas.microsoft.com/office/powerpoint/2010/main" val="1333730101"/>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scotlandexcel-logo-refresh-1.jpg"/>
          <p:cNvPicPr>
            <a:picLocks noChangeAspect="1"/>
          </p:cNvPicPr>
          <p:nvPr/>
        </p:nvPicPr>
        <p:blipFill>
          <a:blip r:embed="rId11" cstate="print"/>
          <a:stretch>
            <a:fillRect/>
          </a:stretch>
        </p:blipFill>
        <p:spPr>
          <a:xfrm>
            <a:off x="6300192" y="5877272"/>
            <a:ext cx="2588951" cy="842392"/>
          </a:xfrm>
          <a:prstGeom prst="rect">
            <a:avLst/>
          </a:prstGeom>
        </p:spPr>
      </p:pic>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329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357158" y="6286520"/>
            <a:ext cx="2342634" cy="369332"/>
          </a:xfrm>
          <a:prstGeom prst="rect">
            <a:avLst/>
          </a:prstGeom>
          <a:noFill/>
        </p:spPr>
        <p:txBody>
          <a:bodyPr wrap="square" rtlCol="0">
            <a:spAutoFit/>
          </a:bodyPr>
          <a:lstStyle/>
          <a:p>
            <a:r>
              <a:rPr lang="en-US" sz="1800" dirty="0">
                <a:solidFill>
                  <a:schemeClr val="bg1">
                    <a:lumMod val="65000"/>
                  </a:schemeClr>
                </a:solidFill>
              </a:rPr>
              <a:t>#SXLconference19 </a:t>
            </a:r>
          </a:p>
        </p:txBody>
      </p:sp>
    </p:spTree>
    <p:extLst>
      <p:ext uri="{BB962C8B-B14F-4D97-AF65-F5344CB8AC3E}">
        <p14:creationId xmlns:p14="http://schemas.microsoft.com/office/powerpoint/2010/main" val="5854176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hf sldNum="0" hdr="0" dt="0"/>
  <p:txStyles>
    <p:titleStyle>
      <a:lvl1pPr algn="ctr" rtl="0" eaLnBrk="1" fontAlgn="base" hangingPunct="1">
        <a:spcBef>
          <a:spcPct val="0"/>
        </a:spcBef>
        <a:spcAft>
          <a:spcPct val="0"/>
        </a:spcAft>
        <a:defRPr sz="4400" kern="1200">
          <a:solidFill>
            <a:srgbClr val="00263A"/>
          </a:solidFill>
          <a:latin typeface="+mj-lt"/>
          <a:ea typeface="+mj-ea"/>
          <a:cs typeface="+mj-cs"/>
        </a:defRPr>
      </a:lvl1pPr>
      <a:lvl2pPr algn="ctr" rtl="0" eaLnBrk="1" fontAlgn="base" hangingPunct="1">
        <a:spcBef>
          <a:spcPct val="0"/>
        </a:spcBef>
        <a:spcAft>
          <a:spcPct val="0"/>
        </a:spcAft>
        <a:defRPr sz="4400">
          <a:solidFill>
            <a:schemeClr val="tx1"/>
          </a:solidFill>
          <a:latin typeface="Comic Sans MS" pitchFamily="66" charset="0"/>
        </a:defRPr>
      </a:lvl2pPr>
      <a:lvl3pPr algn="ctr" rtl="0" eaLnBrk="1" fontAlgn="base" hangingPunct="1">
        <a:spcBef>
          <a:spcPct val="0"/>
        </a:spcBef>
        <a:spcAft>
          <a:spcPct val="0"/>
        </a:spcAft>
        <a:defRPr sz="4400">
          <a:solidFill>
            <a:schemeClr val="tx1"/>
          </a:solidFill>
          <a:latin typeface="Comic Sans MS" pitchFamily="66" charset="0"/>
        </a:defRPr>
      </a:lvl3pPr>
      <a:lvl4pPr algn="ctr" rtl="0" eaLnBrk="1" fontAlgn="base" hangingPunct="1">
        <a:spcBef>
          <a:spcPct val="0"/>
        </a:spcBef>
        <a:spcAft>
          <a:spcPct val="0"/>
        </a:spcAft>
        <a:defRPr sz="4400">
          <a:solidFill>
            <a:schemeClr val="tx1"/>
          </a:solidFill>
          <a:latin typeface="Comic Sans MS" pitchFamily="66" charset="0"/>
        </a:defRPr>
      </a:lvl4pPr>
      <a:lvl5pPr algn="ctr" rtl="0" eaLnBrk="1" fontAlgn="base" hangingPunct="1">
        <a:spcBef>
          <a:spcPct val="0"/>
        </a:spcBef>
        <a:spcAft>
          <a:spcPct val="0"/>
        </a:spcAft>
        <a:defRPr sz="4400">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omic Sans MS" pitchFamily="66" charset="0"/>
        </a:defRPr>
      </a:lvl6pPr>
      <a:lvl7pPr marL="914400" algn="ctr" rtl="0" eaLnBrk="1" fontAlgn="base" hangingPunct="1">
        <a:spcBef>
          <a:spcPct val="0"/>
        </a:spcBef>
        <a:spcAft>
          <a:spcPct val="0"/>
        </a:spcAft>
        <a:defRPr sz="4400">
          <a:solidFill>
            <a:schemeClr val="tx1"/>
          </a:solidFill>
          <a:latin typeface="Comic Sans MS" pitchFamily="66" charset="0"/>
        </a:defRPr>
      </a:lvl7pPr>
      <a:lvl8pPr marL="1371600" algn="ctr" rtl="0" eaLnBrk="1" fontAlgn="base" hangingPunct="1">
        <a:spcBef>
          <a:spcPct val="0"/>
        </a:spcBef>
        <a:spcAft>
          <a:spcPct val="0"/>
        </a:spcAft>
        <a:defRPr sz="4400">
          <a:solidFill>
            <a:schemeClr val="tx1"/>
          </a:solidFill>
          <a:latin typeface="Comic Sans MS" pitchFamily="66" charset="0"/>
        </a:defRPr>
      </a:lvl8pPr>
      <a:lvl9pPr marL="1828800" algn="ctr" rtl="0" eaLnBrk="1" fontAlgn="base" hangingPunct="1">
        <a:spcBef>
          <a:spcPct val="0"/>
        </a:spcBef>
        <a:spcAft>
          <a:spcPct val="0"/>
        </a:spcAft>
        <a:defRPr sz="4400">
          <a:solidFill>
            <a:schemeClr val="tx1"/>
          </a:solidFill>
          <a:latin typeface="Comic Sans MS" pitchFamily="66" charset="0"/>
        </a:defRPr>
      </a:lvl9pPr>
    </p:titleStyle>
    <p:bodyStyle>
      <a:lvl1pPr marL="342900" indent="-342900" algn="l" rtl="0" eaLnBrk="1" fontAlgn="base" hangingPunct="1">
        <a:spcBef>
          <a:spcPct val="20000"/>
        </a:spcBef>
        <a:spcAft>
          <a:spcPct val="0"/>
        </a:spcAft>
        <a:buFont typeface="Arial" charset="0"/>
        <a:buChar char="•"/>
        <a:defRPr sz="3200" kern="1200">
          <a:solidFill>
            <a:srgbClr val="00263A"/>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00263A"/>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00263A"/>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00263A"/>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00263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55EDFC66-5182-C34A-9029-D809496F7A7A}" type="datetimeFigureOut">
              <a:rPr lang="en-US" smtClean="0"/>
              <a:t>5/8/2019</a:t>
            </a:fld>
            <a:endParaRPr lang="en-US"/>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a:p>
        </p:txBody>
      </p:sp>
      <p:pic>
        <p:nvPicPr>
          <p:cNvPr id="15" name="Picture 14">
            <a:extLst>
              <a:ext uri="{FF2B5EF4-FFF2-40B4-BE49-F238E27FC236}">
                <a16:creationId xmlns:a16="http://schemas.microsoft.com/office/drawing/2014/main" id="{149F4887-689C-4A15-AC3F-F08B3B41F86D}"/>
              </a:ext>
            </a:extLst>
          </p:cNvPr>
          <p:cNvPicPr>
            <a:picLocks noChangeAspect="1"/>
          </p:cNvPicPr>
          <p:nvPr userDrawn="1"/>
        </p:nvPicPr>
        <p:blipFill>
          <a:blip r:embed="rId9"/>
          <a:stretch>
            <a:fillRect/>
          </a:stretch>
        </p:blipFill>
        <p:spPr>
          <a:xfrm>
            <a:off x="6733161" y="331546"/>
            <a:ext cx="845702" cy="108950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26828" y="452718"/>
            <a:ext cx="1020826" cy="843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2" descr="Fidra-logo_CMYK.png">
            <a:extLst>
              <a:ext uri="{FF2B5EF4-FFF2-40B4-BE49-F238E27FC236}">
                <a16:creationId xmlns:a16="http://schemas.microsoft.com/office/drawing/2014/main" id="{7D2AFF05-9C04-4383-9EF8-E36D6CB48786}"/>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741534" y="327804"/>
            <a:ext cx="822744" cy="109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37460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78673-485B-4123-A504-BA4F007BDA97}" type="datetimeFigureOut">
              <a:rPr lang="en-GB" smtClean="0"/>
              <a:t>08/05/2019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CE04BC-4E03-404A-A27D-75597B1AA2F5}" type="slidenum">
              <a:rPr lang="en-GB" smtClean="0"/>
              <a:t>‹#›</a:t>
            </a:fld>
            <a:endParaRPr lang="en-GB"/>
          </a:p>
        </p:txBody>
      </p:sp>
    </p:spTree>
    <p:extLst>
      <p:ext uri="{BB962C8B-B14F-4D97-AF65-F5344CB8AC3E}">
        <p14:creationId xmlns:p14="http://schemas.microsoft.com/office/powerpoint/2010/main" val="181207809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8751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35843" name="Rectangle 3"/>
          <p:cNvSpPr>
            <a:spLocks noGrp="1" noChangeArrowheads="1"/>
          </p:cNvSpPr>
          <p:nvPr>
            <p:ph type="body" idx="1"/>
          </p:nvPr>
        </p:nvSpPr>
        <p:spPr bwMode="auto">
          <a:xfrm>
            <a:off x="684213" y="1556796"/>
            <a:ext cx="7772400" cy="39597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844" name="Rectangle 4"/>
          <p:cNvSpPr>
            <a:spLocks noGrp="1" noChangeArrowheads="1"/>
          </p:cNvSpPr>
          <p:nvPr>
            <p:ph type="sldNum" sz="quarter" idx="4"/>
          </p:nvPr>
        </p:nvSpPr>
        <p:spPr bwMode="auto">
          <a:xfrm>
            <a:off x="611188" y="6524625"/>
            <a:ext cx="1905000" cy="241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108">
                <a:solidFill>
                  <a:schemeClr val="bg1"/>
                </a:solidFill>
                <a:latin typeface="+mn-lt"/>
              </a:defRPr>
            </a:lvl1pPr>
          </a:lstStyle>
          <a:p>
            <a:fld id="{1EB050ED-A328-4B48-9C8A-DE380AD440EC}" type="slidenum">
              <a:rPr lang="en-GB"/>
              <a:pPr/>
              <a:t>‹#›</a:t>
            </a:fld>
            <a:endParaRPr lang="en-GB" dirty="0"/>
          </a:p>
        </p:txBody>
      </p:sp>
      <p:pic>
        <p:nvPicPr>
          <p:cNvPr id="6" name="Picture 10" descr="Services Red"/>
          <p:cNvPicPr>
            <a:picLocks noChangeAspect="1" noChangeArrowheads="1"/>
          </p:cNvPicPr>
          <p:nvPr userDrawn="1"/>
        </p:nvPicPr>
        <p:blipFill>
          <a:blip r:embed="rId8" cstate="print"/>
          <a:srcRect/>
          <a:stretch>
            <a:fillRect/>
          </a:stretch>
        </p:blipFill>
        <p:spPr bwMode="auto">
          <a:xfrm>
            <a:off x="7961916" y="6389996"/>
            <a:ext cx="938268" cy="468005"/>
          </a:xfrm>
          <a:prstGeom prst="rect">
            <a:avLst/>
          </a:prstGeom>
          <a:noFill/>
        </p:spPr>
      </p:pic>
    </p:spTree>
    <p:extLst>
      <p:ext uri="{BB962C8B-B14F-4D97-AF65-F5344CB8AC3E}">
        <p14:creationId xmlns:p14="http://schemas.microsoft.com/office/powerpoint/2010/main" val="70273644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hf hdr="0" ftr="0" dt="0"/>
  <p:txStyles>
    <p:titleStyle>
      <a:lvl1pPr algn="l" rtl="0" eaLnBrk="1" fontAlgn="base" hangingPunct="1">
        <a:spcBef>
          <a:spcPct val="0"/>
        </a:spcBef>
        <a:spcAft>
          <a:spcPct val="0"/>
        </a:spcAft>
        <a:defRPr sz="1846" b="1">
          <a:solidFill>
            <a:schemeClr val="tx2"/>
          </a:solidFill>
          <a:latin typeface="+mj-lt"/>
          <a:ea typeface="+mj-ea"/>
          <a:cs typeface="+mj-cs"/>
        </a:defRPr>
      </a:lvl1pPr>
      <a:lvl2pPr algn="l" rtl="0" eaLnBrk="1" fontAlgn="base" hangingPunct="1">
        <a:spcBef>
          <a:spcPct val="0"/>
        </a:spcBef>
        <a:spcAft>
          <a:spcPct val="0"/>
        </a:spcAft>
        <a:defRPr sz="3323" b="1">
          <a:solidFill>
            <a:schemeClr val="tx2"/>
          </a:solidFill>
          <a:latin typeface="Verdana" pitchFamily="34" charset="0"/>
        </a:defRPr>
      </a:lvl2pPr>
      <a:lvl3pPr algn="l" rtl="0" eaLnBrk="1" fontAlgn="base" hangingPunct="1">
        <a:spcBef>
          <a:spcPct val="0"/>
        </a:spcBef>
        <a:spcAft>
          <a:spcPct val="0"/>
        </a:spcAft>
        <a:defRPr sz="3323" b="1">
          <a:solidFill>
            <a:schemeClr val="tx2"/>
          </a:solidFill>
          <a:latin typeface="Verdana" pitchFamily="34" charset="0"/>
        </a:defRPr>
      </a:lvl3pPr>
      <a:lvl4pPr algn="l" rtl="0" eaLnBrk="1" fontAlgn="base" hangingPunct="1">
        <a:spcBef>
          <a:spcPct val="0"/>
        </a:spcBef>
        <a:spcAft>
          <a:spcPct val="0"/>
        </a:spcAft>
        <a:defRPr sz="3323" b="1">
          <a:solidFill>
            <a:schemeClr val="tx2"/>
          </a:solidFill>
          <a:latin typeface="Verdana" pitchFamily="34" charset="0"/>
        </a:defRPr>
      </a:lvl4pPr>
      <a:lvl5pPr algn="l" rtl="0" eaLnBrk="1" fontAlgn="base" hangingPunct="1">
        <a:spcBef>
          <a:spcPct val="0"/>
        </a:spcBef>
        <a:spcAft>
          <a:spcPct val="0"/>
        </a:spcAft>
        <a:defRPr sz="3323" b="1">
          <a:solidFill>
            <a:schemeClr val="tx2"/>
          </a:solidFill>
          <a:latin typeface="Verdana" pitchFamily="34" charset="0"/>
        </a:defRPr>
      </a:lvl5pPr>
      <a:lvl6pPr marL="422041" algn="l" rtl="0" eaLnBrk="1" fontAlgn="base" hangingPunct="1">
        <a:spcBef>
          <a:spcPct val="0"/>
        </a:spcBef>
        <a:spcAft>
          <a:spcPct val="0"/>
        </a:spcAft>
        <a:defRPr sz="3323" b="1">
          <a:solidFill>
            <a:schemeClr val="tx2"/>
          </a:solidFill>
          <a:latin typeface="Verdana" pitchFamily="34" charset="0"/>
        </a:defRPr>
      </a:lvl6pPr>
      <a:lvl7pPr marL="844083" algn="l" rtl="0" eaLnBrk="1" fontAlgn="base" hangingPunct="1">
        <a:spcBef>
          <a:spcPct val="0"/>
        </a:spcBef>
        <a:spcAft>
          <a:spcPct val="0"/>
        </a:spcAft>
        <a:defRPr sz="3323" b="1">
          <a:solidFill>
            <a:schemeClr val="tx2"/>
          </a:solidFill>
          <a:latin typeface="Verdana" pitchFamily="34" charset="0"/>
        </a:defRPr>
      </a:lvl7pPr>
      <a:lvl8pPr marL="1266124" algn="l" rtl="0" eaLnBrk="1" fontAlgn="base" hangingPunct="1">
        <a:spcBef>
          <a:spcPct val="0"/>
        </a:spcBef>
        <a:spcAft>
          <a:spcPct val="0"/>
        </a:spcAft>
        <a:defRPr sz="3323" b="1">
          <a:solidFill>
            <a:schemeClr val="tx2"/>
          </a:solidFill>
          <a:latin typeface="Verdana" pitchFamily="34" charset="0"/>
        </a:defRPr>
      </a:lvl8pPr>
      <a:lvl9pPr marL="1688165" algn="l" rtl="0" eaLnBrk="1" fontAlgn="base" hangingPunct="1">
        <a:spcBef>
          <a:spcPct val="0"/>
        </a:spcBef>
        <a:spcAft>
          <a:spcPct val="0"/>
        </a:spcAft>
        <a:defRPr sz="3323" b="1">
          <a:solidFill>
            <a:schemeClr val="tx2"/>
          </a:solidFill>
          <a:latin typeface="Verdana" pitchFamily="34" charset="0"/>
        </a:defRPr>
      </a:lvl9pPr>
    </p:titleStyle>
    <p:bodyStyle>
      <a:lvl1pPr marL="316531" indent="-316531" algn="l" rtl="0" eaLnBrk="1" fontAlgn="base" hangingPunct="1">
        <a:spcBef>
          <a:spcPct val="20000"/>
        </a:spcBef>
        <a:spcAft>
          <a:spcPct val="0"/>
        </a:spcAft>
        <a:buClr>
          <a:schemeClr val="tx1"/>
        </a:buClr>
        <a:buChar char="•"/>
        <a:defRPr sz="2215">
          <a:solidFill>
            <a:schemeClr val="tx1"/>
          </a:solidFill>
          <a:latin typeface="+mn-lt"/>
          <a:ea typeface="+mn-ea"/>
          <a:cs typeface="+mn-cs"/>
        </a:defRPr>
      </a:lvl1pPr>
      <a:lvl2pPr marL="685817" indent="-263776" algn="l" rtl="0" eaLnBrk="1" fontAlgn="base" hangingPunct="1">
        <a:spcBef>
          <a:spcPct val="20000"/>
        </a:spcBef>
        <a:spcAft>
          <a:spcPct val="0"/>
        </a:spcAft>
        <a:buClr>
          <a:schemeClr val="tx1"/>
        </a:buClr>
        <a:buFont typeface="Verdana" pitchFamily="34" charset="0"/>
        <a:buChar char="▪"/>
        <a:defRPr sz="1846">
          <a:solidFill>
            <a:schemeClr val="tx1"/>
          </a:solidFill>
          <a:latin typeface="+mn-lt"/>
        </a:defRPr>
      </a:lvl2pPr>
      <a:lvl3pPr marL="1055103" indent="-211021" algn="l" rtl="0" eaLnBrk="1" fontAlgn="base" hangingPunct="1">
        <a:spcBef>
          <a:spcPct val="20000"/>
        </a:spcBef>
        <a:spcAft>
          <a:spcPct val="0"/>
        </a:spcAft>
        <a:buClr>
          <a:schemeClr val="tx1"/>
        </a:buClr>
        <a:buChar char="•"/>
        <a:defRPr sz="1662">
          <a:solidFill>
            <a:schemeClr val="tx1"/>
          </a:solidFill>
          <a:latin typeface="+mn-lt"/>
        </a:defRPr>
      </a:lvl3pPr>
      <a:lvl4pPr marL="1477145" indent="-211021" algn="l" rtl="0" eaLnBrk="1" fontAlgn="base" hangingPunct="1">
        <a:spcBef>
          <a:spcPct val="20000"/>
        </a:spcBef>
        <a:spcAft>
          <a:spcPct val="0"/>
        </a:spcAft>
        <a:buClr>
          <a:schemeClr val="tx1"/>
        </a:buClr>
        <a:buChar char="–"/>
        <a:defRPr sz="1477">
          <a:solidFill>
            <a:schemeClr val="tx1"/>
          </a:solidFill>
          <a:latin typeface="+mn-lt"/>
        </a:defRPr>
      </a:lvl4pPr>
      <a:lvl5pPr marL="1899186" indent="-211021" algn="l" rtl="0" eaLnBrk="1" fontAlgn="base" hangingPunct="1">
        <a:spcBef>
          <a:spcPct val="20000"/>
        </a:spcBef>
        <a:spcAft>
          <a:spcPct val="0"/>
        </a:spcAft>
        <a:buClr>
          <a:schemeClr val="tx1"/>
        </a:buClr>
        <a:buChar char="»"/>
        <a:defRPr sz="1477">
          <a:solidFill>
            <a:schemeClr val="tx1"/>
          </a:solidFill>
          <a:latin typeface="+mn-lt"/>
        </a:defRPr>
      </a:lvl5pPr>
      <a:lvl6pPr marL="2321227" indent="-211021" algn="l" rtl="0" eaLnBrk="1" fontAlgn="base" hangingPunct="1">
        <a:spcBef>
          <a:spcPct val="20000"/>
        </a:spcBef>
        <a:spcAft>
          <a:spcPct val="0"/>
        </a:spcAft>
        <a:buClr>
          <a:schemeClr val="tx1"/>
        </a:buClr>
        <a:buChar char="»"/>
        <a:defRPr>
          <a:solidFill>
            <a:schemeClr val="tx1"/>
          </a:solidFill>
          <a:latin typeface="+mn-lt"/>
        </a:defRPr>
      </a:lvl6pPr>
      <a:lvl7pPr marL="2743269" indent="-211021" algn="l" rtl="0" eaLnBrk="1" fontAlgn="base" hangingPunct="1">
        <a:spcBef>
          <a:spcPct val="20000"/>
        </a:spcBef>
        <a:spcAft>
          <a:spcPct val="0"/>
        </a:spcAft>
        <a:buClr>
          <a:schemeClr val="tx1"/>
        </a:buClr>
        <a:buChar char="»"/>
        <a:defRPr>
          <a:solidFill>
            <a:schemeClr val="tx1"/>
          </a:solidFill>
          <a:latin typeface="+mn-lt"/>
        </a:defRPr>
      </a:lvl7pPr>
      <a:lvl8pPr marL="3165310" indent="-211021" algn="l" rtl="0" eaLnBrk="1" fontAlgn="base" hangingPunct="1">
        <a:spcBef>
          <a:spcPct val="20000"/>
        </a:spcBef>
        <a:spcAft>
          <a:spcPct val="0"/>
        </a:spcAft>
        <a:buClr>
          <a:schemeClr val="tx1"/>
        </a:buClr>
        <a:buChar char="»"/>
        <a:defRPr>
          <a:solidFill>
            <a:schemeClr val="tx1"/>
          </a:solidFill>
          <a:latin typeface="+mn-lt"/>
        </a:defRPr>
      </a:lvl8pPr>
      <a:lvl9pPr marL="3587351" indent="-211021" algn="l" rtl="0" eaLnBrk="1" fontAlgn="base" hangingPunct="1">
        <a:spcBef>
          <a:spcPct val="20000"/>
        </a:spcBef>
        <a:spcAft>
          <a:spcPct val="0"/>
        </a:spcAft>
        <a:buClr>
          <a:schemeClr val="tx1"/>
        </a:buClr>
        <a:buChar char="»"/>
        <a:defRPr>
          <a:solidFill>
            <a:schemeClr val="tx1"/>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Lst>
          </a:blip>
          <a:srcRect/>
          <a:stretch>
            <a:fillRect/>
          </a:stretch>
        </p:blipFill>
        <p:spPr bwMode="auto">
          <a:xfrm>
            <a:off x="265114" y="3292477"/>
            <a:ext cx="8728075" cy="2955925"/>
          </a:xfrm>
          <a:prstGeom prst="rect">
            <a:avLst/>
          </a:prstGeom>
          <a:noFill/>
          <a:ln w="9525">
            <a:noFill/>
            <a:miter lim="800000"/>
            <a:headEnd/>
            <a:tailEnd/>
          </a:ln>
        </p:spPr>
      </p:pic>
      <p:sp>
        <p:nvSpPr>
          <p:cNvPr id="2051" name="Rectangle 2"/>
          <p:cNvSpPr>
            <a:spLocks noGrp="1" noChangeArrowheads="1"/>
          </p:cNvSpPr>
          <p:nvPr>
            <p:ph type="title"/>
          </p:nvPr>
        </p:nvSpPr>
        <p:spPr bwMode="auto">
          <a:xfrm>
            <a:off x="304801" y="215213"/>
            <a:ext cx="6550025" cy="1216025"/>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2" name="Rectangle 3"/>
          <p:cNvSpPr>
            <a:spLocks noGrp="1" noChangeArrowheads="1"/>
          </p:cNvSpPr>
          <p:nvPr>
            <p:ph type="body" idx="1"/>
          </p:nvPr>
        </p:nvSpPr>
        <p:spPr bwMode="auto">
          <a:xfrm>
            <a:off x="521551" y="1556793"/>
            <a:ext cx="7769225" cy="411162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028" name="Text Box 4"/>
          <p:cNvSpPr txBox="1">
            <a:spLocks noChangeArrowheads="1"/>
          </p:cNvSpPr>
          <p:nvPr/>
        </p:nvSpPr>
        <p:spPr bwMode="auto">
          <a:xfrm>
            <a:off x="304801" y="6249824"/>
            <a:ext cx="3907160" cy="419536"/>
          </a:xfrm>
          <a:prstGeom prst="rect">
            <a:avLst/>
          </a:prstGeom>
          <a:noFill/>
          <a:ln w="9525" cap="flat">
            <a:noFill/>
            <a:round/>
            <a:headEnd/>
            <a:tailEnd/>
          </a:ln>
          <a:effectLst/>
        </p:spPr>
        <p:txBody>
          <a:bodyPr wrap="none" anchor="ctr"/>
          <a:lstStyle/>
          <a:p>
            <a:pPr>
              <a:buClr>
                <a:srgbClr val="000000"/>
              </a:buClr>
              <a:buSzPct val="100000"/>
              <a:buFont typeface="Times New Roman" pitchFamily="18" charset="0"/>
              <a:buNone/>
              <a:defRPr/>
            </a:pPr>
            <a:r>
              <a:rPr lang="en-GB" sz="1500" baseline="0" dirty="0">
                <a:solidFill>
                  <a:srgbClr val="083D58"/>
                </a:solidFill>
                <a:latin typeface="Gill Sans MT" panose="020B0502020104020203" pitchFamily="34" charset="0"/>
              </a:rPr>
              <a:t>Municipalities for Sustainable Seas</a:t>
            </a:r>
            <a:endParaRPr lang="en-GB" sz="1500" dirty="0">
              <a:solidFill>
                <a:srgbClr val="083D58"/>
              </a:solidFill>
              <a:latin typeface="Gill Sans MT" panose="020B0502020104020203" pitchFamily="34" charset="0"/>
            </a:endParaRPr>
          </a:p>
        </p:txBody>
      </p:sp>
      <p:sp>
        <p:nvSpPr>
          <p:cNvPr id="1030" name="Rectangle 6"/>
          <p:cNvSpPr>
            <a:spLocks noGrp="1" noChangeArrowheads="1"/>
          </p:cNvSpPr>
          <p:nvPr>
            <p:ph type="sldNum"/>
          </p:nvPr>
        </p:nvSpPr>
        <p:spPr bwMode="auto">
          <a:xfrm>
            <a:off x="8534401" y="5791200"/>
            <a:ext cx="454025" cy="458788"/>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buClrTx/>
              <a:buSzPct val="100000"/>
              <a:buFontTx/>
              <a:buNone/>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solidFill>
                  <a:srgbClr val="000000"/>
                </a:solidFill>
                <a:cs typeface="Arial" pitchFamily="34" charset="0"/>
              </a:defRPr>
            </a:lvl1pPr>
          </a:lstStyle>
          <a:p>
            <a:pPr>
              <a:defRPr/>
            </a:pPr>
            <a:fld id="{48447E88-5950-42D1-A0EC-C386F9632C25}" type="slidenum">
              <a:rPr lang="en-US"/>
              <a:pPr>
                <a:defRPr/>
              </a:pPr>
              <a:t>‹#›</a:t>
            </a:fld>
            <a:endParaRPr lang="en-US"/>
          </a:p>
        </p:txBody>
      </p:sp>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95559" y="484243"/>
            <a:ext cx="1365854" cy="841321"/>
          </a:xfrm>
          <a:prstGeom prst="rect">
            <a:avLst/>
          </a:prstGeom>
        </p:spPr>
      </p:pic>
    </p:spTree>
    <p:extLst>
      <p:ext uri="{BB962C8B-B14F-4D97-AF65-F5344CB8AC3E}">
        <p14:creationId xmlns:p14="http://schemas.microsoft.com/office/powerpoint/2010/main" val="1379008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336947" rtl="0" eaLnBrk="0" fontAlgn="base" hangingPunct="0">
        <a:spcBef>
          <a:spcPct val="0"/>
        </a:spcBef>
        <a:spcAft>
          <a:spcPct val="0"/>
        </a:spcAft>
        <a:buClr>
          <a:srgbClr val="000000"/>
        </a:buClr>
        <a:buSzPct val="100000"/>
        <a:buFont typeface="Times New Roman" pitchFamily="18" charset="0"/>
        <a:defRPr sz="2400" b="1">
          <a:solidFill>
            <a:srgbClr val="C20000"/>
          </a:solidFill>
          <a:latin typeface="Gill Sans MT" pitchFamily="34" charset="0"/>
          <a:ea typeface="Gill Sans MT" pitchFamily="34" charset="0"/>
          <a:cs typeface="+mj-cs"/>
        </a:defRPr>
      </a:lvl1pPr>
      <a:lvl2pPr algn="l" defTabSz="336947" rtl="0" eaLnBrk="0" fontAlgn="base" hangingPunct="0">
        <a:spcBef>
          <a:spcPct val="0"/>
        </a:spcBef>
        <a:spcAft>
          <a:spcPct val="0"/>
        </a:spcAft>
        <a:buClr>
          <a:srgbClr val="000000"/>
        </a:buClr>
        <a:buSzPct val="100000"/>
        <a:buFont typeface="Times New Roman" pitchFamily="18" charset="0"/>
        <a:defRPr sz="2400" b="1">
          <a:solidFill>
            <a:srgbClr val="C20000"/>
          </a:solidFill>
          <a:latin typeface="Gill Sans MT" pitchFamily="34" charset="0"/>
          <a:ea typeface="Gill Sans MT" pitchFamily="34" charset="0"/>
          <a:cs typeface="Lucida Sans Unicode" pitchFamily="34" charset="0"/>
        </a:defRPr>
      </a:lvl2pPr>
      <a:lvl3pPr algn="l" defTabSz="336947" rtl="0" eaLnBrk="0" fontAlgn="base" hangingPunct="0">
        <a:spcBef>
          <a:spcPct val="0"/>
        </a:spcBef>
        <a:spcAft>
          <a:spcPct val="0"/>
        </a:spcAft>
        <a:buClr>
          <a:srgbClr val="000000"/>
        </a:buClr>
        <a:buSzPct val="100000"/>
        <a:buFont typeface="Times New Roman" pitchFamily="18" charset="0"/>
        <a:defRPr sz="2400" b="1">
          <a:solidFill>
            <a:srgbClr val="C20000"/>
          </a:solidFill>
          <a:latin typeface="Gill Sans MT" pitchFamily="34" charset="0"/>
          <a:ea typeface="Gill Sans MT" pitchFamily="34" charset="0"/>
          <a:cs typeface="Lucida Sans Unicode" pitchFamily="34" charset="0"/>
        </a:defRPr>
      </a:lvl3pPr>
      <a:lvl4pPr algn="l" defTabSz="336947" rtl="0" eaLnBrk="0" fontAlgn="base" hangingPunct="0">
        <a:spcBef>
          <a:spcPct val="0"/>
        </a:spcBef>
        <a:spcAft>
          <a:spcPct val="0"/>
        </a:spcAft>
        <a:buClr>
          <a:srgbClr val="000000"/>
        </a:buClr>
        <a:buSzPct val="100000"/>
        <a:buFont typeface="Times New Roman" pitchFamily="18" charset="0"/>
        <a:defRPr sz="2400" b="1">
          <a:solidFill>
            <a:srgbClr val="C20000"/>
          </a:solidFill>
          <a:latin typeface="Gill Sans MT" pitchFamily="34" charset="0"/>
          <a:ea typeface="Gill Sans MT" pitchFamily="34" charset="0"/>
          <a:cs typeface="Lucida Sans Unicode" pitchFamily="34" charset="0"/>
        </a:defRPr>
      </a:lvl4pPr>
      <a:lvl5pPr algn="l" defTabSz="336947" rtl="0" eaLnBrk="0" fontAlgn="base" hangingPunct="0">
        <a:spcBef>
          <a:spcPct val="0"/>
        </a:spcBef>
        <a:spcAft>
          <a:spcPct val="0"/>
        </a:spcAft>
        <a:buClr>
          <a:srgbClr val="000000"/>
        </a:buClr>
        <a:buSzPct val="100000"/>
        <a:buFont typeface="Times New Roman" pitchFamily="18" charset="0"/>
        <a:defRPr sz="2400" b="1">
          <a:solidFill>
            <a:srgbClr val="C20000"/>
          </a:solidFill>
          <a:latin typeface="Gill Sans MT" pitchFamily="34" charset="0"/>
          <a:ea typeface="Gill Sans MT" pitchFamily="34" charset="0"/>
          <a:cs typeface="Lucida Sans Unicode" pitchFamily="34" charset="0"/>
        </a:defRPr>
      </a:lvl5pPr>
      <a:lvl6pPr marL="1885950" indent="-171450" algn="l" defTabSz="336947" rtl="0" eaLnBrk="0" fontAlgn="base" hangingPunct="0">
        <a:spcBef>
          <a:spcPct val="0"/>
        </a:spcBef>
        <a:spcAft>
          <a:spcPct val="0"/>
        </a:spcAft>
        <a:buClr>
          <a:srgbClr val="000000"/>
        </a:buClr>
        <a:buSzPct val="100000"/>
        <a:buFont typeface="Times New Roman" pitchFamily="18" charset="0"/>
        <a:defRPr sz="2400" b="1">
          <a:solidFill>
            <a:srgbClr val="C20000"/>
          </a:solidFill>
          <a:latin typeface="Arial" pitchFamily="34" charset="0"/>
          <a:cs typeface="Lucida Sans Unicode" pitchFamily="34" charset="0"/>
        </a:defRPr>
      </a:lvl6pPr>
      <a:lvl7pPr marL="2228850" indent="-171450" algn="l" defTabSz="336947" rtl="0" eaLnBrk="0" fontAlgn="base" hangingPunct="0">
        <a:spcBef>
          <a:spcPct val="0"/>
        </a:spcBef>
        <a:spcAft>
          <a:spcPct val="0"/>
        </a:spcAft>
        <a:buClr>
          <a:srgbClr val="000000"/>
        </a:buClr>
        <a:buSzPct val="100000"/>
        <a:buFont typeface="Times New Roman" pitchFamily="18" charset="0"/>
        <a:defRPr sz="2400" b="1">
          <a:solidFill>
            <a:srgbClr val="C20000"/>
          </a:solidFill>
          <a:latin typeface="Arial" pitchFamily="34" charset="0"/>
          <a:cs typeface="Lucida Sans Unicode" pitchFamily="34" charset="0"/>
        </a:defRPr>
      </a:lvl7pPr>
      <a:lvl8pPr marL="2571750" indent="-171450" algn="l" defTabSz="336947" rtl="0" eaLnBrk="0" fontAlgn="base" hangingPunct="0">
        <a:spcBef>
          <a:spcPct val="0"/>
        </a:spcBef>
        <a:spcAft>
          <a:spcPct val="0"/>
        </a:spcAft>
        <a:buClr>
          <a:srgbClr val="000000"/>
        </a:buClr>
        <a:buSzPct val="100000"/>
        <a:buFont typeface="Times New Roman" pitchFamily="18" charset="0"/>
        <a:defRPr sz="2400" b="1">
          <a:solidFill>
            <a:srgbClr val="C20000"/>
          </a:solidFill>
          <a:latin typeface="Arial" pitchFamily="34" charset="0"/>
          <a:cs typeface="Lucida Sans Unicode" pitchFamily="34" charset="0"/>
        </a:defRPr>
      </a:lvl8pPr>
      <a:lvl9pPr marL="2914650" indent="-171450" algn="l" defTabSz="336947" rtl="0" eaLnBrk="0" fontAlgn="base" hangingPunct="0">
        <a:spcBef>
          <a:spcPct val="0"/>
        </a:spcBef>
        <a:spcAft>
          <a:spcPct val="0"/>
        </a:spcAft>
        <a:buClr>
          <a:srgbClr val="000000"/>
        </a:buClr>
        <a:buSzPct val="100000"/>
        <a:buFont typeface="Times New Roman" pitchFamily="18" charset="0"/>
        <a:defRPr sz="2400" b="1">
          <a:solidFill>
            <a:srgbClr val="C20000"/>
          </a:solidFill>
          <a:latin typeface="Arial" pitchFamily="34" charset="0"/>
          <a:cs typeface="Lucida Sans Unicode" pitchFamily="34" charset="0"/>
        </a:defRPr>
      </a:lvl9pPr>
    </p:titleStyle>
    <p:bodyStyle>
      <a:lvl1pPr marL="257175" indent="-257175" algn="l" defTabSz="336947" rtl="0" eaLnBrk="0" fontAlgn="base" hangingPunct="0">
        <a:spcBef>
          <a:spcPts val="375"/>
        </a:spcBef>
        <a:spcAft>
          <a:spcPct val="0"/>
        </a:spcAft>
        <a:buClr>
          <a:srgbClr val="000000"/>
        </a:buClr>
        <a:buSzPct val="100000"/>
        <a:buFont typeface="Times New Roman" pitchFamily="18" charset="0"/>
        <a:defRPr sz="1500">
          <a:solidFill>
            <a:srgbClr val="083D58"/>
          </a:solidFill>
          <a:latin typeface="Gill Sans MT" pitchFamily="34" charset="0"/>
          <a:ea typeface="Gill Sans MT" pitchFamily="34" charset="0"/>
          <a:cs typeface="+mn-cs"/>
        </a:defRPr>
      </a:lvl1pPr>
      <a:lvl2pPr marL="557213" indent="-214313" algn="l" defTabSz="336947" rtl="0" eaLnBrk="0" fontAlgn="base" hangingPunct="0">
        <a:spcBef>
          <a:spcPts val="338"/>
        </a:spcBef>
        <a:spcAft>
          <a:spcPct val="0"/>
        </a:spcAft>
        <a:buClr>
          <a:srgbClr val="000000"/>
        </a:buClr>
        <a:buSzPct val="100000"/>
        <a:buFont typeface="Times New Roman" pitchFamily="18" charset="0"/>
        <a:defRPr>
          <a:solidFill>
            <a:srgbClr val="083D58"/>
          </a:solidFill>
          <a:latin typeface="Gill Sans MT" pitchFamily="34" charset="0"/>
          <a:ea typeface="Gill Sans MT" pitchFamily="34" charset="0"/>
          <a:cs typeface="+mn-cs"/>
        </a:defRPr>
      </a:lvl2pPr>
      <a:lvl3pPr marL="857250" indent="-171450" algn="l" defTabSz="336947"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Gill Sans MT" pitchFamily="34" charset="0"/>
          <a:ea typeface="Gill Sans MT" pitchFamily="34" charset="0"/>
          <a:cs typeface="+mn-cs"/>
        </a:defRPr>
      </a:lvl3pPr>
      <a:lvl4pPr marL="1200150" indent="-171450" algn="l" defTabSz="336947" rtl="0" eaLnBrk="0" fontAlgn="base" hangingPunct="0">
        <a:spcBef>
          <a:spcPts val="263"/>
        </a:spcBef>
        <a:spcAft>
          <a:spcPct val="0"/>
        </a:spcAft>
        <a:buClr>
          <a:srgbClr val="000000"/>
        </a:buClr>
        <a:buSzPct val="100000"/>
        <a:buFont typeface="Times New Roman" pitchFamily="18" charset="0"/>
        <a:defRPr sz="1050">
          <a:solidFill>
            <a:srgbClr val="083D58"/>
          </a:solidFill>
          <a:latin typeface="Gill Sans MT" pitchFamily="34" charset="0"/>
          <a:ea typeface="Gill Sans MT" pitchFamily="34" charset="0"/>
          <a:cs typeface="+mn-cs"/>
        </a:defRPr>
      </a:lvl4pPr>
      <a:lvl5pPr marL="1543050" indent="-171450" algn="l" defTabSz="336947" rtl="0" eaLnBrk="0" fontAlgn="base" hangingPunct="0">
        <a:spcBef>
          <a:spcPts val="225"/>
        </a:spcBef>
        <a:spcAft>
          <a:spcPct val="0"/>
        </a:spcAft>
        <a:buClr>
          <a:srgbClr val="000000"/>
        </a:buClr>
        <a:buSzPct val="100000"/>
        <a:buFont typeface="Times New Roman" pitchFamily="18" charset="0"/>
        <a:defRPr sz="900">
          <a:solidFill>
            <a:srgbClr val="083D58"/>
          </a:solidFill>
          <a:latin typeface="Gill Sans MT" pitchFamily="34" charset="0"/>
          <a:ea typeface="Gill Sans MT" pitchFamily="34" charset="0"/>
          <a:cs typeface="+mn-cs"/>
        </a:defRPr>
      </a:lvl5pPr>
      <a:lvl6pPr marL="1885950" indent="-171450" algn="l" defTabSz="336947" rtl="0" eaLnBrk="0" fontAlgn="base" hangingPunct="0">
        <a:spcBef>
          <a:spcPts val="225"/>
        </a:spcBef>
        <a:spcAft>
          <a:spcPct val="0"/>
        </a:spcAft>
        <a:buClr>
          <a:srgbClr val="000000"/>
        </a:buClr>
        <a:buSzPct val="100000"/>
        <a:buFont typeface="Times New Roman" pitchFamily="18" charset="0"/>
        <a:defRPr sz="900">
          <a:solidFill>
            <a:srgbClr val="083D58"/>
          </a:solidFill>
          <a:latin typeface="+mn-lt"/>
          <a:cs typeface="+mn-cs"/>
        </a:defRPr>
      </a:lvl6pPr>
      <a:lvl7pPr marL="2228850" indent="-171450" algn="l" defTabSz="336947" rtl="0" eaLnBrk="0" fontAlgn="base" hangingPunct="0">
        <a:spcBef>
          <a:spcPts val="225"/>
        </a:spcBef>
        <a:spcAft>
          <a:spcPct val="0"/>
        </a:spcAft>
        <a:buClr>
          <a:srgbClr val="000000"/>
        </a:buClr>
        <a:buSzPct val="100000"/>
        <a:buFont typeface="Times New Roman" pitchFamily="18" charset="0"/>
        <a:defRPr sz="900">
          <a:solidFill>
            <a:srgbClr val="083D58"/>
          </a:solidFill>
          <a:latin typeface="+mn-lt"/>
          <a:cs typeface="+mn-cs"/>
        </a:defRPr>
      </a:lvl7pPr>
      <a:lvl8pPr marL="2571750" indent="-171450" algn="l" defTabSz="336947" rtl="0" eaLnBrk="0" fontAlgn="base" hangingPunct="0">
        <a:spcBef>
          <a:spcPts val="225"/>
        </a:spcBef>
        <a:spcAft>
          <a:spcPct val="0"/>
        </a:spcAft>
        <a:buClr>
          <a:srgbClr val="000000"/>
        </a:buClr>
        <a:buSzPct val="100000"/>
        <a:buFont typeface="Times New Roman" pitchFamily="18" charset="0"/>
        <a:defRPr sz="900">
          <a:solidFill>
            <a:srgbClr val="083D58"/>
          </a:solidFill>
          <a:latin typeface="+mn-lt"/>
          <a:cs typeface="+mn-cs"/>
        </a:defRPr>
      </a:lvl8pPr>
      <a:lvl9pPr marL="2914650" indent="-171450" algn="l" defTabSz="336947" rtl="0" eaLnBrk="0" fontAlgn="base" hangingPunct="0">
        <a:spcBef>
          <a:spcPts val="225"/>
        </a:spcBef>
        <a:spcAft>
          <a:spcPct val="0"/>
        </a:spcAft>
        <a:buClr>
          <a:srgbClr val="000000"/>
        </a:buClr>
        <a:buSzPct val="100000"/>
        <a:buFont typeface="Times New Roman" pitchFamily="18" charset="0"/>
        <a:defRPr sz="900">
          <a:solidFill>
            <a:srgbClr val="083D58"/>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4526AA0D-6D8D-4F82-900C-ED2ED41D9E5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DB874ACA-5EE2-4E1E-B5DC-4F7A57653900}"/>
              </a:ext>
            </a:extLst>
          </p:cNvPr>
          <p:cNvSpPr>
            <a:spLocks noGrp="1"/>
          </p:cNvSpPr>
          <p:nvPr>
            <p:ph type="title"/>
          </p:nvPr>
        </p:nvSpPr>
        <p:spPr bwMode="auto">
          <a:xfrm>
            <a:off x="376238" y="1798638"/>
            <a:ext cx="822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8" name="Text Placeholder 2">
            <a:extLst>
              <a:ext uri="{FF2B5EF4-FFF2-40B4-BE49-F238E27FC236}">
                <a16:creationId xmlns:a16="http://schemas.microsoft.com/office/drawing/2014/main" id="{B6896733-811C-4C4B-B77A-6320A943F444}"/>
              </a:ext>
            </a:extLst>
          </p:cNvPr>
          <p:cNvSpPr>
            <a:spLocks noGrp="1"/>
          </p:cNvSpPr>
          <p:nvPr>
            <p:ph type="body" idx="1"/>
          </p:nvPr>
        </p:nvSpPr>
        <p:spPr bwMode="auto">
          <a:xfrm>
            <a:off x="376238" y="2706688"/>
            <a:ext cx="82296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69599725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6" r:id="rId3"/>
  </p:sldLayoutIdLst>
  <p:txStyles>
    <p:titleStyle>
      <a:lvl1pPr algn="l" defTabSz="457200" rtl="0" eaLnBrk="0" fontAlgn="base" hangingPunct="0">
        <a:spcBef>
          <a:spcPct val="0"/>
        </a:spcBef>
        <a:spcAft>
          <a:spcPct val="0"/>
        </a:spcAft>
        <a:defRPr sz="3600" b="1" kern="1200">
          <a:solidFill>
            <a:srgbClr val="000000"/>
          </a:solidFill>
          <a:latin typeface="Arial"/>
          <a:ea typeface="ＭＳ Ｐゴシック" panose="020B0600070205080204" pitchFamily="34" charset="-128"/>
          <a:cs typeface="Arial"/>
        </a:defRPr>
      </a:lvl1pPr>
      <a:lvl2pPr algn="l" defTabSz="457200" rtl="0" eaLnBrk="0" fontAlgn="base" hangingPunct="0">
        <a:spcBef>
          <a:spcPct val="0"/>
        </a:spcBef>
        <a:spcAft>
          <a:spcPct val="0"/>
        </a:spcAft>
        <a:defRPr sz="3600" b="1">
          <a:solidFill>
            <a:srgbClr val="000000"/>
          </a:solidFill>
          <a:latin typeface="Arial" charset="0"/>
          <a:ea typeface="ＭＳ Ｐゴシック" panose="020B0600070205080204" pitchFamily="34" charset="-128"/>
          <a:cs typeface="Arial" charset="0"/>
        </a:defRPr>
      </a:lvl2pPr>
      <a:lvl3pPr algn="l" defTabSz="457200" rtl="0" eaLnBrk="0" fontAlgn="base" hangingPunct="0">
        <a:spcBef>
          <a:spcPct val="0"/>
        </a:spcBef>
        <a:spcAft>
          <a:spcPct val="0"/>
        </a:spcAft>
        <a:defRPr sz="3600" b="1">
          <a:solidFill>
            <a:srgbClr val="000000"/>
          </a:solidFill>
          <a:latin typeface="Arial" charset="0"/>
          <a:ea typeface="ＭＳ Ｐゴシック" panose="020B0600070205080204" pitchFamily="34" charset="-128"/>
          <a:cs typeface="Arial" charset="0"/>
        </a:defRPr>
      </a:lvl3pPr>
      <a:lvl4pPr algn="l" defTabSz="457200" rtl="0" eaLnBrk="0" fontAlgn="base" hangingPunct="0">
        <a:spcBef>
          <a:spcPct val="0"/>
        </a:spcBef>
        <a:spcAft>
          <a:spcPct val="0"/>
        </a:spcAft>
        <a:defRPr sz="3600" b="1">
          <a:solidFill>
            <a:srgbClr val="000000"/>
          </a:solidFill>
          <a:latin typeface="Arial" charset="0"/>
          <a:ea typeface="ＭＳ Ｐゴシック" panose="020B0600070205080204" pitchFamily="34" charset="-128"/>
          <a:cs typeface="Arial" charset="0"/>
        </a:defRPr>
      </a:lvl4pPr>
      <a:lvl5pPr algn="l" defTabSz="457200" rtl="0" eaLnBrk="0" fontAlgn="base" hangingPunct="0">
        <a:spcBef>
          <a:spcPct val="0"/>
        </a:spcBef>
        <a:spcAft>
          <a:spcPct val="0"/>
        </a:spcAft>
        <a:defRPr sz="3600" b="1">
          <a:solidFill>
            <a:srgbClr val="000000"/>
          </a:solidFill>
          <a:latin typeface="Arial" charset="0"/>
          <a:ea typeface="ＭＳ Ｐゴシック" panose="020B0600070205080204" pitchFamily="34" charset="-128"/>
          <a:cs typeface="Arial" charset="0"/>
        </a:defRPr>
      </a:lvl5pPr>
      <a:lvl6pPr marL="457200" algn="l" defTabSz="457200" rtl="0" fontAlgn="base">
        <a:spcBef>
          <a:spcPct val="0"/>
        </a:spcBef>
        <a:spcAft>
          <a:spcPct val="0"/>
        </a:spcAft>
        <a:defRPr sz="2800" b="1">
          <a:solidFill>
            <a:srgbClr val="000000"/>
          </a:solidFill>
          <a:latin typeface="Arial" charset="0"/>
          <a:ea typeface="ＭＳ Ｐゴシック" charset="0"/>
        </a:defRPr>
      </a:lvl6pPr>
      <a:lvl7pPr marL="914400" algn="l" defTabSz="457200" rtl="0" fontAlgn="base">
        <a:spcBef>
          <a:spcPct val="0"/>
        </a:spcBef>
        <a:spcAft>
          <a:spcPct val="0"/>
        </a:spcAft>
        <a:defRPr sz="2800" b="1">
          <a:solidFill>
            <a:srgbClr val="000000"/>
          </a:solidFill>
          <a:latin typeface="Arial" charset="0"/>
          <a:ea typeface="ＭＳ Ｐゴシック" charset="0"/>
        </a:defRPr>
      </a:lvl7pPr>
      <a:lvl8pPr marL="1371600" algn="l" defTabSz="457200" rtl="0" fontAlgn="base">
        <a:spcBef>
          <a:spcPct val="0"/>
        </a:spcBef>
        <a:spcAft>
          <a:spcPct val="0"/>
        </a:spcAft>
        <a:defRPr sz="2800" b="1">
          <a:solidFill>
            <a:srgbClr val="000000"/>
          </a:solidFill>
          <a:latin typeface="Arial" charset="0"/>
          <a:ea typeface="ＭＳ Ｐゴシック" charset="0"/>
        </a:defRPr>
      </a:lvl8pPr>
      <a:lvl9pPr marL="1828800" algn="l" defTabSz="457200" rtl="0" fontAlgn="base">
        <a:spcBef>
          <a:spcPct val="0"/>
        </a:spcBef>
        <a:spcAft>
          <a:spcPct val="0"/>
        </a:spcAft>
        <a:defRPr sz="2800" b="1">
          <a:solidFill>
            <a:srgbClr val="00000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62A42996-B17D-4159-9187-4D6A634D5D7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E97B1C75-79C4-489C-8632-04831EFD2375}"/>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B6C71A-27C7-43FC-AAAA-41FB45852BC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CEFF5B7-CA53-43F4-94B6-C84F56C6BDF8}" type="datetimeFigureOut">
              <a:rPr lang="en-US"/>
              <a:pPr>
                <a:defRPr/>
              </a:pPr>
              <a:t>5/8/2019</a:t>
            </a:fld>
            <a:endParaRPr lang="en-US"/>
          </a:p>
        </p:txBody>
      </p:sp>
      <p:sp>
        <p:nvSpPr>
          <p:cNvPr id="5" name="Footer Placeholder 4">
            <a:extLst>
              <a:ext uri="{FF2B5EF4-FFF2-40B4-BE49-F238E27FC236}">
                <a16:creationId xmlns:a16="http://schemas.microsoft.com/office/drawing/2014/main" id="{5F1641FF-6148-4CAC-8612-E9E353C13E9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CB8FBA1-10DF-46ED-B7C3-048874EC109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28A9541-5F01-47D5-A123-03A29C59D1E5}" type="slidenum">
              <a:rPr lang="en-US"/>
              <a:pPr>
                <a:defRPr/>
              </a:pPr>
              <a:t>‹#›</a:t>
            </a:fld>
            <a:endParaRPr lang="en-US"/>
          </a:p>
        </p:txBody>
      </p:sp>
      <p:pic>
        <p:nvPicPr>
          <p:cNvPr id="4103" name="Picture 1">
            <a:extLst>
              <a:ext uri="{FF2B5EF4-FFF2-40B4-BE49-F238E27FC236}">
                <a16:creationId xmlns:a16="http://schemas.microsoft.com/office/drawing/2014/main" id="{75AFE669-DA5C-41C3-B99B-B167DE5746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263699"/>
      </p:ext>
    </p:extLst>
  </p:cSld>
  <p:clrMap bg1="lt1" tx1="dk1" bg2="lt2" tx2="dk2" accent1="accent1" accent2="accent2" accent3="accent3" accent4="accent4" accent5="accent5" accent6="accent6" hlink="hlink" folHlink="folHlink"/>
  <p:sldLayoutIdLst>
    <p:sldLayoutId id="2147483693" r:id="rId1"/>
    <p:sldLayoutId id="2147483697"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198E95F9-513C-4082-8033-439F1E6938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a:extLst>
              <a:ext uri="{FF2B5EF4-FFF2-40B4-BE49-F238E27FC236}">
                <a16:creationId xmlns:a16="http://schemas.microsoft.com/office/drawing/2014/main" id="{E465AD10-EFF7-4F3F-BECE-C3CB36D8C14D}"/>
              </a:ext>
            </a:extLst>
          </p:cNvPr>
          <p:cNvSpPr>
            <a:spLocks noGrp="1"/>
          </p:cNvSpPr>
          <p:nvPr>
            <p:ph type="title"/>
          </p:nvPr>
        </p:nvSpPr>
        <p:spPr bwMode="auto">
          <a:xfrm>
            <a:off x="376238" y="1798638"/>
            <a:ext cx="822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3076" name="Text Placeholder 2">
            <a:extLst>
              <a:ext uri="{FF2B5EF4-FFF2-40B4-BE49-F238E27FC236}">
                <a16:creationId xmlns:a16="http://schemas.microsoft.com/office/drawing/2014/main" id="{8CC89CDF-469E-4B8A-BAF9-C9A5C5837981}"/>
              </a:ext>
            </a:extLst>
          </p:cNvPr>
          <p:cNvSpPr>
            <a:spLocks noGrp="1"/>
          </p:cNvSpPr>
          <p:nvPr>
            <p:ph type="body" idx="1"/>
          </p:nvPr>
        </p:nvSpPr>
        <p:spPr bwMode="auto">
          <a:xfrm>
            <a:off x="376238" y="2706688"/>
            <a:ext cx="82296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392723449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342900" rtl="0" eaLnBrk="0" fontAlgn="base" hangingPunct="0">
        <a:spcBef>
          <a:spcPct val="0"/>
        </a:spcBef>
        <a:spcAft>
          <a:spcPct val="0"/>
        </a:spcAft>
        <a:defRPr sz="2700" b="1" kern="1200">
          <a:solidFill>
            <a:srgbClr val="000000"/>
          </a:solidFill>
          <a:latin typeface="Arial"/>
          <a:ea typeface="ＭＳ Ｐゴシック" panose="020B0600070205080204" pitchFamily="34" charset="-128"/>
          <a:cs typeface="Arial"/>
        </a:defRPr>
      </a:lvl1pPr>
      <a:lvl2pPr algn="l" defTabSz="342900" rtl="0" eaLnBrk="0" fontAlgn="base" hangingPunct="0">
        <a:spcBef>
          <a:spcPct val="0"/>
        </a:spcBef>
        <a:spcAft>
          <a:spcPct val="0"/>
        </a:spcAft>
        <a:defRPr sz="2700" b="1">
          <a:solidFill>
            <a:srgbClr val="000000"/>
          </a:solidFill>
          <a:latin typeface="Arial" charset="0"/>
          <a:ea typeface="ＭＳ Ｐゴシック" panose="020B0600070205080204" pitchFamily="34" charset="-128"/>
          <a:cs typeface="Arial" charset="0"/>
        </a:defRPr>
      </a:lvl2pPr>
      <a:lvl3pPr algn="l" defTabSz="342900" rtl="0" eaLnBrk="0" fontAlgn="base" hangingPunct="0">
        <a:spcBef>
          <a:spcPct val="0"/>
        </a:spcBef>
        <a:spcAft>
          <a:spcPct val="0"/>
        </a:spcAft>
        <a:defRPr sz="2700" b="1">
          <a:solidFill>
            <a:srgbClr val="000000"/>
          </a:solidFill>
          <a:latin typeface="Arial" charset="0"/>
          <a:ea typeface="ＭＳ Ｐゴシック" panose="020B0600070205080204" pitchFamily="34" charset="-128"/>
          <a:cs typeface="Arial" charset="0"/>
        </a:defRPr>
      </a:lvl3pPr>
      <a:lvl4pPr algn="l" defTabSz="342900" rtl="0" eaLnBrk="0" fontAlgn="base" hangingPunct="0">
        <a:spcBef>
          <a:spcPct val="0"/>
        </a:spcBef>
        <a:spcAft>
          <a:spcPct val="0"/>
        </a:spcAft>
        <a:defRPr sz="2700" b="1">
          <a:solidFill>
            <a:srgbClr val="000000"/>
          </a:solidFill>
          <a:latin typeface="Arial" charset="0"/>
          <a:ea typeface="ＭＳ Ｐゴシック" panose="020B0600070205080204" pitchFamily="34" charset="-128"/>
          <a:cs typeface="Arial" charset="0"/>
        </a:defRPr>
      </a:lvl4pPr>
      <a:lvl5pPr algn="l" defTabSz="342900" rtl="0" eaLnBrk="0" fontAlgn="base" hangingPunct="0">
        <a:spcBef>
          <a:spcPct val="0"/>
        </a:spcBef>
        <a:spcAft>
          <a:spcPct val="0"/>
        </a:spcAft>
        <a:defRPr sz="2700" b="1">
          <a:solidFill>
            <a:srgbClr val="000000"/>
          </a:solidFill>
          <a:latin typeface="Arial" charset="0"/>
          <a:ea typeface="ＭＳ Ｐゴシック" panose="020B0600070205080204" pitchFamily="34" charset="-128"/>
          <a:cs typeface="Arial" charset="0"/>
        </a:defRPr>
      </a:lvl5pPr>
      <a:lvl6pPr marL="342900" algn="l" defTabSz="342900" rtl="0" fontAlgn="base">
        <a:spcBef>
          <a:spcPct val="0"/>
        </a:spcBef>
        <a:spcAft>
          <a:spcPct val="0"/>
        </a:spcAft>
        <a:defRPr sz="2100" b="1">
          <a:solidFill>
            <a:srgbClr val="000000"/>
          </a:solidFill>
          <a:latin typeface="Arial" charset="0"/>
          <a:ea typeface="ＭＳ Ｐゴシック" charset="0"/>
        </a:defRPr>
      </a:lvl6pPr>
      <a:lvl7pPr marL="685800" algn="l" defTabSz="342900" rtl="0" fontAlgn="base">
        <a:spcBef>
          <a:spcPct val="0"/>
        </a:spcBef>
        <a:spcAft>
          <a:spcPct val="0"/>
        </a:spcAft>
        <a:defRPr sz="2100" b="1">
          <a:solidFill>
            <a:srgbClr val="000000"/>
          </a:solidFill>
          <a:latin typeface="Arial" charset="0"/>
          <a:ea typeface="ＭＳ Ｐゴシック" charset="0"/>
        </a:defRPr>
      </a:lvl7pPr>
      <a:lvl8pPr marL="1028700" algn="l" defTabSz="342900" rtl="0" fontAlgn="base">
        <a:spcBef>
          <a:spcPct val="0"/>
        </a:spcBef>
        <a:spcAft>
          <a:spcPct val="0"/>
        </a:spcAft>
        <a:defRPr sz="2100" b="1">
          <a:solidFill>
            <a:srgbClr val="000000"/>
          </a:solidFill>
          <a:latin typeface="Arial" charset="0"/>
          <a:ea typeface="ＭＳ Ｐゴシック" charset="0"/>
        </a:defRPr>
      </a:lvl8pPr>
      <a:lvl9pPr marL="1371600" algn="l" defTabSz="342900" rtl="0" fontAlgn="base">
        <a:spcBef>
          <a:spcPct val="0"/>
        </a:spcBef>
        <a:spcAft>
          <a:spcPct val="0"/>
        </a:spcAft>
        <a:defRPr sz="2100" b="1">
          <a:solidFill>
            <a:srgbClr val="000000"/>
          </a:solidFill>
          <a:latin typeface="Arial" charset="0"/>
          <a:ea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Arial"/>
          <a:ea typeface="ＭＳ Ｐゴシック" panose="020B0600070205080204" pitchFamily="34" charset="-128"/>
          <a:cs typeface="Arial"/>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Arial"/>
          <a:ea typeface="ＭＳ Ｐゴシック" panose="020B0600070205080204" pitchFamily="34" charset="-128"/>
          <a:cs typeface="Arial"/>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ＭＳ Ｐゴシック" panose="020B0600070205080204" pitchFamily="34" charset="-128"/>
          <a:cs typeface="Arial"/>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Arial"/>
          <a:ea typeface="ＭＳ Ｐゴシック" panose="020B0600070205080204" pitchFamily="34" charset="-128"/>
          <a:cs typeface="Arial"/>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Arial"/>
          <a:ea typeface="ＭＳ Ｐゴシック" panose="020B0600070205080204" pitchFamily="34"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78F3C20F-EB45-425C-B6B7-A16BD2459C4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2C91A00-7FAB-4941-A942-61A8020BA345}"/>
              </a:ext>
            </a:extLst>
          </p:cNvPr>
          <p:cNvSpPr txBox="1">
            <a:spLocks/>
          </p:cNvSpPr>
          <p:nvPr userDrawn="1"/>
        </p:nvSpPr>
        <p:spPr>
          <a:xfrm>
            <a:off x="500063" y="2266950"/>
            <a:ext cx="7948612" cy="839788"/>
          </a:xfrm>
          <a:prstGeom prst="rect">
            <a:avLst/>
          </a:prstGeo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4400" b="1">
                <a:solidFill>
                  <a:schemeClr val="bg1"/>
                </a:solidFill>
                <a:latin typeface="Arial" panose="020B0604020202020204" pitchFamily="34" charset="0"/>
                <a:cs typeface="Arial" panose="020B0604020202020204" pitchFamily="34" charset="0"/>
              </a:rPr>
              <a:t>Thank you.</a:t>
            </a:r>
            <a:endParaRPr lang="en-US" altLang="en-US" sz="4400" b="1">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72BE61E-490E-41CB-BDD0-9BE696F88D42}"/>
              </a:ext>
            </a:extLst>
          </p:cNvPr>
          <p:cNvSpPr txBox="1">
            <a:spLocks/>
          </p:cNvSpPr>
          <p:nvPr userDrawn="1"/>
        </p:nvSpPr>
        <p:spPr>
          <a:xfrm>
            <a:off x="500063" y="5119688"/>
            <a:ext cx="7948612" cy="839787"/>
          </a:xfrm>
          <a:prstGeom prst="rect">
            <a:avLst/>
          </a:prstGeo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2800">
                <a:solidFill>
                  <a:schemeClr val="bg1"/>
                </a:solidFill>
                <a:latin typeface="Arial" panose="020B0604020202020204" pitchFamily="34" charset="0"/>
                <a:cs typeface="Arial" panose="020B0604020202020204" pitchFamily="34" charset="0"/>
              </a:rPr>
              <a:t>zerowastescotland.org.uk</a:t>
            </a:r>
          </a:p>
          <a:p>
            <a:pPr>
              <a:defRPr/>
            </a:pPr>
            <a:r>
              <a:rPr lang="en-GB" altLang="en-US" sz="2800">
                <a:solidFill>
                  <a:schemeClr val="bg1"/>
                </a:solidFill>
                <a:latin typeface="Arial" panose="020B0604020202020204" pitchFamily="34" charset="0"/>
                <a:cs typeface="Arial" panose="020B0604020202020204" pitchFamily="34" charset="0"/>
              </a:rPr>
              <a:t>     @ZeroWasteScot</a:t>
            </a:r>
            <a:endParaRPr lang="en-US" altLang="en-US" sz="2800">
              <a:solidFill>
                <a:schemeClr val="bg1"/>
              </a:solidFill>
              <a:latin typeface="Arial" panose="020B0604020202020204" pitchFamily="34" charset="0"/>
              <a:cs typeface="Arial" panose="020B0604020202020204" pitchFamily="34" charset="0"/>
            </a:endParaRPr>
          </a:p>
        </p:txBody>
      </p:sp>
      <p:pic>
        <p:nvPicPr>
          <p:cNvPr id="2053" name="Picture 5">
            <a:extLst>
              <a:ext uri="{FF2B5EF4-FFF2-40B4-BE49-F238E27FC236}">
                <a16:creationId xmlns:a16="http://schemas.microsoft.com/office/drawing/2014/main" id="{6EA2D18E-DCE6-48DF-9521-73247D7FB43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9125" y="5664200"/>
            <a:ext cx="43021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83659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35147A-290F-4B96-9BAC-4E465A2DFC07}" type="datetimeFigureOut">
              <a:rPr lang="en-GB" smtClean="0"/>
              <a:t>08/05/2019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CE8132-C9D2-4CA5-B399-D23E7C948C32}" type="slidenum">
              <a:rPr lang="en-GB" smtClean="0"/>
              <a:t>‹#›</a:t>
            </a:fld>
            <a:endParaRPr lang="en-GB"/>
          </a:p>
        </p:txBody>
      </p:sp>
    </p:spTree>
    <p:extLst>
      <p:ext uri="{BB962C8B-B14F-4D97-AF65-F5344CB8AC3E}">
        <p14:creationId xmlns:p14="http://schemas.microsoft.com/office/powerpoint/2010/main" val="2067955644"/>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82.xml"/><Relationship Id="rId1" Type="http://schemas.openxmlformats.org/officeDocument/2006/relationships/slideLayout" Target="../slideLayouts/slideLayout50.xml"/><Relationship Id="rId4" Type="http://schemas.openxmlformats.org/officeDocument/2006/relationships/image" Target="../media/image213.jpg"/></Relationships>
</file>

<file path=ppt/slides/_rels/slide10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3.xml"/><Relationship Id="rId1" Type="http://schemas.openxmlformats.org/officeDocument/2006/relationships/slideLayout" Target="../slideLayouts/slideLayout50.xml"/><Relationship Id="rId4" Type="http://schemas.openxmlformats.org/officeDocument/2006/relationships/image" Target="../media/image215.png"/></Relationships>
</file>

<file path=ppt/slides/_rels/slide104.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notesSlide" Target="../notesSlides/notesSlide84.xml"/><Relationship Id="rId1" Type="http://schemas.openxmlformats.org/officeDocument/2006/relationships/slideLayout" Target="../slideLayouts/slideLayout50.xml"/><Relationship Id="rId6" Type="http://schemas.openxmlformats.org/officeDocument/2006/relationships/image" Target="../media/image219.emf"/><Relationship Id="rId5" Type="http://schemas.openxmlformats.org/officeDocument/2006/relationships/image" Target="../media/image218.jpg"/><Relationship Id="rId4" Type="http://schemas.openxmlformats.org/officeDocument/2006/relationships/image" Target="../media/image217.jpeg"/><Relationship Id="rId9" Type="http://schemas.openxmlformats.org/officeDocument/2006/relationships/image" Target="../media/image222.jpg"/></Relationships>
</file>

<file path=ppt/slides/_rels/slide10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notesSlide" Target="../notesSlides/notesSlide85.xml"/><Relationship Id="rId1" Type="http://schemas.openxmlformats.org/officeDocument/2006/relationships/slideLayout" Target="../slideLayouts/slideLayout50.xm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image" Target="../media/image224.jpg"/><Relationship Id="rId9" Type="http://schemas.openxmlformats.org/officeDocument/2006/relationships/image" Target="../media/image229.png"/></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30.png"/><Relationship Id="rId2" Type="http://schemas.openxmlformats.org/officeDocument/2006/relationships/notesSlide" Target="../notesSlides/notesSlide86.xml"/><Relationship Id="rId1" Type="http://schemas.openxmlformats.org/officeDocument/2006/relationships/slideLayout" Target="../slideLayouts/slideLayout51.xml"/><Relationship Id="rId6" Type="http://schemas.openxmlformats.org/officeDocument/2006/relationships/image" Target="../media/image213.jpg"/><Relationship Id="rId5" Type="http://schemas.openxmlformats.org/officeDocument/2006/relationships/hyperlink" Target="http://www.team-pitch.in/" TargetMode="External"/><Relationship Id="rId4" Type="http://schemas.openxmlformats.org/officeDocument/2006/relationships/image" Target="../media/image5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hyperlink" Target="http://www.kimointernational.org/pitch-in/workshop/" TargetMode="External"/><Relationship Id="rId2" Type="http://schemas.openxmlformats.org/officeDocument/2006/relationships/notesSlide" Target="../notesSlides/notesSlide87.xml"/><Relationship Id="rId1" Type="http://schemas.openxmlformats.org/officeDocument/2006/relationships/slideLayout" Target="../slideLayouts/slideLayout51.xml"/><Relationship Id="rId6" Type="http://schemas.openxmlformats.org/officeDocument/2006/relationships/image" Target="../media/image234.jpg"/><Relationship Id="rId5" Type="http://schemas.openxmlformats.org/officeDocument/2006/relationships/image" Target="../media/image233.jpg"/><Relationship Id="rId4" Type="http://schemas.openxmlformats.org/officeDocument/2006/relationships/image" Target="../media/image232.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88.xml"/><Relationship Id="rId1" Type="http://schemas.openxmlformats.org/officeDocument/2006/relationships/slideLayout" Target="../slideLayouts/slideLayout51.xml"/><Relationship Id="rId6" Type="http://schemas.openxmlformats.org/officeDocument/2006/relationships/image" Target="../media/image238.jpeg"/><Relationship Id="rId5" Type="http://schemas.openxmlformats.org/officeDocument/2006/relationships/image" Target="../media/image237.png"/><Relationship Id="rId4" Type="http://schemas.openxmlformats.org/officeDocument/2006/relationships/image" Target="../media/image236.png"/></Relationships>
</file>

<file path=ppt/slides/_rels/slide11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notesSlide" Target="../notesSlides/notesSlide90.xml"/><Relationship Id="rId1" Type="http://schemas.openxmlformats.org/officeDocument/2006/relationships/slideLayout" Target="../slideLayouts/slideLayout50.xml"/><Relationship Id="rId6" Type="http://schemas.openxmlformats.org/officeDocument/2006/relationships/image" Target="../media/image241.png"/><Relationship Id="rId5" Type="http://schemas.openxmlformats.org/officeDocument/2006/relationships/image" Target="../media/image240.png"/><Relationship Id="rId10" Type="http://schemas.openxmlformats.org/officeDocument/2006/relationships/image" Target="../media/image213.jpg"/><Relationship Id="rId4" Type="http://schemas.openxmlformats.org/officeDocument/2006/relationships/image" Target="../media/image218.jpg"/><Relationship Id="rId9" Type="http://schemas.microsoft.com/office/2007/relationships/hdphoto" Target="../media/hdphoto3.wdp"/></Relationships>
</file>

<file path=ppt/slides/_rels/slide11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91.xml"/><Relationship Id="rId1" Type="http://schemas.openxmlformats.org/officeDocument/2006/relationships/slideLayout" Target="../slideLayouts/slideLayout37.xml"/></Relationships>
</file>

<file path=ppt/slides/_rels/slide11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2.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notesSlide" Target="../notesSlides/notesSlide93.xml"/><Relationship Id="rId1" Type="http://schemas.openxmlformats.org/officeDocument/2006/relationships/slideLayout" Target="../slideLayouts/slideLayout38.xml"/><Relationship Id="rId4" Type="http://schemas.openxmlformats.org/officeDocument/2006/relationships/image" Target="../media/image244.png"/></Relationships>
</file>

<file path=ppt/slides/_rels/slide12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4.xml"/><Relationship Id="rId1" Type="http://schemas.openxmlformats.org/officeDocument/2006/relationships/slideLayout" Target="../slideLayouts/slideLayout38.xml"/></Relationships>
</file>

<file path=ppt/slides/_rels/slide12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95.xml"/><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96.xml"/><Relationship Id="rId1" Type="http://schemas.openxmlformats.org/officeDocument/2006/relationships/slideLayout" Target="../slideLayouts/slideLayout38.xml"/></Relationships>
</file>

<file path=ppt/slides/_rels/slide12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97.xml"/><Relationship Id="rId1" Type="http://schemas.openxmlformats.org/officeDocument/2006/relationships/slideLayout" Target="../slideLayouts/slideLayout38.xml"/></Relationships>
</file>

<file path=ppt/slides/_rels/slide12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8.xml"/><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99.xml"/><Relationship Id="rId1" Type="http://schemas.openxmlformats.org/officeDocument/2006/relationships/slideLayout" Target="../slideLayouts/slideLayout38.xml"/><Relationship Id="rId4" Type="http://schemas.openxmlformats.org/officeDocument/2006/relationships/chart" Target="../charts/chart1.xml"/></Relationships>
</file>

<file path=ppt/slides/_rels/slide12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00.xml"/><Relationship Id="rId1" Type="http://schemas.openxmlformats.org/officeDocument/2006/relationships/slideLayout" Target="../slideLayouts/slideLayout38.xml"/></Relationships>
</file>

<file path=ppt/slides/_rels/slide12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01.xml"/><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3" Type="http://schemas.openxmlformats.org/officeDocument/2006/relationships/image" Target="../media/image247.jpg"/><Relationship Id="rId2" Type="http://schemas.openxmlformats.org/officeDocument/2006/relationships/notesSlide" Target="../notesSlides/notesSlide102.xml"/><Relationship Id="rId1" Type="http://schemas.openxmlformats.org/officeDocument/2006/relationships/slideLayout" Target="../slideLayouts/slideLayout38.xml"/><Relationship Id="rId4" Type="http://schemas.openxmlformats.org/officeDocument/2006/relationships/image" Target="../media/image244.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03.xml"/><Relationship Id="rId1" Type="http://schemas.openxmlformats.org/officeDocument/2006/relationships/slideLayout" Target="../slideLayouts/slideLayout38.xml"/><Relationship Id="rId4" Type="http://schemas.openxmlformats.org/officeDocument/2006/relationships/image" Target="../media/image24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50.jpeg"/></Relationships>
</file>

<file path=ppt/slides/_rels/slide13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05.xml"/><Relationship Id="rId1" Type="http://schemas.openxmlformats.org/officeDocument/2006/relationships/slideLayout" Target="../slideLayouts/slideLayout16.xml"/><Relationship Id="rId5" Type="http://schemas.openxmlformats.org/officeDocument/2006/relationships/image" Target="../media/image251.emf"/><Relationship Id="rId4" Type="http://schemas.openxmlformats.org/officeDocument/2006/relationships/image" Target="../media/image250.jpeg"/></Relationships>
</file>

<file path=ppt/slides/_rels/slide13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49.jpeg"/><Relationship Id="rId7" Type="http://schemas.openxmlformats.org/officeDocument/2006/relationships/diagramQuickStyle" Target="../diagrams/quickStyle3.xml"/><Relationship Id="rId2" Type="http://schemas.openxmlformats.org/officeDocument/2006/relationships/notesSlide" Target="../notesSlides/notesSlide106.xml"/><Relationship Id="rId1" Type="http://schemas.openxmlformats.org/officeDocument/2006/relationships/slideLayout" Target="../slideLayouts/slideLayout1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50.jpeg"/><Relationship Id="rId9" Type="http://schemas.microsoft.com/office/2007/relationships/diagramDrawing" Target="../diagrams/drawing3.xml"/></Relationships>
</file>

<file path=ppt/slides/_rels/slide13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07.xml"/><Relationship Id="rId1" Type="http://schemas.openxmlformats.org/officeDocument/2006/relationships/slideLayout" Target="../slideLayouts/slideLayout16.xml"/><Relationship Id="rId5" Type="http://schemas.openxmlformats.org/officeDocument/2006/relationships/image" Target="../media/image252.png"/><Relationship Id="rId4" Type="http://schemas.openxmlformats.org/officeDocument/2006/relationships/image" Target="../media/image250.jpeg"/></Relationships>
</file>

<file path=ppt/slides/_rels/slide13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08.xml"/><Relationship Id="rId1" Type="http://schemas.openxmlformats.org/officeDocument/2006/relationships/slideLayout" Target="../slideLayouts/slideLayout16.xml"/><Relationship Id="rId5" Type="http://schemas.openxmlformats.org/officeDocument/2006/relationships/image" Target="../media/image253.png"/><Relationship Id="rId4" Type="http://schemas.openxmlformats.org/officeDocument/2006/relationships/image" Target="../media/image250.jpeg"/></Relationships>
</file>

<file path=ppt/slides/_rels/slide137.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09.xml"/><Relationship Id="rId1" Type="http://schemas.openxmlformats.org/officeDocument/2006/relationships/slideLayout" Target="../slideLayouts/slideLayout16.xml"/><Relationship Id="rId5" Type="http://schemas.openxmlformats.org/officeDocument/2006/relationships/image" Target="../media/image254.emf"/><Relationship Id="rId4" Type="http://schemas.openxmlformats.org/officeDocument/2006/relationships/image" Target="../media/image250.jpeg"/></Relationships>
</file>

<file path=ppt/slides/_rels/slide13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49.jpeg"/><Relationship Id="rId7" Type="http://schemas.openxmlformats.org/officeDocument/2006/relationships/diagramQuickStyle" Target="../diagrams/quickStyle4.xml"/><Relationship Id="rId2" Type="http://schemas.openxmlformats.org/officeDocument/2006/relationships/notesSlide" Target="../notesSlides/notesSlide110.xml"/><Relationship Id="rId1" Type="http://schemas.openxmlformats.org/officeDocument/2006/relationships/slideLayout" Target="../slideLayouts/slideLayout1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50.jpeg"/><Relationship Id="rId9" Type="http://schemas.microsoft.com/office/2007/relationships/diagramDrawing" Target="../diagrams/drawing4.xml"/></Relationships>
</file>

<file path=ppt/slides/_rels/slide13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49.jpeg"/><Relationship Id="rId7" Type="http://schemas.openxmlformats.org/officeDocument/2006/relationships/diagramQuickStyle" Target="../diagrams/quickStyle5.xml"/><Relationship Id="rId2" Type="http://schemas.openxmlformats.org/officeDocument/2006/relationships/notesSlide" Target="../notesSlides/notesSlide111.xml"/><Relationship Id="rId1" Type="http://schemas.openxmlformats.org/officeDocument/2006/relationships/slideLayout" Target="../slideLayouts/slideLayout16.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50.jpeg"/><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video" Target="https://www.youtube.com/embed/N3A-N_yofv4" TargetMode="External"/><Relationship Id="rId4" Type="http://schemas.openxmlformats.org/officeDocument/2006/relationships/image" Target="../media/image42.jpeg"/></Relationships>
</file>

<file path=ppt/slides/_rels/slide140.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49.jpe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12.xml"/><Relationship Id="rId1" Type="http://schemas.openxmlformats.org/officeDocument/2006/relationships/slideLayout" Target="../slideLayouts/slideLayout1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4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49.jpeg"/><Relationship Id="rId7" Type="http://schemas.openxmlformats.org/officeDocument/2006/relationships/diagramQuickStyle" Target="../diagrams/quickStyle8.xml"/><Relationship Id="rId2" Type="http://schemas.openxmlformats.org/officeDocument/2006/relationships/notesSlide" Target="../notesSlides/notesSlide113.xml"/><Relationship Id="rId1" Type="http://schemas.openxmlformats.org/officeDocument/2006/relationships/slideLayout" Target="../slideLayouts/slideLayout16.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50.jpeg"/><Relationship Id="rId9" Type="http://schemas.microsoft.com/office/2007/relationships/diagramDrawing" Target="../diagrams/drawing8.xml"/></Relationships>
</file>

<file path=ppt/slides/_rels/slide14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14.xml"/><Relationship Id="rId1" Type="http://schemas.openxmlformats.org/officeDocument/2006/relationships/slideLayout" Target="../slideLayouts/slideLayout2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18.xml"/><Relationship Id="rId1" Type="http://schemas.openxmlformats.org/officeDocument/2006/relationships/slideLayout" Target="../slideLayouts/slideLayout22.xml"/></Relationships>
</file>

<file path=ppt/slides/_rels/slide147.xml.rels><?xml version="1.0" encoding="UTF-8" standalone="yes"?>
<Relationships xmlns="http://schemas.openxmlformats.org/package/2006/relationships"><Relationship Id="rId3" Type="http://schemas.openxmlformats.org/officeDocument/2006/relationships/hyperlink" Target="http://www.edinburgh.gov.uk/download/downloads/id/5173/contract_standing_orders.pdf" TargetMode="External"/><Relationship Id="rId2" Type="http://schemas.openxmlformats.org/officeDocument/2006/relationships/notesSlide" Target="../notesSlides/notesSlide119.xml"/><Relationship Id="rId1" Type="http://schemas.openxmlformats.org/officeDocument/2006/relationships/slideLayout" Target="../slideLayouts/slideLayout22.xml"/><Relationship Id="rId4" Type="http://schemas.openxmlformats.org/officeDocument/2006/relationships/image" Target="../media/image257.png"/></Relationships>
</file>

<file path=ppt/slides/_rels/slide14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20.xml"/><Relationship Id="rId1" Type="http://schemas.openxmlformats.org/officeDocument/2006/relationships/slideLayout" Target="../slideLayouts/slideLayout22.xml"/><Relationship Id="rId4" Type="http://schemas.openxmlformats.org/officeDocument/2006/relationships/image" Target="../media/image259.png"/></Relationships>
</file>

<file path=ppt/slides/_rels/slide14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21.xml"/><Relationship Id="rId1" Type="http://schemas.openxmlformats.org/officeDocument/2006/relationships/slideLayout" Target="../slideLayouts/slideLayout22.xml"/><Relationship Id="rId5" Type="http://schemas.openxmlformats.org/officeDocument/2006/relationships/image" Target="../media/image262.png"/><Relationship Id="rId4" Type="http://schemas.openxmlformats.org/officeDocument/2006/relationships/image" Target="../media/image26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150.xml.rels><?xml version="1.0" encoding="UTF-8" standalone="yes"?>
<Relationships xmlns="http://schemas.openxmlformats.org/package/2006/relationships"><Relationship Id="rId2" Type="http://schemas.openxmlformats.org/officeDocument/2006/relationships/image" Target="../media/image263.jpg"/><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3" Type="http://schemas.openxmlformats.org/officeDocument/2006/relationships/hyperlink" Target="http://www.edinburgh.gov.uk/" TargetMode="External"/><Relationship Id="rId2" Type="http://schemas.openxmlformats.org/officeDocument/2006/relationships/hyperlink" Target="mailto:gavin.brown@edinburgh.gov.uk" TargetMode="External"/><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24.xml"/><Relationship Id="rId1" Type="http://schemas.openxmlformats.org/officeDocument/2006/relationships/slideLayout" Target="../slideLayouts/slideLayout39.xml"/><Relationship Id="rId6" Type="http://schemas.openxmlformats.org/officeDocument/2006/relationships/hyperlink" Target="https://academy.scotland-excel.org.uk/" TargetMode="External"/><Relationship Id="rId5" Type="http://schemas.openxmlformats.org/officeDocument/2006/relationships/image" Target="../media/image267.png"/><Relationship Id="rId4" Type="http://schemas.openxmlformats.org/officeDocument/2006/relationships/image" Target="../media/image266.JPG"/></Relationships>
</file>

<file path=ppt/slides/_rels/slide15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25.xml"/><Relationship Id="rId1" Type="http://schemas.openxmlformats.org/officeDocument/2006/relationships/slideLayout" Target="../slideLayouts/slideLayout39.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9.xml"/></Relationships>
</file>

<file path=ppt/slides/_rels/slide15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28.xml"/><Relationship Id="rId1" Type="http://schemas.openxmlformats.org/officeDocument/2006/relationships/slideLayout" Target="../slideLayouts/slideLayout39.xml"/><Relationship Id="rId4" Type="http://schemas.openxmlformats.org/officeDocument/2006/relationships/image" Target="../media/image270.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9.xml"/></Relationships>
</file>

<file path=ppt/slides/_rels/slide162.xml.rels><?xml version="1.0" encoding="UTF-8" standalone="yes"?>
<Relationships xmlns="http://schemas.openxmlformats.org/package/2006/relationships"><Relationship Id="rId8" Type="http://schemas.openxmlformats.org/officeDocument/2006/relationships/image" Target="../media/image274.jpeg"/><Relationship Id="rId3" Type="http://schemas.openxmlformats.org/officeDocument/2006/relationships/image" Target="../media/image268.png"/><Relationship Id="rId7" Type="http://schemas.openxmlformats.org/officeDocument/2006/relationships/image" Target="../media/image273.png"/><Relationship Id="rId2" Type="http://schemas.openxmlformats.org/officeDocument/2006/relationships/notesSlide" Target="../notesSlides/notesSlide131.xml"/><Relationship Id="rId1" Type="http://schemas.openxmlformats.org/officeDocument/2006/relationships/slideLayout" Target="../slideLayouts/slideLayout39.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69.png"/></Relationships>
</file>

<file path=ppt/slides/_rels/slide163.xml.rels><?xml version="1.0" encoding="UTF-8" standalone="yes"?>
<Relationships xmlns="http://schemas.openxmlformats.org/package/2006/relationships"><Relationship Id="rId3" Type="http://schemas.openxmlformats.org/officeDocument/2006/relationships/image" Target="../media/image275.jpeg"/><Relationship Id="rId7" Type="http://schemas.openxmlformats.org/officeDocument/2006/relationships/image" Target="../media/image273.png"/><Relationship Id="rId2" Type="http://schemas.openxmlformats.org/officeDocument/2006/relationships/notesSlide" Target="../notesSlides/notesSlide132.xml"/><Relationship Id="rId1" Type="http://schemas.openxmlformats.org/officeDocument/2006/relationships/slideLayout" Target="../slideLayouts/slideLayout39.xml"/><Relationship Id="rId6" Type="http://schemas.openxmlformats.org/officeDocument/2006/relationships/image" Target="../media/image278.png"/><Relationship Id="rId5" Type="http://schemas.openxmlformats.org/officeDocument/2006/relationships/image" Target="../media/image277.jpeg"/><Relationship Id="rId4" Type="http://schemas.openxmlformats.org/officeDocument/2006/relationships/image" Target="../media/image276.jpeg"/></Relationships>
</file>

<file path=ppt/slides/_rels/slide164.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79.png"/><Relationship Id="rId7" Type="http://schemas.openxmlformats.org/officeDocument/2006/relationships/hyperlink" Target="https://academy.scotland-excel.org.uk/" TargetMode="External"/><Relationship Id="rId2" Type="http://schemas.openxmlformats.org/officeDocument/2006/relationships/notesSlide" Target="../notesSlides/notesSlide133.xml"/><Relationship Id="rId1" Type="http://schemas.openxmlformats.org/officeDocument/2006/relationships/slideLayout" Target="../slideLayouts/slideLayout39.xml"/><Relationship Id="rId6" Type="http://schemas.openxmlformats.org/officeDocument/2006/relationships/image" Target="../media/image282.png"/><Relationship Id="rId5" Type="http://schemas.openxmlformats.org/officeDocument/2006/relationships/image" Target="../media/image281.jpeg"/><Relationship Id="rId4" Type="http://schemas.openxmlformats.org/officeDocument/2006/relationships/image" Target="../media/image280.jpeg"/><Relationship Id="rId9" Type="http://schemas.openxmlformats.org/officeDocument/2006/relationships/image" Target="../media/image14.png"/></Relationships>
</file>

<file path=ppt/slides/_rels/slide165.xml.rels><?xml version="1.0" encoding="UTF-8" standalone="yes"?>
<Relationships xmlns="http://schemas.openxmlformats.org/package/2006/relationships"><Relationship Id="rId8" Type="http://schemas.openxmlformats.org/officeDocument/2006/relationships/image" Target="../media/image286.jpeg"/><Relationship Id="rId3" Type="http://schemas.openxmlformats.org/officeDocument/2006/relationships/image" Target="../media/image267.png"/><Relationship Id="rId7" Type="http://schemas.openxmlformats.org/officeDocument/2006/relationships/image" Target="../media/image273.png"/><Relationship Id="rId2" Type="http://schemas.openxmlformats.org/officeDocument/2006/relationships/notesSlide" Target="../notesSlides/notesSlide134.xml"/><Relationship Id="rId1" Type="http://schemas.openxmlformats.org/officeDocument/2006/relationships/slideLayout" Target="../slideLayouts/slideLayout39.xml"/><Relationship Id="rId6" Type="http://schemas.openxmlformats.org/officeDocument/2006/relationships/image" Target="../media/image274.jpeg"/><Relationship Id="rId5" Type="http://schemas.openxmlformats.org/officeDocument/2006/relationships/image" Target="../media/image285.jpeg"/><Relationship Id="rId4" Type="http://schemas.openxmlformats.org/officeDocument/2006/relationships/image" Target="../media/image284.jpeg"/></Relationships>
</file>

<file path=ppt/slides/_rels/slide16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35.xml"/><Relationship Id="rId1" Type="http://schemas.openxmlformats.org/officeDocument/2006/relationships/slideLayout" Target="../slideLayouts/slideLayout39.xml"/><Relationship Id="rId4" Type="http://schemas.openxmlformats.org/officeDocument/2006/relationships/hyperlink" Target="https://academy.scotland-excel.org.uk/"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36.xml"/><Relationship Id="rId1" Type="http://schemas.openxmlformats.org/officeDocument/2006/relationships/slideLayout" Target="../slideLayouts/slideLayout39.xml"/><Relationship Id="rId4" Type="http://schemas.openxmlformats.org/officeDocument/2006/relationships/hyperlink" Target="https://academy.scotland-excel.org.uk/course/view.php?id=12"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37.xml"/><Relationship Id="rId1" Type="http://schemas.openxmlformats.org/officeDocument/2006/relationships/slideLayout" Target="../slideLayouts/slideLayout39.xml"/><Relationship Id="rId4" Type="http://schemas.openxmlformats.org/officeDocument/2006/relationships/hyperlink" Target="https://academy.scotland-excel.org.uk/"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s://academy.scotland-excel.org.uk/course/view.php?id=12" TargetMode="External"/><Relationship Id="rId2" Type="http://schemas.openxmlformats.org/officeDocument/2006/relationships/notesSlide" Target="../notesSlides/notesSlide138.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49.png"/><Relationship Id="rId4" Type="http://schemas.openxmlformats.org/officeDocument/2006/relationships/image" Target="../media/image48.png"/></Relationships>
</file>

<file path=ppt/slides/_rels/slide170.xml.rels><?xml version="1.0" encoding="UTF-8" standalone="yes"?>
<Relationships xmlns="http://schemas.openxmlformats.org/package/2006/relationships"><Relationship Id="rId3" Type="http://schemas.openxmlformats.org/officeDocument/2006/relationships/hyperlink" Target="https://academy.scotland-excel.org.uk/course/view.php?id=12" TargetMode="External"/><Relationship Id="rId2" Type="http://schemas.openxmlformats.org/officeDocument/2006/relationships/notesSlide" Target="../notesSlides/notesSlide139.xml"/><Relationship Id="rId1" Type="http://schemas.openxmlformats.org/officeDocument/2006/relationships/slideLayout" Target="../slideLayouts/slideLayout39.xml"/></Relationships>
</file>

<file path=ppt/slides/_rels/slide171.xml.rels><?xml version="1.0" encoding="UTF-8" standalone="yes"?>
<Relationships xmlns="http://schemas.openxmlformats.org/package/2006/relationships"><Relationship Id="rId3" Type="http://schemas.openxmlformats.org/officeDocument/2006/relationships/hyperlink" Target="https://academy.scotland-excel.org.uk/course/view.php?id=12" TargetMode="External"/><Relationship Id="rId2" Type="http://schemas.openxmlformats.org/officeDocument/2006/relationships/notesSlide" Target="../notesSlides/notesSlide140.xml"/><Relationship Id="rId1" Type="http://schemas.openxmlformats.org/officeDocument/2006/relationships/slideLayout" Target="../slideLayouts/slideLayout39.xml"/></Relationships>
</file>

<file path=ppt/slides/_rels/slide172.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41.xml"/><Relationship Id="rId1" Type="http://schemas.openxmlformats.org/officeDocument/2006/relationships/slideLayout" Target="../slideLayouts/slideLayout39.xml"/><Relationship Id="rId4" Type="http://schemas.openxmlformats.org/officeDocument/2006/relationships/image" Target="../media/image285.jpeg"/></Relationships>
</file>

<file path=ppt/slides/_rels/slide173.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142.xml"/><Relationship Id="rId1" Type="http://schemas.openxmlformats.org/officeDocument/2006/relationships/slideLayout" Target="../slideLayouts/slideLayout39.xml"/><Relationship Id="rId5" Type="http://schemas.openxmlformats.org/officeDocument/2006/relationships/image" Target="../media/image286.jpeg"/><Relationship Id="rId4" Type="http://schemas.openxmlformats.org/officeDocument/2006/relationships/image" Target="../media/image274.jpeg"/></Relationships>
</file>

<file path=ppt/slides/_rels/slide174.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43.xml"/><Relationship Id="rId1" Type="http://schemas.openxmlformats.org/officeDocument/2006/relationships/slideLayout" Target="../slideLayouts/slideLayout39.xml"/><Relationship Id="rId5" Type="http://schemas.openxmlformats.org/officeDocument/2006/relationships/image" Target="../media/image271.png"/><Relationship Id="rId4" Type="http://schemas.openxmlformats.org/officeDocument/2006/relationships/image" Target="../media/image269.png"/></Relationships>
</file>

<file path=ppt/slides/_rels/slide175.xml.rels><?xml version="1.0" encoding="UTF-8" standalone="yes"?>
<Relationships xmlns="http://schemas.openxmlformats.org/package/2006/relationships"><Relationship Id="rId3" Type="http://schemas.openxmlformats.org/officeDocument/2006/relationships/hyperlink" Target="mailto:ian.mcnaught@scotland-excel.org.uk" TargetMode="External"/><Relationship Id="rId7" Type="http://schemas.openxmlformats.org/officeDocument/2006/relationships/image" Target="../media/image267.png"/><Relationship Id="rId2" Type="http://schemas.openxmlformats.org/officeDocument/2006/relationships/notesSlide" Target="../notesSlides/notesSlide144.xml"/><Relationship Id="rId1" Type="http://schemas.openxmlformats.org/officeDocument/2006/relationships/slideLayout" Target="../slideLayouts/slideLayout39.xml"/><Relationship Id="rId6" Type="http://schemas.openxmlformats.org/officeDocument/2006/relationships/image" Target="../media/image290.jpeg"/><Relationship Id="rId5" Type="http://schemas.openxmlformats.org/officeDocument/2006/relationships/hyperlink" Target="https://academy.scotland-excel.org.uk/" TargetMode="External"/><Relationship Id="rId4" Type="http://schemas.openxmlformats.org/officeDocument/2006/relationships/hyperlink" Target="mailto:academy@scotland-excel.org.uk"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image" Target="../media/image56.jpg"/><Relationship Id="rId1" Type="http://schemas.openxmlformats.org/officeDocument/2006/relationships/slideLayout" Target="../slideLayouts/slideLayout28.xml"/><Relationship Id="rId6" Type="http://schemas.openxmlformats.org/officeDocument/2006/relationships/image" Target="../media/image57.png"/><Relationship Id="rId5" Type="http://schemas.openxmlformats.org/officeDocument/2006/relationships/image" Target="../media/image22.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8.xml"/><Relationship Id="rId5" Type="http://schemas.openxmlformats.org/officeDocument/2006/relationships/image" Target="../media/image62.pn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video" Target="https://www.youtube.com/embed/SJN0RwzoxPI" TargetMode="Externa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5.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hyperlink" Target="MOV00E.MOD" TargetMode="External"/><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106.jpg"/><Relationship Id="rId5" Type="http://schemas.openxmlformats.org/officeDocument/2006/relationships/image" Target="../media/image105.gif"/><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40.xml"/><Relationship Id="rId5" Type="http://schemas.openxmlformats.org/officeDocument/2006/relationships/image" Target="../media/image116.png"/><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1.xml"/><Relationship Id="rId1" Type="http://schemas.openxmlformats.org/officeDocument/2006/relationships/slideLayout" Target="../slideLayouts/slideLayout40.xml"/><Relationship Id="rId5" Type="http://schemas.openxmlformats.org/officeDocument/2006/relationships/image" Target="../media/image120.jpeg"/><Relationship Id="rId4" Type="http://schemas.openxmlformats.org/officeDocument/2006/relationships/image" Target="../media/image119.jpeg"/></Relationships>
</file>

<file path=ppt/slides/_rels/slide4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8.xml"/><Relationship Id="rId1" Type="http://schemas.openxmlformats.org/officeDocument/2006/relationships/slideLayout" Target="../slideLayouts/slideLayout40.xml"/><Relationship Id="rId5" Type="http://schemas.openxmlformats.org/officeDocument/2006/relationships/image" Target="../media/image134.jpeg"/><Relationship Id="rId4" Type="http://schemas.openxmlformats.org/officeDocument/2006/relationships/image" Target="../media/image133.jpeg"/></Relationships>
</file>

<file path=ppt/slides/_rels/slide5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137.jpeg"/></Relationships>
</file>

<file path=ppt/slides/_rels/slide5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139.png"/></Relationships>
</file>

<file path=ppt/slides/_rels/slide5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3.xml"/><Relationship Id="rId1" Type="http://schemas.openxmlformats.org/officeDocument/2006/relationships/slideLayout" Target="../slideLayouts/slideLayout40.xml"/><Relationship Id="rId5" Type="http://schemas.openxmlformats.org/officeDocument/2006/relationships/image" Target="../media/image143.jpeg"/><Relationship Id="rId4" Type="http://schemas.openxmlformats.org/officeDocument/2006/relationships/image" Target="../media/image142.jpeg"/></Relationships>
</file>

<file path=ppt/slides/_rels/slide5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openxmlformats.org/officeDocument/2006/relationships/image" Target="../media/image147.jpeg"/></Relationships>
</file>

<file path=ppt/slides/_rels/slide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7.xml"/><Relationship Id="rId1" Type="http://schemas.openxmlformats.org/officeDocument/2006/relationships/slideLayout" Target="../slideLayouts/slideLayout40.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hyperlink" Target="BBC%20Breakfast%20-%20Ocean%20Defenders%20NaeStrawAtAw.wmv" TargetMode="External"/><Relationship Id="rId2" Type="http://schemas.openxmlformats.org/officeDocument/2006/relationships/notesSlide" Target="../notesSlides/notesSlide49.xml"/><Relationship Id="rId1" Type="http://schemas.openxmlformats.org/officeDocument/2006/relationships/slideLayout" Target="../slideLayouts/slideLayout40.xml"/><Relationship Id="rId4" Type="http://schemas.openxmlformats.org/officeDocument/2006/relationships/image" Target="../media/image151.jpeg"/></Relationships>
</file>

<file path=ppt/slides/_rels/slide6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0.xml"/><Relationship Id="rId1" Type="http://schemas.openxmlformats.org/officeDocument/2006/relationships/slideLayout" Target="../slideLayouts/slideLayout40.xml"/><Relationship Id="rId5" Type="http://schemas.openxmlformats.org/officeDocument/2006/relationships/image" Target="../media/image154.jpeg"/><Relationship Id="rId4" Type="http://schemas.openxmlformats.org/officeDocument/2006/relationships/image" Target="../media/image153.jpeg"/></Relationships>
</file>

<file path=ppt/slides/_rels/slide63.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notesSlide" Target="../notesSlides/notesSlide51.xml"/><Relationship Id="rId1" Type="http://schemas.openxmlformats.org/officeDocument/2006/relationships/slideLayout" Target="../slideLayouts/slideLayout40.xml"/><Relationship Id="rId4" Type="http://schemas.openxmlformats.org/officeDocument/2006/relationships/image" Target="../media/image15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5.xml"/><Relationship Id="rId1" Type="http://schemas.openxmlformats.org/officeDocument/2006/relationships/slideLayout" Target="../slideLayouts/slideLayout40.xml"/><Relationship Id="rId5" Type="http://schemas.openxmlformats.org/officeDocument/2006/relationships/image" Target="../media/image161.jpeg"/><Relationship Id="rId4" Type="http://schemas.openxmlformats.org/officeDocument/2006/relationships/image" Target="../media/image160.jpeg"/></Relationships>
</file>

<file path=ppt/slides/_rels/slide6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9.xml"/><Relationship Id="rId1" Type="http://schemas.openxmlformats.org/officeDocument/2006/relationships/slideLayout" Target="../slideLayouts/slideLayout40.xml"/><Relationship Id="rId5" Type="http://schemas.openxmlformats.org/officeDocument/2006/relationships/image" Target="../media/image167.jpeg"/><Relationship Id="rId4" Type="http://schemas.openxmlformats.org/officeDocument/2006/relationships/image" Target="../media/image166.jpeg"/></Relationships>
</file>

<file path=ppt/slides/_rels/slide7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3.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4.xml"/><Relationship Id="rId1" Type="http://schemas.openxmlformats.org/officeDocument/2006/relationships/slideLayout" Target="../slideLayouts/slideLayout40.xml"/><Relationship Id="rId6" Type="http://schemas.openxmlformats.org/officeDocument/2006/relationships/image" Target="../media/image175.jpeg"/><Relationship Id="rId5" Type="http://schemas.openxmlformats.org/officeDocument/2006/relationships/image" Target="../media/image174.gif"/><Relationship Id="rId4" Type="http://schemas.openxmlformats.org/officeDocument/2006/relationships/image" Target="../media/image173.gif"/></Relationships>
</file>

<file path=ppt/slides/_rels/slide7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5.xml"/><Relationship Id="rId1" Type="http://schemas.openxmlformats.org/officeDocument/2006/relationships/slideLayout" Target="../slideLayouts/slideLayout40.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7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6.xm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33.jpeg"/></Relationships>
</file>

<file path=ppt/slides/_rels/slide8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8.xml"/><Relationship Id="rId1" Type="http://schemas.openxmlformats.org/officeDocument/2006/relationships/slideLayout" Target="../slideLayouts/slideLayout40.xml"/><Relationship Id="rId4" Type="http://schemas.openxmlformats.org/officeDocument/2006/relationships/image" Target="../media/image183.png"/></Relationships>
</file>

<file path=ppt/slides/_rels/slide8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9.xml"/><Relationship Id="rId1" Type="http://schemas.openxmlformats.org/officeDocument/2006/relationships/slideLayout" Target="../slideLayouts/slideLayout40.xml"/><Relationship Id="rId4" Type="http://schemas.openxmlformats.org/officeDocument/2006/relationships/image" Target="../media/image185.png"/></Relationships>
</file>

<file path=ppt/slides/_rels/slide82.xml.rels><?xml version="1.0" encoding="UTF-8" standalone="yes"?>
<Relationships xmlns="http://schemas.openxmlformats.org/package/2006/relationships"><Relationship Id="rId3" Type="http://schemas.openxmlformats.org/officeDocument/2006/relationships/image" Target="../media/image186.jpeg"/><Relationship Id="rId7" Type="http://schemas.openxmlformats.org/officeDocument/2006/relationships/image" Target="../media/image190.jpg"/><Relationship Id="rId2" Type="http://schemas.openxmlformats.org/officeDocument/2006/relationships/notesSlide" Target="../notesSlides/notesSlide70.xml"/><Relationship Id="rId1" Type="http://schemas.openxmlformats.org/officeDocument/2006/relationships/slideLayout" Target="../slideLayouts/slideLayout40.xml"/><Relationship Id="rId6" Type="http://schemas.openxmlformats.org/officeDocument/2006/relationships/image" Target="../media/image189.jpg"/><Relationship Id="rId5" Type="http://schemas.openxmlformats.org/officeDocument/2006/relationships/image" Target="../media/image188.jpg"/><Relationship Id="rId4" Type="http://schemas.openxmlformats.org/officeDocument/2006/relationships/image" Target="../media/image187.jpeg"/></Relationships>
</file>

<file path=ppt/slides/_rels/slide8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1.xml"/><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2.xml"/><Relationship Id="rId1" Type="http://schemas.openxmlformats.org/officeDocument/2006/relationships/slideLayout" Target="../slideLayouts/slideLayout40.xml"/><Relationship Id="rId4" Type="http://schemas.openxmlformats.org/officeDocument/2006/relationships/image" Target="../media/image196.png"/></Relationships>
</file>

<file path=ppt/slides/_rels/slide8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73.xml"/><Relationship Id="rId1" Type="http://schemas.openxmlformats.org/officeDocument/2006/relationships/slideLayout" Target="../slideLayouts/slideLayout40.xml"/><Relationship Id="rId4" Type="http://schemas.openxmlformats.org/officeDocument/2006/relationships/image" Target="../media/image198.jpeg"/></Relationships>
</file>

<file path=ppt/slides/_rels/slide8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76.xml"/><Relationship Id="rId1" Type="http://schemas.openxmlformats.org/officeDocument/2006/relationships/slideLayout" Target="../slideLayouts/slideLayout30.xml"/><Relationship Id="rId4" Type="http://schemas.openxmlformats.org/officeDocument/2006/relationships/image" Target="../media/image10.em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90.xml.rels><?xml version="1.0" encoding="UTF-8" standalone="yes"?>
<Relationships xmlns="http://schemas.openxmlformats.org/package/2006/relationships"><Relationship Id="rId2" Type="http://schemas.openxmlformats.org/officeDocument/2006/relationships/image" Target="../media/image201.emf"/><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3" Type="http://schemas.openxmlformats.org/officeDocument/2006/relationships/image" Target="../media/image203.emf"/><Relationship Id="rId7" Type="http://schemas.openxmlformats.org/officeDocument/2006/relationships/image" Target="../media/image207.png"/><Relationship Id="rId2" Type="http://schemas.openxmlformats.org/officeDocument/2006/relationships/notesSlide" Target="../notesSlides/notesSlide81.xml"/><Relationship Id="rId1" Type="http://schemas.openxmlformats.org/officeDocument/2006/relationships/slideLayout" Target="../slideLayouts/slideLayout34.xml"/><Relationship Id="rId6" Type="http://schemas.openxmlformats.org/officeDocument/2006/relationships/image" Target="../media/image206.emf"/><Relationship Id="rId5" Type="http://schemas.openxmlformats.org/officeDocument/2006/relationships/image" Target="../media/image205.emf"/><Relationship Id="rId4" Type="http://schemas.openxmlformats.org/officeDocument/2006/relationships/image" Target="../media/image204.emf"/></Relationships>
</file>

<file path=ppt/slides/_rels/slide96.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dirty="0"/>
              <a:t>Scotland Excel Conference 2019</a:t>
            </a:r>
          </a:p>
        </p:txBody>
      </p:sp>
      <p:sp>
        <p:nvSpPr>
          <p:cNvPr id="3" name="Subtitle 2"/>
          <p:cNvSpPr>
            <a:spLocks noGrp="1"/>
          </p:cNvSpPr>
          <p:nvPr>
            <p:ph type="subTitle" idx="1"/>
          </p:nvPr>
        </p:nvSpPr>
        <p:spPr>
          <a:xfrm>
            <a:off x="1259632" y="3501008"/>
            <a:ext cx="6800800" cy="1752600"/>
          </a:xfrm>
        </p:spPr>
        <p:txBody>
          <a:bodyPr rtlCol="0">
            <a:normAutofit/>
          </a:bodyPr>
          <a:lstStyle/>
          <a:p>
            <a:pPr fontAlgn="auto">
              <a:spcAft>
                <a:spcPts val="0"/>
              </a:spcAft>
              <a:defRPr/>
            </a:pPr>
            <a:r>
              <a:rPr lang="en-GB" sz="2800" dirty="0"/>
              <a:t>Community: our local communities, our procurement community and our communities of the future. </a:t>
            </a:r>
          </a:p>
          <a:p>
            <a:pPr eaLnBrk="1" fontAlgn="auto" hangingPunct="1">
              <a:spcAft>
                <a:spcPts val="0"/>
              </a:spcAft>
              <a:buFont typeface="Arial" pitchFamily="34" charset="0"/>
              <a:buNone/>
              <a:defRPr/>
            </a:pP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761239" y="2038347"/>
          <a:ext cx="5616624" cy="3522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05526" y="1537588"/>
            <a:ext cx="4644516" cy="461665"/>
          </a:xfrm>
          <a:prstGeom prst="rect">
            <a:avLst/>
          </a:prstGeom>
          <a:noFill/>
        </p:spPr>
        <p:txBody>
          <a:bodyPr wrap="square" rtlCol="0">
            <a:spAutoFit/>
          </a:bodyPr>
          <a:lstStyle/>
          <a:p>
            <a:pPr defTabSz="336947"/>
            <a:r>
              <a:rPr lang="en-GB" sz="2400" dirty="0">
                <a:solidFill>
                  <a:srgbClr val="C00000"/>
                </a:solidFill>
                <a:latin typeface="Arial"/>
                <a:cs typeface="Arial" pitchFamily="34" charset="0"/>
              </a:rPr>
              <a:t>(</a:t>
            </a:r>
            <a:r>
              <a:rPr lang="en-GB" dirty="0">
                <a:solidFill>
                  <a:srgbClr val="C00000"/>
                </a:solidFill>
                <a:latin typeface="Arial"/>
                <a:cs typeface="Arial" pitchFamily="34" charset="0"/>
              </a:rPr>
              <a:t>making the links by coordinated action)</a:t>
            </a:r>
          </a:p>
        </p:txBody>
      </p:sp>
      <p:sp>
        <p:nvSpPr>
          <p:cNvPr id="6" name="TextBox 5"/>
          <p:cNvSpPr txBox="1"/>
          <p:nvPr/>
        </p:nvSpPr>
        <p:spPr>
          <a:xfrm>
            <a:off x="406652" y="2260592"/>
            <a:ext cx="3753798" cy="415498"/>
          </a:xfrm>
          <a:prstGeom prst="rect">
            <a:avLst/>
          </a:prstGeom>
          <a:noFill/>
        </p:spPr>
        <p:txBody>
          <a:bodyPr wrap="square" rtlCol="0">
            <a:spAutoFit/>
          </a:bodyPr>
          <a:lstStyle/>
          <a:p>
            <a:pPr defTabSz="336947"/>
            <a:r>
              <a:rPr lang="en-GB" sz="2100" dirty="0">
                <a:solidFill>
                  <a:srgbClr val="083D58"/>
                </a:solidFill>
                <a:latin typeface="Arial"/>
                <a:cs typeface="Arial" pitchFamily="34" charset="0"/>
              </a:rPr>
              <a:t>Influence policy in </a:t>
            </a:r>
            <a:r>
              <a:rPr lang="en-GB" dirty="0">
                <a:solidFill>
                  <a:srgbClr val="083D58"/>
                </a:solidFill>
                <a:latin typeface="Arial"/>
                <a:cs typeface="Arial" pitchFamily="34" charset="0"/>
              </a:rPr>
              <a:t>Municipalities</a:t>
            </a:r>
            <a:endParaRPr lang="en-GB" sz="2100" dirty="0">
              <a:solidFill>
                <a:srgbClr val="083D58"/>
              </a:solidFill>
              <a:latin typeface="Arial"/>
              <a:cs typeface="Arial" pitchFamily="34" charset="0"/>
            </a:endParaRPr>
          </a:p>
        </p:txBody>
      </p:sp>
      <p:sp>
        <p:nvSpPr>
          <p:cNvPr id="7" name="TextBox 6"/>
          <p:cNvSpPr txBox="1"/>
          <p:nvPr/>
        </p:nvSpPr>
        <p:spPr>
          <a:xfrm>
            <a:off x="5220072" y="3160969"/>
            <a:ext cx="2826501" cy="646331"/>
          </a:xfrm>
          <a:prstGeom prst="rect">
            <a:avLst/>
          </a:prstGeom>
          <a:noFill/>
        </p:spPr>
        <p:txBody>
          <a:bodyPr wrap="square" rtlCol="0">
            <a:spAutoFit/>
          </a:bodyPr>
          <a:lstStyle/>
          <a:p>
            <a:pPr defTabSz="336947"/>
            <a:r>
              <a:rPr lang="en-GB" dirty="0">
                <a:solidFill>
                  <a:srgbClr val="083D58"/>
                </a:solidFill>
                <a:latin typeface="Arial"/>
                <a:cs typeface="Arial" pitchFamily="34" charset="0"/>
              </a:rPr>
              <a:t>National</a:t>
            </a:r>
            <a:r>
              <a:rPr lang="en-GB" sz="2100" dirty="0">
                <a:solidFill>
                  <a:srgbClr val="083D58"/>
                </a:solidFill>
                <a:latin typeface="Arial"/>
                <a:cs typeface="Arial" pitchFamily="34" charset="0"/>
              </a:rPr>
              <a:t> </a:t>
            </a:r>
            <a:r>
              <a:rPr lang="en-GB" dirty="0">
                <a:solidFill>
                  <a:srgbClr val="083D58"/>
                </a:solidFill>
                <a:latin typeface="Arial"/>
                <a:cs typeface="Arial" pitchFamily="34" charset="0"/>
              </a:rPr>
              <a:t>Networks</a:t>
            </a:r>
            <a:r>
              <a:rPr lang="en-GB" sz="2100" dirty="0">
                <a:solidFill>
                  <a:srgbClr val="083D58"/>
                </a:solidFill>
                <a:latin typeface="Arial"/>
                <a:cs typeface="Arial" pitchFamily="34" charset="0"/>
              </a:rPr>
              <a:t> </a:t>
            </a:r>
          </a:p>
          <a:p>
            <a:pPr defTabSz="336947"/>
            <a:r>
              <a:rPr lang="en-GB" sz="1500" dirty="0">
                <a:solidFill>
                  <a:srgbClr val="083D58"/>
                </a:solidFill>
                <a:latin typeface="Arial"/>
                <a:cs typeface="Arial" pitchFamily="34" charset="0"/>
              </a:rPr>
              <a:t>(lobby National Governments)</a:t>
            </a:r>
          </a:p>
        </p:txBody>
      </p:sp>
      <p:sp>
        <p:nvSpPr>
          <p:cNvPr id="8" name="TextBox 7"/>
          <p:cNvSpPr txBox="1"/>
          <p:nvPr/>
        </p:nvSpPr>
        <p:spPr>
          <a:xfrm>
            <a:off x="602039" y="3969060"/>
            <a:ext cx="3967513" cy="646331"/>
          </a:xfrm>
          <a:prstGeom prst="rect">
            <a:avLst/>
          </a:prstGeom>
          <a:noFill/>
        </p:spPr>
        <p:txBody>
          <a:bodyPr wrap="square" rtlCol="0">
            <a:spAutoFit/>
          </a:bodyPr>
          <a:lstStyle/>
          <a:p>
            <a:pPr defTabSz="336947"/>
            <a:r>
              <a:rPr lang="en-GB" dirty="0">
                <a:solidFill>
                  <a:srgbClr val="083D58"/>
                </a:solidFill>
                <a:latin typeface="Arial"/>
                <a:cs typeface="Arial" pitchFamily="34" charset="0"/>
              </a:rPr>
              <a:t>North Sea Commission, OSPAR, HELCOM</a:t>
            </a:r>
          </a:p>
        </p:txBody>
      </p:sp>
      <p:sp>
        <p:nvSpPr>
          <p:cNvPr id="9" name="TextBox 8"/>
          <p:cNvSpPr txBox="1"/>
          <p:nvPr/>
        </p:nvSpPr>
        <p:spPr>
          <a:xfrm>
            <a:off x="5328084" y="4906837"/>
            <a:ext cx="2826501" cy="415498"/>
          </a:xfrm>
          <a:prstGeom prst="rect">
            <a:avLst/>
          </a:prstGeom>
          <a:noFill/>
        </p:spPr>
        <p:txBody>
          <a:bodyPr wrap="square" rtlCol="0">
            <a:spAutoFit/>
          </a:bodyPr>
          <a:lstStyle/>
          <a:p>
            <a:pPr defTabSz="336947"/>
            <a:r>
              <a:rPr lang="en-GB" sz="2100" dirty="0">
                <a:solidFill>
                  <a:srgbClr val="083D58"/>
                </a:solidFill>
                <a:latin typeface="Arial"/>
                <a:cs typeface="Arial" pitchFamily="34" charset="0"/>
              </a:rPr>
              <a:t>EU, IMO, UN</a:t>
            </a:r>
          </a:p>
        </p:txBody>
      </p:sp>
      <p:sp>
        <p:nvSpPr>
          <p:cNvPr id="2" name="Title 1"/>
          <p:cNvSpPr>
            <a:spLocks noGrp="1"/>
          </p:cNvSpPr>
          <p:nvPr>
            <p:ph type="title"/>
          </p:nvPr>
        </p:nvSpPr>
        <p:spPr/>
        <p:txBody>
          <a:bodyPr/>
          <a:lstStyle/>
          <a:p>
            <a:r>
              <a:rPr lang="en-GB" dirty="0"/>
              <a:t>Influence at all levels of governance</a:t>
            </a:r>
          </a:p>
        </p:txBody>
      </p:sp>
    </p:spTree>
    <p:extLst>
      <p:ext uri="{BB962C8B-B14F-4D97-AF65-F5344CB8AC3E}">
        <p14:creationId xmlns:p14="http://schemas.microsoft.com/office/powerpoint/2010/main" val="42935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EFB9-F697-4011-A0C9-A9C85893C5C2}"/>
              </a:ext>
            </a:extLst>
          </p:cNvPr>
          <p:cNvSpPr>
            <a:spLocks noGrp="1"/>
          </p:cNvSpPr>
          <p:nvPr>
            <p:ph type="ctrTitle"/>
          </p:nvPr>
        </p:nvSpPr>
        <p:spPr>
          <a:xfrm>
            <a:off x="539552" y="1340768"/>
            <a:ext cx="7772400" cy="1470025"/>
          </a:xfrm>
        </p:spPr>
        <p:txBody>
          <a:bodyPr/>
          <a:lstStyle/>
          <a:p>
            <a:r>
              <a:rPr lang="en-GB" dirty="0"/>
              <a:t>#SXLconference19 </a:t>
            </a:r>
          </a:p>
        </p:txBody>
      </p:sp>
      <p:sp>
        <p:nvSpPr>
          <p:cNvPr id="3" name="Subtitle 2">
            <a:extLst>
              <a:ext uri="{FF2B5EF4-FFF2-40B4-BE49-F238E27FC236}">
                <a16:creationId xmlns:a16="http://schemas.microsoft.com/office/drawing/2014/main" id="{8A077673-93FF-402C-A09C-68A88A86510B}"/>
              </a:ext>
            </a:extLst>
          </p:cNvPr>
          <p:cNvSpPr>
            <a:spLocks noGrp="1"/>
          </p:cNvSpPr>
          <p:nvPr>
            <p:ph type="subTitle" idx="1"/>
          </p:nvPr>
        </p:nvSpPr>
        <p:spPr>
          <a:xfrm>
            <a:off x="539552" y="2996952"/>
            <a:ext cx="8101408" cy="2262856"/>
          </a:xfrm>
        </p:spPr>
        <p:txBody>
          <a:bodyPr/>
          <a:lstStyle/>
          <a:p>
            <a:pPr algn="l"/>
            <a:r>
              <a:rPr lang="en-GB" dirty="0"/>
              <a:t>	 	         @ScotlandExcel</a:t>
            </a:r>
          </a:p>
          <a:p>
            <a:pPr algn="l"/>
            <a:endParaRPr lang="en-GB" dirty="0"/>
          </a:p>
          <a:p>
            <a:pPr algn="l"/>
            <a:r>
              <a:rPr lang="en-GB" dirty="0"/>
              <a:t>           </a:t>
            </a:r>
            <a:r>
              <a:rPr lang="en-GB" sz="3000" dirty="0"/>
              <a:t>www.linkedin.com/company/scotland-excel</a:t>
            </a:r>
          </a:p>
        </p:txBody>
      </p:sp>
      <p:pic>
        <p:nvPicPr>
          <p:cNvPr id="4" name="Picture 3">
            <a:extLst>
              <a:ext uri="{FF2B5EF4-FFF2-40B4-BE49-F238E27FC236}">
                <a16:creationId xmlns:a16="http://schemas.microsoft.com/office/drawing/2014/main" id="{7C15F922-0715-4130-85FF-BF54ABDF5208}"/>
              </a:ext>
            </a:extLst>
          </p:cNvPr>
          <p:cNvPicPr>
            <a:picLocks noChangeAspect="1"/>
          </p:cNvPicPr>
          <p:nvPr/>
        </p:nvPicPr>
        <p:blipFill>
          <a:blip r:embed="rId2"/>
          <a:stretch>
            <a:fillRect/>
          </a:stretch>
        </p:blipFill>
        <p:spPr>
          <a:xfrm>
            <a:off x="2627784" y="2924944"/>
            <a:ext cx="636662" cy="636662"/>
          </a:xfrm>
          <a:prstGeom prst="rect">
            <a:avLst/>
          </a:prstGeom>
        </p:spPr>
      </p:pic>
      <p:pic>
        <p:nvPicPr>
          <p:cNvPr id="9" name="Picture 8">
            <a:extLst>
              <a:ext uri="{FF2B5EF4-FFF2-40B4-BE49-F238E27FC236}">
                <a16:creationId xmlns:a16="http://schemas.microsoft.com/office/drawing/2014/main" id="{001C8BFF-949F-4494-B2A1-43554273AC3C}"/>
              </a:ext>
            </a:extLst>
          </p:cNvPr>
          <p:cNvPicPr>
            <a:picLocks noChangeAspect="1"/>
          </p:cNvPicPr>
          <p:nvPr/>
        </p:nvPicPr>
        <p:blipFill>
          <a:blip r:embed="rId3"/>
          <a:stretch>
            <a:fillRect/>
          </a:stretch>
        </p:blipFill>
        <p:spPr>
          <a:xfrm>
            <a:off x="899592" y="4128380"/>
            <a:ext cx="638200" cy="638200"/>
          </a:xfrm>
          <a:prstGeom prst="rect">
            <a:avLst/>
          </a:prstGeom>
        </p:spPr>
      </p:pic>
    </p:spTree>
    <p:extLst>
      <p:ext uri="{BB962C8B-B14F-4D97-AF65-F5344CB8AC3E}">
        <p14:creationId xmlns:p14="http://schemas.microsoft.com/office/powerpoint/2010/main" val="2019366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3EB-302D-421B-B4A1-63D4291A6749}"/>
              </a:ext>
            </a:extLst>
          </p:cNvPr>
          <p:cNvSpPr>
            <a:spLocks noGrp="1"/>
          </p:cNvSpPr>
          <p:nvPr>
            <p:ph type="ctrTitle"/>
          </p:nvPr>
        </p:nvSpPr>
        <p:spPr>
          <a:xfrm>
            <a:off x="685800" y="429978"/>
            <a:ext cx="7772400" cy="2835746"/>
          </a:xfrm>
        </p:spPr>
        <p:txBody>
          <a:bodyPr/>
          <a:lstStyle/>
          <a:p>
            <a:r>
              <a:rPr lang="en-GB" sz="3600" dirty="0"/>
              <a:t>Workshop Group A – Megalithic 1</a:t>
            </a:r>
            <a:br>
              <a:rPr lang="en-GB" sz="3600" dirty="0"/>
            </a:br>
            <a:r>
              <a:rPr lang="en-GB" sz="3600" dirty="0"/>
              <a:t> Preventing Microplastic Pollution from Artificial Pitches</a:t>
            </a:r>
          </a:p>
        </p:txBody>
      </p:sp>
      <p:sp>
        <p:nvSpPr>
          <p:cNvPr id="3" name="Subtitle 2">
            <a:extLst>
              <a:ext uri="{FF2B5EF4-FFF2-40B4-BE49-F238E27FC236}">
                <a16:creationId xmlns:a16="http://schemas.microsoft.com/office/drawing/2014/main" id="{6BB07EDF-8D9B-4043-9AD8-9CBA7A2C3B02}"/>
              </a:ext>
            </a:extLst>
          </p:cNvPr>
          <p:cNvSpPr>
            <a:spLocks noGrp="1"/>
          </p:cNvSpPr>
          <p:nvPr>
            <p:ph type="subTitle" idx="1"/>
          </p:nvPr>
        </p:nvSpPr>
        <p:spPr>
          <a:xfrm>
            <a:off x="1028700" y="3255121"/>
            <a:ext cx="7086600" cy="1752600"/>
          </a:xfrm>
        </p:spPr>
        <p:txBody>
          <a:bodyPr/>
          <a:lstStyle/>
          <a:p>
            <a:r>
              <a:rPr lang="en-GB" sz="3600" dirty="0">
                <a:solidFill>
                  <a:srgbClr val="00263A"/>
                </a:solidFill>
              </a:rPr>
              <a:t>Workshop Group B – </a:t>
            </a:r>
            <a:r>
              <a:rPr lang="en-GB" sz="3600" dirty="0" err="1">
                <a:solidFill>
                  <a:srgbClr val="00263A"/>
                </a:solidFill>
              </a:rPr>
              <a:t>Finnieston</a:t>
            </a:r>
            <a:r>
              <a:rPr lang="en-GB" sz="3600" dirty="0">
                <a:solidFill>
                  <a:srgbClr val="00263A"/>
                </a:solidFill>
              </a:rPr>
              <a:t> Suite</a:t>
            </a:r>
          </a:p>
          <a:p>
            <a:r>
              <a:rPr lang="en-GB" sz="3600" dirty="0">
                <a:solidFill>
                  <a:srgbClr val="00263A"/>
                </a:solidFill>
              </a:rPr>
              <a:t>Evaluating Alternatives to Single Use Plastics </a:t>
            </a:r>
          </a:p>
        </p:txBody>
      </p:sp>
    </p:spTree>
    <p:extLst>
      <p:ext uri="{BB962C8B-B14F-4D97-AF65-F5344CB8AC3E}">
        <p14:creationId xmlns:p14="http://schemas.microsoft.com/office/powerpoint/2010/main" val="22694773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57250"/>
            <a:ext cx="4681163" cy="5143500"/>
          </a:xfrm>
          <a:prstGeom prst="rect">
            <a:avLst/>
          </a:prstGeom>
        </p:spPr>
      </p:pic>
      <p:sp>
        <p:nvSpPr>
          <p:cNvPr id="17" name="Content Placeholder 24">
            <a:extLst>
              <a:ext uri="{FF2B5EF4-FFF2-40B4-BE49-F238E27FC236}">
                <a16:creationId xmlns:a16="http://schemas.microsoft.com/office/drawing/2014/main" id="{1B4C1FDE-514B-4B88-A044-1C6CECF41BF7}"/>
              </a:ext>
            </a:extLst>
          </p:cNvPr>
          <p:cNvSpPr>
            <a:spLocks noGrp="1"/>
          </p:cNvSpPr>
          <p:nvPr>
            <p:ph idx="1"/>
          </p:nvPr>
        </p:nvSpPr>
        <p:spPr>
          <a:xfrm>
            <a:off x="4722353" y="2316732"/>
            <a:ext cx="4372984" cy="1033603"/>
          </a:xfrm>
        </p:spPr>
        <p:txBody>
          <a:bodyPr vert="horz" lIns="68580" tIns="34290" rIns="68580" bIns="34290" rtlCol="0" anchor="t">
            <a:noAutofit/>
          </a:bodyPr>
          <a:lstStyle/>
          <a:p>
            <a:pPr marL="0" indent="0" algn="ctr">
              <a:buNone/>
            </a:pPr>
            <a:r>
              <a:rPr lang="en-GB" sz="2700" b="1" dirty="0"/>
              <a:t>Pitch In! </a:t>
            </a:r>
            <a:br>
              <a:rPr lang="en-GB" sz="2100" dirty="0"/>
            </a:br>
            <a:br>
              <a:rPr lang="en-GB" sz="2100" dirty="0"/>
            </a:br>
            <a:r>
              <a:rPr lang="en-GB" sz="2100" dirty="0"/>
              <a:t>Tackling Microplastic Loss from Artificial Sports Pitches</a:t>
            </a:r>
          </a:p>
          <a:p>
            <a:pPr marL="0" indent="0" algn="ctr">
              <a:buNone/>
            </a:pPr>
            <a:endParaRPr lang="en-GB" sz="2100" dirty="0"/>
          </a:p>
          <a:p>
            <a:pPr marL="0" indent="0" algn="ctr">
              <a:buNone/>
            </a:pPr>
            <a:r>
              <a:rPr lang="en-GB" sz="2100" i="1" dirty="0"/>
              <a:t>A workshop for Local Authority Procurement in Scotland</a:t>
            </a:r>
          </a:p>
        </p:txBody>
      </p:sp>
      <p:sp>
        <p:nvSpPr>
          <p:cNvPr id="18" name="Content Placeholder 24">
            <a:extLst>
              <a:ext uri="{FF2B5EF4-FFF2-40B4-BE49-F238E27FC236}">
                <a16:creationId xmlns:a16="http://schemas.microsoft.com/office/drawing/2014/main" id="{1B4C1FDE-514B-4B88-A044-1C6CECF41BF7}"/>
              </a:ext>
            </a:extLst>
          </p:cNvPr>
          <p:cNvSpPr txBox="1">
            <a:spLocks/>
          </p:cNvSpPr>
          <p:nvPr/>
        </p:nvSpPr>
        <p:spPr>
          <a:xfrm>
            <a:off x="4862380" y="5606006"/>
            <a:ext cx="4201610" cy="589638"/>
          </a:xfrm>
          <a:prstGeom prst="rect">
            <a:avLst/>
          </a:prstGeom>
        </p:spPr>
        <p:txBody>
          <a:bodyPr vert="horz" lIns="68580" tIns="34290" rIns="68580" bIns="3429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r" defTabSz="342900" fontAlgn="auto">
              <a:spcBef>
                <a:spcPts val="750"/>
              </a:spcBef>
              <a:buClr>
                <a:srgbClr val="ACD433"/>
              </a:buClr>
              <a:buNone/>
            </a:pPr>
            <a:r>
              <a:rPr lang="en-GB" sz="1800" dirty="0">
                <a:solidFill>
                  <a:prstClr val="white"/>
                </a:solidFill>
                <a:latin typeface="Century Gothic" panose="020B0502020202020204"/>
              </a:rPr>
              <a:t>Madeleine Berg – FIDRA</a:t>
            </a:r>
          </a:p>
        </p:txBody>
      </p:sp>
      <p:pic>
        <p:nvPicPr>
          <p:cNvPr id="4" name="Picture 3">
            <a:extLst>
              <a:ext uri="{FF2B5EF4-FFF2-40B4-BE49-F238E27FC236}">
                <a16:creationId xmlns:a16="http://schemas.microsoft.com/office/drawing/2014/main" id="{8C97A321-DEB4-479D-B39F-162461DD19F9}"/>
              </a:ext>
            </a:extLst>
          </p:cNvPr>
          <p:cNvPicPr>
            <a:picLocks noChangeAspect="1"/>
          </p:cNvPicPr>
          <p:nvPr/>
        </p:nvPicPr>
        <p:blipFill>
          <a:blip r:embed="rId4"/>
          <a:stretch>
            <a:fillRect/>
          </a:stretch>
        </p:blipFill>
        <p:spPr>
          <a:xfrm>
            <a:off x="130572" y="5168561"/>
            <a:ext cx="1721089" cy="737729"/>
          </a:xfrm>
          <a:prstGeom prst="rect">
            <a:avLst/>
          </a:prstGeom>
        </p:spPr>
      </p:pic>
    </p:spTree>
    <p:extLst>
      <p:ext uri="{BB962C8B-B14F-4D97-AF65-F5344CB8AC3E}">
        <p14:creationId xmlns:p14="http://schemas.microsoft.com/office/powerpoint/2010/main" val="423382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870">
                                          <p:stCondLst>
                                            <p:cond delay="0"/>
                                          </p:stCondLst>
                                        </p:cTn>
                                        <p:tgtEl>
                                          <p:spTgt spid="3"/>
                                        </p:tgtEl>
                                      </p:cBhvr>
                                    </p:animEffect>
                                    <p:anim calcmode="lin" valueType="num">
                                      <p:cBhvr>
                                        <p:cTn id="8" dur="273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3"/>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3"/>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3"/>
                                        </p:tgtEl>
                                        <p:attrNameLst>
                                          <p:attrName>ppt_y</p:attrName>
                                        </p:attrNameLst>
                                      </p:cBhvr>
                                      <p:tavLst>
                                        <p:tav tm="0" fmla="#ppt_y-sin(pi*$)/81">
                                          <p:val>
                                            <p:fltVal val="0"/>
                                          </p:val>
                                        </p:tav>
                                        <p:tav tm="100000">
                                          <p:val>
                                            <p:fltVal val="1"/>
                                          </p:val>
                                        </p:tav>
                                      </p:tavLst>
                                    </p:anim>
                                    <p:animScale>
                                      <p:cBhvr>
                                        <p:cTn id="13" dur="39">
                                          <p:stCondLst>
                                            <p:cond delay="975"/>
                                          </p:stCondLst>
                                        </p:cTn>
                                        <p:tgtEl>
                                          <p:spTgt spid="3"/>
                                        </p:tgtEl>
                                      </p:cBhvr>
                                      <p:to x="100000" y="60000"/>
                                    </p:animScale>
                                    <p:animScale>
                                      <p:cBhvr>
                                        <p:cTn id="14" dur="249" decel="50000">
                                          <p:stCondLst>
                                            <p:cond delay="1014"/>
                                          </p:stCondLst>
                                        </p:cTn>
                                        <p:tgtEl>
                                          <p:spTgt spid="3"/>
                                        </p:tgtEl>
                                      </p:cBhvr>
                                      <p:to x="100000" y="100000"/>
                                    </p:animScale>
                                    <p:animScale>
                                      <p:cBhvr>
                                        <p:cTn id="15" dur="39">
                                          <p:stCondLst>
                                            <p:cond delay="1968"/>
                                          </p:stCondLst>
                                        </p:cTn>
                                        <p:tgtEl>
                                          <p:spTgt spid="3"/>
                                        </p:tgtEl>
                                      </p:cBhvr>
                                      <p:to x="100000" y="80000"/>
                                    </p:animScale>
                                    <p:animScale>
                                      <p:cBhvr>
                                        <p:cTn id="16" dur="249" decel="50000">
                                          <p:stCondLst>
                                            <p:cond delay="2007"/>
                                          </p:stCondLst>
                                        </p:cTn>
                                        <p:tgtEl>
                                          <p:spTgt spid="3"/>
                                        </p:tgtEl>
                                      </p:cBhvr>
                                      <p:to x="100000" y="100000"/>
                                    </p:animScale>
                                    <p:animScale>
                                      <p:cBhvr>
                                        <p:cTn id="17" dur="39">
                                          <p:stCondLst>
                                            <p:cond delay="2463"/>
                                          </p:stCondLst>
                                        </p:cTn>
                                        <p:tgtEl>
                                          <p:spTgt spid="3"/>
                                        </p:tgtEl>
                                      </p:cBhvr>
                                      <p:to x="100000" y="90000"/>
                                    </p:animScale>
                                    <p:animScale>
                                      <p:cBhvr>
                                        <p:cTn id="18" dur="249" decel="50000">
                                          <p:stCondLst>
                                            <p:cond delay="2502"/>
                                          </p:stCondLst>
                                        </p:cTn>
                                        <p:tgtEl>
                                          <p:spTgt spid="3"/>
                                        </p:tgtEl>
                                      </p:cBhvr>
                                      <p:to x="100000" y="100000"/>
                                    </p:animScale>
                                    <p:animScale>
                                      <p:cBhvr>
                                        <p:cTn id="19" dur="39">
                                          <p:stCondLst>
                                            <p:cond delay="2712"/>
                                          </p:stCondLst>
                                        </p:cTn>
                                        <p:tgtEl>
                                          <p:spTgt spid="3"/>
                                        </p:tgtEl>
                                      </p:cBhvr>
                                      <p:to x="100000" y="95000"/>
                                    </p:animScale>
                                    <p:animScale>
                                      <p:cBhvr>
                                        <p:cTn id="20" dur="249" decel="50000">
                                          <p:stCondLst>
                                            <p:cond delay="2751"/>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AFE9E23-5BD6-405F-AAC6-E4135E627DF6}"/>
              </a:ext>
            </a:extLst>
          </p:cNvPr>
          <p:cNvSpPr>
            <a:spLocks noGrp="1"/>
          </p:cNvSpPr>
          <p:nvPr>
            <p:ph type="title"/>
          </p:nvPr>
        </p:nvSpPr>
        <p:spPr>
          <a:xfrm>
            <a:off x="524275" y="1163170"/>
            <a:ext cx="6939116" cy="561435"/>
          </a:xfrm>
          <a:noFill/>
        </p:spPr>
        <p:txBody>
          <a:bodyPr>
            <a:normAutofit fontScale="90000"/>
          </a:bodyPr>
          <a:lstStyle/>
          <a:p>
            <a:r>
              <a:rPr lang="en-US" dirty="0">
                <a:solidFill>
                  <a:schemeClr val="tx1"/>
                </a:solidFill>
              </a:rPr>
              <a:t>What is an artificial pitch?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13" y="2031505"/>
            <a:ext cx="6305789" cy="3642137"/>
          </a:xfrm>
          <a:prstGeom prst="rect">
            <a:avLst/>
          </a:prstGeom>
        </p:spPr>
      </p:pic>
      <p:sp>
        <p:nvSpPr>
          <p:cNvPr id="7" name="TextBox 6"/>
          <p:cNvSpPr txBox="1"/>
          <p:nvPr/>
        </p:nvSpPr>
        <p:spPr>
          <a:xfrm>
            <a:off x="364913" y="5673642"/>
            <a:ext cx="1579532" cy="253916"/>
          </a:xfrm>
          <a:prstGeom prst="rect">
            <a:avLst/>
          </a:prstGeom>
          <a:noFill/>
        </p:spPr>
        <p:txBody>
          <a:bodyPr wrap="square" rtlCol="0">
            <a:spAutoFit/>
          </a:bodyPr>
          <a:lstStyle/>
          <a:p>
            <a:pPr defTabSz="342900" fontAlgn="auto">
              <a:spcBef>
                <a:spcPts val="0"/>
              </a:spcBef>
              <a:spcAft>
                <a:spcPts val="0"/>
              </a:spcAft>
            </a:pPr>
            <a:r>
              <a:rPr lang="en-GB" sz="1050" dirty="0">
                <a:solidFill>
                  <a:prstClr val="white"/>
                </a:solidFill>
                <a:latin typeface="Century Gothic" panose="020B0502020202020204"/>
              </a:rPr>
              <a:t>Image: Eunomia R&amp;C</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7318" y="2031506"/>
            <a:ext cx="1884842" cy="3642137"/>
          </a:xfrm>
          <a:prstGeom prst="rect">
            <a:avLst/>
          </a:prstGeom>
        </p:spPr>
      </p:pic>
      <p:sp>
        <p:nvSpPr>
          <p:cNvPr id="2" name="TextBox 1">
            <a:extLst>
              <a:ext uri="{FF2B5EF4-FFF2-40B4-BE49-F238E27FC236}">
                <a16:creationId xmlns:a16="http://schemas.microsoft.com/office/drawing/2014/main" id="{17EE76C0-4D13-47CA-9B7A-86C5CEAA9E07}"/>
              </a:ext>
            </a:extLst>
          </p:cNvPr>
          <p:cNvSpPr txBox="1"/>
          <p:nvPr/>
        </p:nvSpPr>
        <p:spPr>
          <a:xfrm>
            <a:off x="401554" y="2031506"/>
            <a:ext cx="1056674" cy="553998"/>
          </a:xfrm>
          <a:prstGeom prst="rect">
            <a:avLst/>
          </a:prstGeom>
          <a:noFill/>
        </p:spPr>
        <p:txBody>
          <a:bodyPr wrap="square" rtlCol="0">
            <a:spAutoFit/>
          </a:bodyPr>
          <a:lstStyle/>
          <a:p>
            <a:pPr defTabSz="342900" fontAlgn="auto">
              <a:spcBef>
                <a:spcPts val="0"/>
              </a:spcBef>
              <a:spcAft>
                <a:spcPts val="0"/>
              </a:spcAft>
            </a:pPr>
            <a:r>
              <a:rPr lang="en-GB" sz="3000" b="1" dirty="0">
                <a:solidFill>
                  <a:prstClr val="black"/>
                </a:solidFill>
                <a:latin typeface="Century Gothic" panose="020B0502020202020204"/>
              </a:rPr>
              <a:t>3G</a:t>
            </a:r>
          </a:p>
        </p:txBody>
      </p:sp>
    </p:spTree>
    <p:extLst>
      <p:ext uri="{BB962C8B-B14F-4D97-AF65-F5344CB8AC3E}">
        <p14:creationId xmlns:p14="http://schemas.microsoft.com/office/powerpoint/2010/main" val="16785012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6892" t="5786" r="6541" b="10181"/>
          <a:stretch/>
        </p:blipFill>
        <p:spPr>
          <a:xfrm>
            <a:off x="575926" y="2819659"/>
            <a:ext cx="1718894" cy="125141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2" y="4500757"/>
            <a:ext cx="2358480" cy="1499993"/>
          </a:xfrm>
          <a:prstGeom prst="rect">
            <a:avLst/>
          </a:prstGeom>
        </p:spPr>
      </p:pic>
      <p:sp>
        <p:nvSpPr>
          <p:cNvPr id="32" name="Title 1">
            <a:extLst>
              <a:ext uri="{FF2B5EF4-FFF2-40B4-BE49-F238E27FC236}">
                <a16:creationId xmlns:a16="http://schemas.microsoft.com/office/drawing/2014/main" id="{4AFE9E23-5BD6-405F-AAC6-E4135E627DF6}"/>
              </a:ext>
            </a:extLst>
          </p:cNvPr>
          <p:cNvSpPr>
            <a:spLocks noGrp="1"/>
          </p:cNvSpPr>
          <p:nvPr>
            <p:ph type="title"/>
          </p:nvPr>
        </p:nvSpPr>
        <p:spPr>
          <a:xfrm>
            <a:off x="524275" y="1163170"/>
            <a:ext cx="6939116" cy="561435"/>
          </a:xfrm>
          <a:noFill/>
        </p:spPr>
        <p:txBody>
          <a:bodyPr>
            <a:normAutofit fontScale="90000"/>
          </a:bodyPr>
          <a:lstStyle/>
          <a:p>
            <a:r>
              <a:rPr lang="en-US" dirty="0">
                <a:solidFill>
                  <a:schemeClr val="tx1"/>
                </a:solidFill>
              </a:rPr>
              <a:t>What is the problem?</a:t>
            </a:r>
          </a:p>
        </p:txBody>
      </p:sp>
      <p:pic>
        <p:nvPicPr>
          <p:cNvPr id="14" name="Picture 13">
            <a:extLst>
              <a:ext uri="{FF2B5EF4-FFF2-40B4-BE49-F238E27FC236}">
                <a16:creationId xmlns:a16="http://schemas.microsoft.com/office/drawing/2014/main" id="{AE6D3316-2FCD-46A4-812C-9AF7CD4F57D9}"/>
              </a:ext>
            </a:extLst>
          </p:cNvPr>
          <p:cNvPicPr>
            <a:picLocks noChangeAspect="1"/>
          </p:cNvPicPr>
          <p:nvPr/>
        </p:nvPicPr>
        <p:blipFill rotWithShape="1">
          <a:blip r:embed="rId5"/>
          <a:srcRect l="2680" t="5762" r="2699" b="6898"/>
          <a:stretch/>
        </p:blipFill>
        <p:spPr>
          <a:xfrm>
            <a:off x="3311639" y="3028195"/>
            <a:ext cx="2718995" cy="1775012"/>
          </a:xfrm>
          <a:prstGeom prst="rect">
            <a:avLst/>
          </a:prstGeom>
        </p:spPr>
      </p:pic>
      <p:pic>
        <p:nvPicPr>
          <p:cNvPr id="4" name="Picture 3"/>
          <p:cNvPicPr>
            <a:picLocks noChangeAspect="1"/>
          </p:cNvPicPr>
          <p:nvPr/>
        </p:nvPicPr>
        <p:blipFill>
          <a:blip r:embed="rId6"/>
          <a:stretch>
            <a:fillRect/>
          </a:stretch>
        </p:blipFill>
        <p:spPr>
          <a:xfrm>
            <a:off x="4254579" y="1793510"/>
            <a:ext cx="833113" cy="912449"/>
          </a:xfrm>
          <a:prstGeom prst="rect">
            <a:avLst/>
          </a:prstGeom>
        </p:spPr>
      </p:pic>
      <p:sp>
        <p:nvSpPr>
          <p:cNvPr id="18" name="Right Arrow 17"/>
          <p:cNvSpPr/>
          <p:nvPr/>
        </p:nvSpPr>
        <p:spPr>
          <a:xfrm rot="9000000">
            <a:off x="2295555" y="4490233"/>
            <a:ext cx="1024336" cy="27740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19" name="Right Arrow 18"/>
          <p:cNvSpPr/>
          <p:nvPr/>
        </p:nvSpPr>
        <p:spPr>
          <a:xfrm rot="5400000">
            <a:off x="4384814" y="2811824"/>
            <a:ext cx="572643" cy="27740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8" name="TextBox 7"/>
          <p:cNvSpPr txBox="1"/>
          <p:nvPr/>
        </p:nvSpPr>
        <p:spPr>
          <a:xfrm>
            <a:off x="566667" y="1934225"/>
            <a:ext cx="3687912" cy="623248"/>
          </a:xfrm>
          <a:prstGeom prst="rect">
            <a:avLst/>
          </a:prstGeom>
          <a:noFill/>
        </p:spPr>
        <p:txBody>
          <a:bodyPr wrap="square" rtlCol="0">
            <a:spAutoFit/>
          </a:bodyPr>
          <a:lstStyle/>
          <a:p>
            <a:pPr defTabSz="342900" fontAlgn="auto">
              <a:spcBef>
                <a:spcPts val="0"/>
              </a:spcBef>
              <a:spcAft>
                <a:spcPts val="0"/>
              </a:spcAft>
            </a:pPr>
            <a:r>
              <a:rPr lang="en-GB" sz="2100" dirty="0">
                <a:solidFill>
                  <a:prstClr val="white"/>
                </a:solidFill>
                <a:latin typeface="Century Gothic" panose="020B0502020202020204"/>
              </a:rPr>
              <a:t>1- 5 tonnes </a:t>
            </a:r>
            <a:r>
              <a:rPr lang="en-GB" sz="1350" dirty="0">
                <a:solidFill>
                  <a:prstClr val="white"/>
                </a:solidFill>
                <a:latin typeface="Century Gothic" panose="020B0502020202020204"/>
              </a:rPr>
              <a:t>of microplastic granules are added to each field per year </a:t>
            </a:r>
          </a:p>
        </p:txBody>
      </p:sp>
      <p:sp>
        <p:nvSpPr>
          <p:cNvPr id="22" name="Content Placeholder 24">
            <a:extLst>
              <a:ext uri="{FF2B5EF4-FFF2-40B4-BE49-F238E27FC236}">
                <a16:creationId xmlns:a16="http://schemas.microsoft.com/office/drawing/2014/main" id="{1B4C1FDE-514B-4B88-A044-1C6CECF41BF7}"/>
              </a:ext>
            </a:extLst>
          </p:cNvPr>
          <p:cNvSpPr>
            <a:spLocks noGrp="1"/>
          </p:cNvSpPr>
          <p:nvPr>
            <p:ph idx="1"/>
          </p:nvPr>
        </p:nvSpPr>
        <p:spPr>
          <a:xfrm>
            <a:off x="5388296" y="2071490"/>
            <a:ext cx="3309752" cy="447003"/>
          </a:xfrm>
        </p:spPr>
        <p:txBody>
          <a:bodyPr vert="horz" lIns="68580" tIns="34290" rIns="68580" bIns="34290" rtlCol="0" anchor="t">
            <a:normAutofit fontScale="92500"/>
          </a:bodyPr>
          <a:lstStyle/>
          <a:p>
            <a:pPr marL="0" indent="0">
              <a:buNone/>
            </a:pPr>
            <a:r>
              <a:rPr lang="en-GB" sz="1800" dirty="0">
                <a:solidFill>
                  <a:schemeClr val="accent1"/>
                </a:solidFill>
              </a:rPr>
              <a:t>How do the granules escape?</a:t>
            </a:r>
          </a:p>
        </p:txBody>
      </p:sp>
      <p:sp>
        <p:nvSpPr>
          <p:cNvPr id="23" name="Right Arrow 22"/>
          <p:cNvSpPr/>
          <p:nvPr/>
        </p:nvSpPr>
        <p:spPr>
          <a:xfrm rot="11400000">
            <a:off x="2293203" y="3490969"/>
            <a:ext cx="985859" cy="27740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24" name="Right Arrow 23"/>
          <p:cNvSpPr/>
          <p:nvPr/>
        </p:nvSpPr>
        <p:spPr>
          <a:xfrm rot="1800000">
            <a:off x="6007634" y="4568524"/>
            <a:ext cx="1192370" cy="27740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26" name="Right Arrow 25"/>
          <p:cNvSpPr/>
          <p:nvPr/>
        </p:nvSpPr>
        <p:spPr>
          <a:xfrm rot="16200000">
            <a:off x="4428316" y="4892978"/>
            <a:ext cx="485642" cy="2774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27" name="TextBox 26"/>
          <p:cNvSpPr txBox="1"/>
          <p:nvPr/>
        </p:nvSpPr>
        <p:spPr>
          <a:xfrm>
            <a:off x="4076813" y="5250753"/>
            <a:ext cx="1228722" cy="507831"/>
          </a:xfrm>
          <a:prstGeom prst="rect">
            <a:avLst/>
          </a:prstGeom>
          <a:noFill/>
        </p:spPr>
        <p:txBody>
          <a:bodyPr wrap="square" rtlCol="0">
            <a:spAutoFit/>
          </a:bodyPr>
          <a:lstStyle/>
          <a:p>
            <a:pPr defTabSz="342900" fontAlgn="auto">
              <a:spcBef>
                <a:spcPts val="0"/>
              </a:spcBef>
              <a:spcAft>
                <a:spcPts val="0"/>
              </a:spcAft>
            </a:pPr>
            <a:r>
              <a:rPr lang="en-GB" sz="1350" dirty="0">
                <a:solidFill>
                  <a:prstClr val="white"/>
                </a:solidFill>
                <a:latin typeface="Century Gothic" panose="020B0502020202020204"/>
              </a:rPr>
              <a:t>Compaction</a:t>
            </a:r>
          </a:p>
        </p:txBody>
      </p:sp>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l="49687"/>
          <a:stretch/>
        </p:blipFill>
        <p:spPr>
          <a:xfrm>
            <a:off x="7522103" y="2516328"/>
            <a:ext cx="1557231" cy="1441044"/>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r="49446"/>
          <a:stretch/>
        </p:blipFill>
        <p:spPr>
          <a:xfrm>
            <a:off x="7155257" y="3372563"/>
            <a:ext cx="1179473" cy="1086272"/>
          </a:xfrm>
          <a:prstGeom prst="rect">
            <a:avLst/>
          </a:prstGeom>
        </p:spPr>
      </p:pic>
      <p:sp>
        <p:nvSpPr>
          <p:cNvPr id="29" name="TextBox 28"/>
          <p:cNvSpPr txBox="1"/>
          <p:nvPr/>
        </p:nvSpPr>
        <p:spPr>
          <a:xfrm>
            <a:off x="6173643" y="2532983"/>
            <a:ext cx="1323588" cy="923330"/>
          </a:xfrm>
          <a:prstGeom prst="rect">
            <a:avLst/>
          </a:prstGeom>
          <a:noFill/>
        </p:spPr>
        <p:txBody>
          <a:bodyPr wrap="square" rtlCol="0">
            <a:spAutoFit/>
          </a:bodyPr>
          <a:lstStyle/>
          <a:p>
            <a:pPr defTabSz="342900" fontAlgn="auto">
              <a:spcBef>
                <a:spcPts val="0"/>
              </a:spcBef>
              <a:spcAft>
                <a:spcPts val="0"/>
              </a:spcAft>
            </a:pPr>
            <a:r>
              <a:rPr lang="en-GB" sz="1350" dirty="0">
                <a:solidFill>
                  <a:prstClr val="white"/>
                </a:solidFill>
                <a:latin typeface="Century Gothic" panose="020B0502020202020204"/>
              </a:rPr>
              <a:t>Exit the pitch during maintenance activities</a:t>
            </a:r>
          </a:p>
        </p:txBody>
      </p:sp>
      <p:sp>
        <p:nvSpPr>
          <p:cNvPr id="31" name="TextBox 30"/>
          <p:cNvSpPr txBox="1"/>
          <p:nvPr/>
        </p:nvSpPr>
        <p:spPr>
          <a:xfrm>
            <a:off x="2374507" y="5186802"/>
            <a:ext cx="1187288" cy="715581"/>
          </a:xfrm>
          <a:prstGeom prst="rect">
            <a:avLst/>
          </a:prstGeom>
          <a:noFill/>
        </p:spPr>
        <p:txBody>
          <a:bodyPr wrap="square" rtlCol="0">
            <a:spAutoFit/>
          </a:bodyPr>
          <a:lstStyle/>
          <a:p>
            <a:pPr defTabSz="342900" fontAlgn="auto">
              <a:spcBef>
                <a:spcPts val="0"/>
              </a:spcBef>
              <a:spcAft>
                <a:spcPts val="0"/>
              </a:spcAft>
            </a:pPr>
            <a:r>
              <a:rPr lang="en-GB" sz="1350" dirty="0">
                <a:solidFill>
                  <a:prstClr val="white"/>
                </a:solidFill>
                <a:latin typeface="Century Gothic" panose="020B0502020202020204"/>
              </a:rPr>
              <a:t>Cling to socks and shoes</a:t>
            </a:r>
          </a:p>
        </p:txBody>
      </p:sp>
      <p:sp>
        <p:nvSpPr>
          <p:cNvPr id="33" name="TextBox 32"/>
          <p:cNvSpPr txBox="1"/>
          <p:nvPr/>
        </p:nvSpPr>
        <p:spPr>
          <a:xfrm>
            <a:off x="12960" y="4097563"/>
            <a:ext cx="2955191" cy="300082"/>
          </a:xfrm>
          <a:prstGeom prst="rect">
            <a:avLst/>
          </a:prstGeom>
          <a:noFill/>
        </p:spPr>
        <p:txBody>
          <a:bodyPr wrap="square" rtlCol="0">
            <a:spAutoFit/>
          </a:bodyPr>
          <a:lstStyle/>
          <a:p>
            <a:pPr defTabSz="342900" fontAlgn="auto">
              <a:spcBef>
                <a:spcPts val="0"/>
              </a:spcBef>
              <a:spcAft>
                <a:spcPts val="0"/>
              </a:spcAft>
            </a:pPr>
            <a:r>
              <a:rPr lang="en-GB" sz="1350" dirty="0">
                <a:solidFill>
                  <a:prstClr val="white"/>
                </a:solidFill>
                <a:latin typeface="Century Gothic" panose="020B0502020202020204"/>
              </a:rPr>
              <a:t>Washed away with rain water</a:t>
            </a: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7663" y="4671000"/>
            <a:ext cx="1994625" cy="1329750"/>
          </a:xfrm>
          <a:prstGeom prst="rect">
            <a:avLst/>
          </a:prstGeom>
        </p:spPr>
      </p:pic>
      <p:sp>
        <p:nvSpPr>
          <p:cNvPr id="35" name="TextBox 34"/>
          <p:cNvSpPr txBox="1"/>
          <p:nvPr/>
        </p:nvSpPr>
        <p:spPr>
          <a:xfrm>
            <a:off x="5796200" y="5186802"/>
            <a:ext cx="1405065" cy="507831"/>
          </a:xfrm>
          <a:prstGeom prst="rect">
            <a:avLst/>
          </a:prstGeom>
          <a:noFill/>
        </p:spPr>
        <p:txBody>
          <a:bodyPr wrap="square" rtlCol="0">
            <a:spAutoFit/>
          </a:bodyPr>
          <a:lstStyle/>
          <a:p>
            <a:pPr defTabSz="342900" fontAlgn="auto">
              <a:spcBef>
                <a:spcPts val="0"/>
              </a:spcBef>
              <a:spcAft>
                <a:spcPts val="0"/>
              </a:spcAft>
            </a:pPr>
            <a:r>
              <a:rPr lang="en-GB" sz="1350" dirty="0">
                <a:solidFill>
                  <a:prstClr val="white"/>
                </a:solidFill>
                <a:latin typeface="Century Gothic" panose="020B0502020202020204"/>
              </a:rPr>
              <a:t>Washed down internal drains</a:t>
            </a:r>
          </a:p>
        </p:txBody>
      </p:sp>
      <p:sp>
        <p:nvSpPr>
          <p:cNvPr id="36" name="Right Arrow 35"/>
          <p:cNvSpPr/>
          <p:nvPr/>
        </p:nvSpPr>
        <p:spPr>
          <a:xfrm rot="10200000" flipH="1">
            <a:off x="6068616" y="3480472"/>
            <a:ext cx="1082535" cy="27740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Tree>
    <p:extLst>
      <p:ext uri="{BB962C8B-B14F-4D97-AF65-F5344CB8AC3E}">
        <p14:creationId xmlns:p14="http://schemas.microsoft.com/office/powerpoint/2010/main" val="27671697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AFE9E23-5BD6-405F-AAC6-E4135E627DF6}"/>
              </a:ext>
            </a:extLst>
          </p:cNvPr>
          <p:cNvSpPr>
            <a:spLocks noGrp="1"/>
          </p:cNvSpPr>
          <p:nvPr>
            <p:ph type="title"/>
          </p:nvPr>
        </p:nvSpPr>
        <p:spPr>
          <a:xfrm>
            <a:off x="524275" y="1163170"/>
            <a:ext cx="6939116" cy="561435"/>
          </a:xfrm>
          <a:noFill/>
        </p:spPr>
        <p:txBody>
          <a:bodyPr>
            <a:normAutofit fontScale="90000"/>
          </a:bodyPr>
          <a:lstStyle/>
          <a:p>
            <a:r>
              <a:rPr lang="en-US" dirty="0">
                <a:solidFill>
                  <a:schemeClr val="tx1"/>
                </a:solidFill>
              </a:rPr>
              <a:t>Solutions</a:t>
            </a:r>
          </a:p>
        </p:txBody>
      </p:sp>
      <p:sp>
        <p:nvSpPr>
          <p:cNvPr id="25" name="Content Placeholder 24">
            <a:extLst>
              <a:ext uri="{FF2B5EF4-FFF2-40B4-BE49-F238E27FC236}">
                <a16:creationId xmlns:a16="http://schemas.microsoft.com/office/drawing/2014/main" id="{1B4C1FDE-514B-4B88-A044-1C6CECF41BF7}"/>
              </a:ext>
            </a:extLst>
          </p:cNvPr>
          <p:cNvSpPr>
            <a:spLocks noGrp="1"/>
          </p:cNvSpPr>
          <p:nvPr>
            <p:ph idx="1"/>
          </p:nvPr>
        </p:nvSpPr>
        <p:spPr>
          <a:xfrm>
            <a:off x="486035" y="1896890"/>
            <a:ext cx="5964409" cy="589638"/>
          </a:xfrm>
        </p:spPr>
        <p:txBody>
          <a:bodyPr vert="horz" lIns="68580" tIns="34290" rIns="68580" bIns="34290" rtlCol="0" anchor="t">
            <a:normAutofit/>
          </a:bodyPr>
          <a:lstStyle/>
          <a:p>
            <a:pPr marL="0" indent="0">
              <a:buNone/>
            </a:pPr>
            <a:r>
              <a:rPr lang="en-GB" sz="1800" dirty="0">
                <a:solidFill>
                  <a:schemeClr val="accent1"/>
                </a:solidFill>
              </a:rPr>
              <a:t>How do we stop microplastic loss from pitches?</a:t>
            </a:r>
          </a:p>
        </p:txBody>
      </p:sp>
      <p:graphicFrame>
        <p:nvGraphicFramePr>
          <p:cNvPr id="2" name="Table 2">
            <a:extLst>
              <a:ext uri="{FF2B5EF4-FFF2-40B4-BE49-F238E27FC236}">
                <a16:creationId xmlns:a16="http://schemas.microsoft.com/office/drawing/2014/main" id="{29F3FD7E-DE82-4817-83ED-74BA54778B23}"/>
              </a:ext>
            </a:extLst>
          </p:cNvPr>
          <p:cNvGraphicFramePr>
            <a:graphicFrameLocks noGrp="1"/>
          </p:cNvGraphicFramePr>
          <p:nvPr>
            <p:extLst/>
          </p:nvPr>
        </p:nvGraphicFramePr>
        <p:xfrm>
          <a:off x="1382694" y="2378388"/>
          <a:ext cx="7094156" cy="3172372"/>
        </p:xfrm>
        <a:graphic>
          <a:graphicData uri="http://schemas.openxmlformats.org/drawingml/2006/table">
            <a:tbl>
              <a:tblPr firstRow="1" bandRow="1">
                <a:tableStyleId>{9D7B26C5-4107-4FEC-AEDC-1716B250A1EF}</a:tableStyleId>
              </a:tblPr>
              <a:tblGrid>
                <a:gridCol w="3547078">
                  <a:extLst>
                    <a:ext uri="{9D8B030D-6E8A-4147-A177-3AD203B41FA5}">
                      <a16:colId xmlns:a16="http://schemas.microsoft.com/office/drawing/2014/main" val="58756257"/>
                    </a:ext>
                  </a:extLst>
                </a:gridCol>
                <a:gridCol w="3547078">
                  <a:extLst>
                    <a:ext uri="{9D8B030D-6E8A-4147-A177-3AD203B41FA5}">
                      <a16:colId xmlns:a16="http://schemas.microsoft.com/office/drawing/2014/main" val="3226440410"/>
                    </a:ext>
                  </a:extLst>
                </a:gridCol>
              </a:tblGrid>
              <a:tr h="1586186">
                <a:tc>
                  <a:txBody>
                    <a:bodyPr/>
                    <a:lstStyle/>
                    <a:p>
                      <a:r>
                        <a:rPr lang="en-US" sz="1000" b="0" dirty="0"/>
                        <a:t>Go back to Natural Grass?</a:t>
                      </a:r>
                    </a:p>
                  </a:txBody>
                  <a:tcPr marL="68580" marR="68580" marT="34290" marB="34290">
                    <a:noFill/>
                  </a:tcPr>
                </a:tc>
                <a:tc>
                  <a:txBody>
                    <a:bodyPr/>
                    <a:lstStyle/>
                    <a:p>
                      <a:r>
                        <a:rPr lang="en-US" sz="1000" b="0" dirty="0"/>
                        <a:t>Innovation – infill-free pitches? </a:t>
                      </a:r>
                    </a:p>
                  </a:txBody>
                  <a:tcPr marL="68580" marR="68580" marT="34290" marB="34290">
                    <a:noFill/>
                  </a:tcPr>
                </a:tc>
                <a:extLst>
                  <a:ext uri="{0D108BD9-81ED-4DB2-BD59-A6C34878D82A}">
                    <a16:rowId xmlns:a16="http://schemas.microsoft.com/office/drawing/2014/main" val="2845987917"/>
                  </a:ext>
                </a:extLst>
              </a:tr>
              <a:tr h="1586186">
                <a:tc>
                  <a:txBody>
                    <a:bodyPr/>
                    <a:lstStyle/>
                    <a:p>
                      <a:r>
                        <a:rPr lang="en-US" sz="1000" b="0" dirty="0"/>
                        <a:t>Choose an alternative Infill?</a:t>
                      </a:r>
                    </a:p>
                  </a:txBody>
                  <a:tcPr marL="68580" marR="68580" marT="34290" marB="34290">
                    <a:noFill/>
                  </a:tcPr>
                </a:tc>
                <a:tc>
                  <a:txBody>
                    <a:bodyPr/>
                    <a:lstStyle/>
                    <a:p>
                      <a:r>
                        <a:rPr lang="en-US" sz="1000" b="0" dirty="0"/>
                        <a:t>Use barriers to keep infill in place</a:t>
                      </a:r>
                    </a:p>
                  </a:txBody>
                  <a:tcPr marL="68580" marR="68580" marT="34290" marB="34290">
                    <a:noFill/>
                  </a:tcPr>
                </a:tc>
                <a:extLst>
                  <a:ext uri="{0D108BD9-81ED-4DB2-BD59-A6C34878D82A}">
                    <a16:rowId xmlns:a16="http://schemas.microsoft.com/office/drawing/2014/main" val="1136376926"/>
                  </a:ext>
                </a:extLst>
              </a:tr>
            </a:tbl>
          </a:graphicData>
        </a:graphic>
      </p:graphicFrame>
      <p:pic>
        <p:nvPicPr>
          <p:cNvPr id="6" name="Picture 5" descr="Layers of a no-infill artificial pitch">
            <a:extLst>
              <a:ext uri="{FF2B5EF4-FFF2-40B4-BE49-F238E27FC236}">
                <a16:creationId xmlns:a16="http://schemas.microsoft.com/office/drawing/2014/main" id="{3DCD810D-DC77-4CD4-A1E7-BEEAA3F73816}"/>
              </a:ext>
            </a:extLst>
          </p:cNvPr>
          <p:cNvPicPr>
            <a:picLocks noChangeAspect="1"/>
          </p:cNvPicPr>
          <p:nvPr/>
        </p:nvPicPr>
        <p:blipFill rotWithShape="1">
          <a:blip r:embed="rId3"/>
          <a:srcRect b="213"/>
          <a:stretch/>
        </p:blipFill>
        <p:spPr>
          <a:xfrm>
            <a:off x="5634077" y="2678329"/>
            <a:ext cx="920284" cy="1229972"/>
          </a:xfrm>
          <a:prstGeom prst="rect">
            <a:avLst/>
          </a:prstGeom>
        </p:spPr>
      </p:pic>
      <p:pic>
        <p:nvPicPr>
          <p:cNvPr id="10" name="Picture 9">
            <a:extLst>
              <a:ext uri="{FF2B5EF4-FFF2-40B4-BE49-F238E27FC236}">
                <a16:creationId xmlns:a16="http://schemas.microsoft.com/office/drawing/2014/main" id="{B4FB49B9-AE2A-4C83-ABC2-4EBAB498E968}"/>
              </a:ext>
            </a:extLst>
          </p:cNvPr>
          <p:cNvPicPr>
            <a:picLocks noChangeAspect="1"/>
          </p:cNvPicPr>
          <p:nvPr/>
        </p:nvPicPr>
        <p:blipFill rotWithShape="1">
          <a:blip r:embed="rId4"/>
          <a:srcRect t="50106"/>
          <a:stretch/>
        </p:blipFill>
        <p:spPr>
          <a:xfrm>
            <a:off x="3356124" y="2678329"/>
            <a:ext cx="804723" cy="1229972"/>
          </a:xfrm>
          <a:prstGeom prst="rect">
            <a:avLst/>
          </a:prstGeom>
        </p:spPr>
      </p:pic>
      <p:sp>
        <p:nvSpPr>
          <p:cNvPr id="12" name="TextBox 11">
            <a:extLst>
              <a:ext uri="{FF2B5EF4-FFF2-40B4-BE49-F238E27FC236}">
                <a16:creationId xmlns:a16="http://schemas.microsoft.com/office/drawing/2014/main" id="{647A5E01-1AB9-417E-BFC2-0D60B817319B}"/>
              </a:ext>
            </a:extLst>
          </p:cNvPr>
          <p:cNvSpPr txBox="1"/>
          <p:nvPr/>
        </p:nvSpPr>
        <p:spPr>
          <a:xfrm>
            <a:off x="2794389" y="2957231"/>
            <a:ext cx="840583" cy="715581"/>
          </a:xfrm>
          <a:prstGeom prst="rect">
            <a:avLst/>
          </a:prstGeom>
          <a:noFill/>
        </p:spPr>
        <p:txBody>
          <a:bodyPr wrap="square" rtlCol="0" anchor="t">
            <a:spAutoFit/>
          </a:bodyPr>
          <a:lstStyle/>
          <a:p>
            <a:pPr defTabSz="342900" fontAlgn="auto">
              <a:spcBef>
                <a:spcPts val="0"/>
              </a:spcBef>
              <a:spcAft>
                <a:spcPts val="0"/>
              </a:spcAft>
            </a:pPr>
            <a:r>
              <a:rPr lang="en-GB" sz="4050" dirty="0">
                <a:solidFill>
                  <a:prstClr val="white"/>
                </a:solidFill>
                <a:latin typeface="Abadi" panose="020B0604020202020204" pitchFamily="34" charset="0"/>
              </a:rPr>
              <a:t>vs</a:t>
            </a:r>
          </a:p>
        </p:txBody>
      </p:sp>
      <p:pic>
        <p:nvPicPr>
          <p:cNvPr id="13" name="Picture 2" descr="http://westnewsmagazine.com/wp-content/uploads/2015/06/Corkonut.jpg">
            <a:extLst>
              <a:ext uri="{FF2B5EF4-FFF2-40B4-BE49-F238E27FC236}">
                <a16:creationId xmlns:a16="http://schemas.microsoft.com/office/drawing/2014/main" id="{21F4D2DF-C9F1-4237-B794-08BAA46CE7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721" b="41864"/>
          <a:stretch/>
        </p:blipFill>
        <p:spPr bwMode="auto">
          <a:xfrm>
            <a:off x="3256677" y="4299452"/>
            <a:ext cx="1285598" cy="1229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EE00EDD-3B04-47A7-991B-05152363F9BC}"/>
              </a:ext>
            </a:extLst>
          </p:cNvPr>
          <p:cNvPicPr>
            <a:picLocks noChangeAspect="1"/>
          </p:cNvPicPr>
          <p:nvPr/>
        </p:nvPicPr>
        <p:blipFill>
          <a:blip r:embed="rId6"/>
          <a:stretch>
            <a:fillRect/>
          </a:stretch>
        </p:blipFill>
        <p:spPr>
          <a:xfrm>
            <a:off x="1662024" y="4303107"/>
            <a:ext cx="1353022" cy="1222333"/>
          </a:xfrm>
          <a:prstGeom prst="rect">
            <a:avLst/>
          </a:prstGeom>
        </p:spPr>
      </p:pic>
      <p:pic>
        <p:nvPicPr>
          <p:cNvPr id="20" name="Picture 19">
            <a:extLst>
              <a:ext uri="{FF2B5EF4-FFF2-40B4-BE49-F238E27FC236}">
                <a16:creationId xmlns:a16="http://schemas.microsoft.com/office/drawing/2014/main" id="{E52B618A-3628-4763-9822-79CEBF42EEE7}"/>
              </a:ext>
            </a:extLst>
          </p:cNvPr>
          <p:cNvPicPr>
            <a:picLocks noChangeAspect="1"/>
          </p:cNvPicPr>
          <p:nvPr/>
        </p:nvPicPr>
        <p:blipFill rotWithShape="1">
          <a:blip r:embed="rId7"/>
          <a:srcRect l="59158" r="8699" b="1309"/>
          <a:stretch/>
        </p:blipFill>
        <p:spPr>
          <a:xfrm>
            <a:off x="6654759" y="2678330"/>
            <a:ext cx="928688" cy="1229972"/>
          </a:xfrm>
          <a:prstGeom prst="rect">
            <a:avLst/>
          </a:prstGeom>
        </p:spPr>
      </p:pic>
      <p:pic>
        <p:nvPicPr>
          <p:cNvPr id="48" name="Picture 48" descr="A person standing on a lush green field&#10;&#10;Description generated with high confidence">
            <a:extLst>
              <a:ext uri="{FF2B5EF4-FFF2-40B4-BE49-F238E27FC236}">
                <a16:creationId xmlns:a16="http://schemas.microsoft.com/office/drawing/2014/main" id="{6DBCF5E2-CCBE-48B8-B95B-B19453F282E9}"/>
              </a:ext>
            </a:extLst>
          </p:cNvPr>
          <p:cNvPicPr>
            <a:picLocks noChangeAspect="1"/>
          </p:cNvPicPr>
          <p:nvPr/>
        </p:nvPicPr>
        <p:blipFill rotWithShape="1">
          <a:blip r:embed="rId8"/>
          <a:srcRect l="23673" t="1178" r="35102" b="-1887"/>
          <a:stretch/>
        </p:blipFill>
        <p:spPr>
          <a:xfrm>
            <a:off x="2022102" y="2678751"/>
            <a:ext cx="772517" cy="1229131"/>
          </a:xfrm>
          <a:prstGeom prst="rect">
            <a:avLst/>
          </a:prstGeom>
        </p:spPr>
      </p:pic>
      <p:pic>
        <p:nvPicPr>
          <p:cNvPr id="50" name="Picture 49" descr="A person standing on a sidewalk&#10;&#10;Description generated with high confidence">
            <a:extLst>
              <a:ext uri="{FF2B5EF4-FFF2-40B4-BE49-F238E27FC236}">
                <a16:creationId xmlns:a16="http://schemas.microsoft.com/office/drawing/2014/main" id="{152C30EA-058B-4866-A8D5-03A1CABBBED8}"/>
              </a:ext>
            </a:extLst>
          </p:cNvPr>
          <p:cNvPicPr>
            <a:picLocks noChangeAspect="1"/>
          </p:cNvPicPr>
          <p:nvPr/>
        </p:nvPicPr>
        <p:blipFill>
          <a:blip r:embed="rId9"/>
          <a:stretch>
            <a:fillRect/>
          </a:stretch>
        </p:blipFill>
        <p:spPr>
          <a:xfrm>
            <a:off x="5596627" y="4356896"/>
            <a:ext cx="1992557" cy="1114754"/>
          </a:xfrm>
          <a:prstGeom prst="rect">
            <a:avLst/>
          </a:prstGeom>
        </p:spPr>
      </p:pic>
    </p:spTree>
    <p:extLst>
      <p:ext uri="{BB962C8B-B14F-4D97-AF65-F5344CB8AC3E}">
        <p14:creationId xmlns:p14="http://schemas.microsoft.com/office/powerpoint/2010/main" val="26610441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5EFC-8DBD-466D-9FD8-E3641C72B343}"/>
              </a:ext>
            </a:extLst>
          </p:cNvPr>
          <p:cNvSpPr>
            <a:spLocks noGrp="1"/>
          </p:cNvSpPr>
          <p:nvPr>
            <p:ph type="title"/>
          </p:nvPr>
        </p:nvSpPr>
        <p:spPr/>
        <p:txBody>
          <a:bodyPr/>
          <a:lstStyle/>
          <a:p>
            <a:r>
              <a:rPr lang="en-GB" dirty="0"/>
              <a:t>What are we doing?</a:t>
            </a:r>
          </a:p>
        </p:txBody>
      </p:sp>
      <p:sp>
        <p:nvSpPr>
          <p:cNvPr id="8" name="Content Placeholder 6">
            <a:extLst>
              <a:ext uri="{FF2B5EF4-FFF2-40B4-BE49-F238E27FC236}">
                <a16:creationId xmlns:a16="http://schemas.microsoft.com/office/drawing/2014/main" id="{A7D717B5-0A1A-4F66-B3B5-AA60F10485F8}"/>
              </a:ext>
            </a:extLst>
          </p:cNvPr>
          <p:cNvSpPr txBox="1">
            <a:spLocks/>
          </p:cNvSpPr>
          <p:nvPr/>
        </p:nvSpPr>
        <p:spPr>
          <a:xfrm>
            <a:off x="546655" y="2145325"/>
            <a:ext cx="3576475" cy="936995"/>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257175" indent="-257175" defTabSz="342900" fontAlgn="auto">
              <a:spcBef>
                <a:spcPts val="750"/>
              </a:spcBef>
              <a:buClr>
                <a:srgbClr val="ACD433"/>
              </a:buClr>
            </a:pPr>
            <a:r>
              <a:rPr lang="en-US" sz="1350" dirty="0">
                <a:solidFill>
                  <a:prstClr val="white"/>
                </a:solidFill>
                <a:latin typeface="Century Gothic" panose="020B0502020202020204"/>
              </a:rPr>
              <a:t>Collating best practice</a:t>
            </a:r>
          </a:p>
        </p:txBody>
      </p:sp>
      <p:sp>
        <p:nvSpPr>
          <p:cNvPr id="11" name="Text Placeholder 5">
            <a:extLst>
              <a:ext uri="{FF2B5EF4-FFF2-40B4-BE49-F238E27FC236}">
                <a16:creationId xmlns:a16="http://schemas.microsoft.com/office/drawing/2014/main" id="{F18ACFF1-D5B6-4E66-B873-D70D85C22F5F}"/>
              </a:ext>
            </a:extLst>
          </p:cNvPr>
          <p:cNvSpPr txBox="1">
            <a:spLocks/>
          </p:cNvSpPr>
          <p:nvPr/>
        </p:nvSpPr>
        <p:spPr>
          <a:xfrm>
            <a:off x="546654" y="1738399"/>
            <a:ext cx="3576475" cy="432197"/>
          </a:xfrm>
          <a:prstGeom prst="rect">
            <a:avLst/>
          </a:prstGeom>
        </p:spPr>
        <p:txBody>
          <a:bodyPr vert="horz" lIns="68580" tIns="34290" rIns="68580" bIns="3429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pPr defTabSz="342900" fontAlgn="auto">
              <a:spcBef>
                <a:spcPts val="750"/>
              </a:spcBef>
              <a:buClr>
                <a:srgbClr val="ACD433"/>
              </a:buClr>
            </a:pPr>
            <a:r>
              <a:rPr lang="en-US" sz="1800" dirty="0">
                <a:solidFill>
                  <a:srgbClr val="ACD433"/>
                </a:solidFill>
                <a:latin typeface="Century Gothic" panose="020B0502020202020204"/>
              </a:rPr>
              <a:t>Fidra / KIMO guidelines. </a:t>
            </a:r>
          </a:p>
        </p:txBody>
      </p:sp>
      <p:pic>
        <p:nvPicPr>
          <p:cNvPr id="15" name="Picture 14">
            <a:extLst>
              <a:ext uri="{FF2B5EF4-FFF2-40B4-BE49-F238E27FC236}">
                <a16:creationId xmlns:a16="http://schemas.microsoft.com/office/drawing/2014/main" id="{60EF8E9E-17F0-42A7-9E3A-248C6417565B}"/>
              </a:ext>
            </a:extLst>
          </p:cNvPr>
          <p:cNvPicPr>
            <a:picLocks noChangeAspect="1"/>
          </p:cNvPicPr>
          <p:nvPr/>
        </p:nvPicPr>
        <p:blipFill>
          <a:blip r:embed="rId3"/>
          <a:stretch>
            <a:fillRect/>
          </a:stretch>
        </p:blipFill>
        <p:spPr>
          <a:xfrm rot="20700000">
            <a:off x="4601204" y="2187358"/>
            <a:ext cx="2091097" cy="2826659"/>
          </a:xfrm>
          <a:prstGeom prst="rect">
            <a:avLst/>
          </a:prstGeom>
        </p:spPr>
      </p:pic>
      <p:sp>
        <p:nvSpPr>
          <p:cNvPr id="21" name="Text Placeholder 5">
            <a:extLst>
              <a:ext uri="{FF2B5EF4-FFF2-40B4-BE49-F238E27FC236}">
                <a16:creationId xmlns:a16="http://schemas.microsoft.com/office/drawing/2014/main" id="{C8B544CE-3286-4839-A186-12A9B3A0413A}"/>
              </a:ext>
            </a:extLst>
          </p:cNvPr>
          <p:cNvSpPr txBox="1">
            <a:spLocks/>
          </p:cNvSpPr>
          <p:nvPr/>
        </p:nvSpPr>
        <p:spPr>
          <a:xfrm>
            <a:off x="546654" y="3130901"/>
            <a:ext cx="3849076" cy="432197"/>
          </a:xfrm>
          <a:prstGeom prst="rect">
            <a:avLst/>
          </a:prstGeom>
        </p:spPr>
        <p:txBody>
          <a:bodyPr vert="horz" lIns="68580" tIns="34290" rIns="68580" bIns="3429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pPr defTabSz="342900" fontAlgn="auto">
              <a:spcBef>
                <a:spcPts val="750"/>
              </a:spcBef>
              <a:buClr>
                <a:srgbClr val="ACD433"/>
              </a:buClr>
            </a:pPr>
            <a:r>
              <a:rPr lang="en-US" sz="1800" dirty="0">
                <a:solidFill>
                  <a:srgbClr val="ACD433"/>
                </a:solidFill>
                <a:latin typeface="Century Gothic" panose="020B0502020202020204"/>
              </a:rPr>
              <a:t>Raising awareness</a:t>
            </a:r>
          </a:p>
        </p:txBody>
      </p:sp>
      <p:sp>
        <p:nvSpPr>
          <p:cNvPr id="22" name="Content Placeholder 6">
            <a:extLst>
              <a:ext uri="{FF2B5EF4-FFF2-40B4-BE49-F238E27FC236}">
                <a16:creationId xmlns:a16="http://schemas.microsoft.com/office/drawing/2014/main" id="{FF5FAAC1-CBDB-4A0A-989D-1A4DE3DFADA9}"/>
              </a:ext>
            </a:extLst>
          </p:cNvPr>
          <p:cNvSpPr txBox="1">
            <a:spLocks/>
          </p:cNvSpPr>
          <p:nvPr/>
        </p:nvSpPr>
        <p:spPr>
          <a:xfrm>
            <a:off x="546653" y="3557603"/>
            <a:ext cx="3849077" cy="1070991"/>
          </a:xfrm>
          <a:prstGeom prst="rect">
            <a:avLst/>
          </a:prstGeom>
        </p:spPr>
        <p:txBody>
          <a:bodyPr vert="horz" lIns="68580" tIns="34290" rIns="68580" bIns="3429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257175" indent="-257175" defTabSz="342900" fontAlgn="auto">
              <a:spcBef>
                <a:spcPts val="750"/>
              </a:spcBef>
              <a:buClr>
                <a:srgbClr val="ACD433"/>
              </a:buClr>
            </a:pPr>
            <a:r>
              <a:rPr lang="en-US" sz="1350" dirty="0">
                <a:solidFill>
                  <a:prstClr val="white"/>
                </a:solidFill>
                <a:latin typeface="Century Gothic" panose="020B0502020202020204"/>
              </a:rPr>
              <a:t>With industry (consultants, contractors, manufacturers)</a:t>
            </a:r>
          </a:p>
          <a:p>
            <a:pPr marL="257175" indent="-257175" defTabSz="342900" fontAlgn="auto">
              <a:spcBef>
                <a:spcPts val="750"/>
              </a:spcBef>
              <a:buClr>
                <a:srgbClr val="ACD433"/>
              </a:buClr>
            </a:pPr>
            <a:r>
              <a:rPr lang="en-US" sz="1350" dirty="0">
                <a:solidFill>
                  <a:prstClr val="white"/>
                </a:solidFill>
                <a:latin typeface="Century Gothic" panose="020B0502020202020204"/>
              </a:rPr>
              <a:t>With pitch owners / procurement teams</a:t>
            </a:r>
          </a:p>
          <a:p>
            <a:pPr marL="257175" indent="-257175" defTabSz="342900" fontAlgn="auto">
              <a:spcBef>
                <a:spcPts val="750"/>
              </a:spcBef>
              <a:buClr>
                <a:srgbClr val="ACD433"/>
              </a:buClr>
            </a:pPr>
            <a:r>
              <a:rPr lang="en-US" sz="1350" dirty="0">
                <a:solidFill>
                  <a:prstClr val="white"/>
                </a:solidFill>
                <a:latin typeface="Century Gothic" panose="020B0502020202020204"/>
              </a:rPr>
              <a:t>With decision makers</a:t>
            </a:r>
          </a:p>
        </p:txBody>
      </p:sp>
      <p:sp>
        <p:nvSpPr>
          <p:cNvPr id="23" name="Text Placeholder 5">
            <a:extLst>
              <a:ext uri="{FF2B5EF4-FFF2-40B4-BE49-F238E27FC236}">
                <a16:creationId xmlns:a16="http://schemas.microsoft.com/office/drawing/2014/main" id="{E7A30782-A019-4E1E-98C4-88218844A85B}"/>
              </a:ext>
            </a:extLst>
          </p:cNvPr>
          <p:cNvSpPr txBox="1">
            <a:spLocks/>
          </p:cNvSpPr>
          <p:nvPr/>
        </p:nvSpPr>
        <p:spPr>
          <a:xfrm>
            <a:off x="546655" y="2447951"/>
            <a:ext cx="3576475" cy="432197"/>
          </a:xfrm>
          <a:prstGeom prst="rect">
            <a:avLst/>
          </a:prstGeom>
        </p:spPr>
        <p:txBody>
          <a:bodyPr vert="horz" lIns="68580" tIns="34290" rIns="68580" bIns="3429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pPr defTabSz="342900" fontAlgn="auto">
              <a:spcBef>
                <a:spcPts val="750"/>
              </a:spcBef>
              <a:buClr>
                <a:srgbClr val="ACD433"/>
              </a:buClr>
            </a:pPr>
            <a:r>
              <a:rPr lang="en-US" sz="1800" dirty="0">
                <a:solidFill>
                  <a:srgbClr val="ACD433"/>
                </a:solidFill>
                <a:latin typeface="Century Gothic" panose="020B0502020202020204"/>
              </a:rPr>
              <a:t>Demonstrating effectiveness</a:t>
            </a:r>
          </a:p>
        </p:txBody>
      </p:sp>
      <p:sp>
        <p:nvSpPr>
          <p:cNvPr id="24" name="Content Placeholder 6">
            <a:extLst>
              <a:ext uri="{FF2B5EF4-FFF2-40B4-BE49-F238E27FC236}">
                <a16:creationId xmlns:a16="http://schemas.microsoft.com/office/drawing/2014/main" id="{050941F3-E9EE-4DC5-AB21-2216612041F7}"/>
              </a:ext>
            </a:extLst>
          </p:cNvPr>
          <p:cNvSpPr txBox="1">
            <a:spLocks/>
          </p:cNvSpPr>
          <p:nvPr/>
        </p:nvSpPr>
        <p:spPr>
          <a:xfrm>
            <a:off x="546655" y="2815053"/>
            <a:ext cx="3576475" cy="355724"/>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257175" indent="-257175" defTabSz="342900" fontAlgn="auto">
              <a:spcBef>
                <a:spcPts val="750"/>
              </a:spcBef>
              <a:buClr>
                <a:srgbClr val="ACD433"/>
              </a:buClr>
            </a:pPr>
            <a:r>
              <a:rPr lang="en-US" sz="1350" dirty="0">
                <a:solidFill>
                  <a:prstClr val="white"/>
                </a:solidFill>
                <a:latin typeface="Century Gothic" panose="020B0502020202020204"/>
              </a:rPr>
              <a:t>Setting up case studies</a:t>
            </a:r>
          </a:p>
          <a:p>
            <a:pPr marL="257175" indent="-257175" defTabSz="342900" fontAlgn="auto">
              <a:spcBef>
                <a:spcPts val="750"/>
              </a:spcBef>
              <a:buClr>
                <a:srgbClr val="ACD433"/>
              </a:buClr>
            </a:pPr>
            <a:endParaRPr lang="en-US" sz="1350" dirty="0">
              <a:solidFill>
                <a:prstClr val="white"/>
              </a:solidFill>
              <a:latin typeface="Century Gothic" panose="020B0502020202020204"/>
            </a:endParaRPr>
          </a:p>
        </p:txBody>
      </p:sp>
      <p:pic>
        <p:nvPicPr>
          <p:cNvPr id="3" name="Picture 2">
            <a:extLst>
              <a:ext uri="{FF2B5EF4-FFF2-40B4-BE49-F238E27FC236}">
                <a16:creationId xmlns:a16="http://schemas.microsoft.com/office/drawing/2014/main" id="{9529B49A-BC4A-46EF-A555-993AA41B9951}"/>
              </a:ext>
            </a:extLst>
          </p:cNvPr>
          <p:cNvPicPr>
            <a:picLocks noChangeAspect="1"/>
          </p:cNvPicPr>
          <p:nvPr/>
        </p:nvPicPr>
        <p:blipFill>
          <a:blip r:embed="rId4"/>
          <a:stretch>
            <a:fillRect/>
          </a:stretch>
        </p:blipFill>
        <p:spPr>
          <a:xfrm rot="900000">
            <a:off x="6456467" y="2304915"/>
            <a:ext cx="1885492" cy="2701361"/>
          </a:xfrm>
          <a:prstGeom prst="rect">
            <a:avLst/>
          </a:prstGeom>
        </p:spPr>
      </p:pic>
      <p:sp>
        <p:nvSpPr>
          <p:cNvPr id="12" name="Text Placeholder 5">
            <a:extLst>
              <a:ext uri="{FF2B5EF4-FFF2-40B4-BE49-F238E27FC236}">
                <a16:creationId xmlns:a16="http://schemas.microsoft.com/office/drawing/2014/main" id="{DD0998DF-BD02-407E-A65E-CF1A297488FC}"/>
              </a:ext>
            </a:extLst>
          </p:cNvPr>
          <p:cNvSpPr txBox="1">
            <a:spLocks/>
          </p:cNvSpPr>
          <p:nvPr/>
        </p:nvSpPr>
        <p:spPr>
          <a:xfrm>
            <a:off x="554916" y="4614102"/>
            <a:ext cx="3576475" cy="432197"/>
          </a:xfrm>
          <a:prstGeom prst="rect">
            <a:avLst/>
          </a:prstGeom>
        </p:spPr>
        <p:txBody>
          <a:bodyPr vert="horz" lIns="68580" tIns="34290" rIns="68580" bIns="3429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pPr defTabSz="342900" fontAlgn="auto">
              <a:spcBef>
                <a:spcPts val="750"/>
              </a:spcBef>
              <a:buClr>
                <a:srgbClr val="ACD433"/>
              </a:buClr>
            </a:pPr>
            <a:r>
              <a:rPr lang="en-US" sz="1800" dirty="0">
                <a:solidFill>
                  <a:srgbClr val="ACD433"/>
                </a:solidFill>
                <a:latin typeface="Century Gothic" panose="020B0502020202020204"/>
              </a:rPr>
              <a:t>Community action  </a:t>
            </a:r>
          </a:p>
        </p:txBody>
      </p:sp>
      <p:sp>
        <p:nvSpPr>
          <p:cNvPr id="13" name="Content Placeholder 6">
            <a:extLst>
              <a:ext uri="{FF2B5EF4-FFF2-40B4-BE49-F238E27FC236}">
                <a16:creationId xmlns:a16="http://schemas.microsoft.com/office/drawing/2014/main" id="{1C4054D1-F05C-46B9-9F4C-B4179E4B1914}"/>
              </a:ext>
            </a:extLst>
          </p:cNvPr>
          <p:cNvSpPr txBox="1">
            <a:spLocks/>
          </p:cNvSpPr>
          <p:nvPr/>
        </p:nvSpPr>
        <p:spPr>
          <a:xfrm>
            <a:off x="554916" y="4994133"/>
            <a:ext cx="3576475" cy="840619"/>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pPr marL="257175" indent="-257175" defTabSz="342900" fontAlgn="auto">
              <a:spcBef>
                <a:spcPts val="750"/>
              </a:spcBef>
              <a:buClr>
                <a:srgbClr val="ACD433"/>
              </a:buClr>
            </a:pPr>
            <a:r>
              <a:rPr lang="en-US" sz="1350" dirty="0">
                <a:solidFill>
                  <a:prstClr val="white"/>
                </a:solidFill>
                <a:latin typeface="Century Gothic" panose="020B0502020202020204"/>
              </a:rPr>
              <a:t>Raising awareness with schools, clubs and community groups</a:t>
            </a:r>
          </a:p>
          <a:p>
            <a:pPr marL="257175" indent="-257175" defTabSz="342900" fontAlgn="auto">
              <a:spcBef>
                <a:spcPts val="750"/>
              </a:spcBef>
              <a:buClr>
                <a:srgbClr val="ACD433"/>
              </a:buClr>
            </a:pPr>
            <a:r>
              <a:rPr lang="en-US" sz="1350" dirty="0">
                <a:solidFill>
                  <a:prstClr val="white"/>
                </a:solidFill>
                <a:latin typeface="Century Gothic" panose="020B0502020202020204"/>
                <a:hlinkClick r:id="rId5"/>
              </a:rPr>
              <a:t>www.team-pitch.in</a:t>
            </a:r>
            <a:r>
              <a:rPr lang="en-US" sz="1350" dirty="0">
                <a:solidFill>
                  <a:prstClr val="white"/>
                </a:solidFill>
                <a:latin typeface="Century Gothic" panose="020B0502020202020204"/>
              </a:rPr>
              <a:t> </a:t>
            </a:r>
          </a:p>
        </p:txBody>
      </p:sp>
      <p:pic>
        <p:nvPicPr>
          <p:cNvPr id="14" name="Picture 13">
            <a:extLst>
              <a:ext uri="{FF2B5EF4-FFF2-40B4-BE49-F238E27FC236}">
                <a16:creationId xmlns:a16="http://schemas.microsoft.com/office/drawing/2014/main" id="{9D71720B-F4D6-4460-93D1-52B18C91B2DE}"/>
              </a:ext>
            </a:extLst>
          </p:cNvPr>
          <p:cNvPicPr>
            <a:picLocks noChangeAspect="1"/>
          </p:cNvPicPr>
          <p:nvPr/>
        </p:nvPicPr>
        <p:blipFill>
          <a:blip r:embed="rId6"/>
          <a:stretch>
            <a:fillRect/>
          </a:stretch>
        </p:blipFill>
        <p:spPr>
          <a:xfrm>
            <a:off x="6113746" y="3347000"/>
            <a:ext cx="2751439" cy="1179378"/>
          </a:xfrm>
          <a:prstGeom prst="rect">
            <a:avLst/>
          </a:prstGeom>
        </p:spPr>
      </p:pic>
      <p:pic>
        <p:nvPicPr>
          <p:cNvPr id="16" name="Picture 15">
            <a:extLst>
              <a:ext uri="{FF2B5EF4-FFF2-40B4-BE49-F238E27FC236}">
                <a16:creationId xmlns:a16="http://schemas.microsoft.com/office/drawing/2014/main" id="{50B921D3-D2E2-4D49-B17B-5055C850086D}"/>
              </a:ext>
            </a:extLst>
          </p:cNvPr>
          <p:cNvPicPr>
            <a:picLocks noChangeAspect="1"/>
          </p:cNvPicPr>
          <p:nvPr/>
        </p:nvPicPr>
        <p:blipFill>
          <a:blip r:embed="rId7"/>
          <a:stretch>
            <a:fillRect/>
          </a:stretch>
        </p:blipFill>
        <p:spPr>
          <a:xfrm>
            <a:off x="5012611" y="4703877"/>
            <a:ext cx="3044162" cy="1115617"/>
          </a:xfrm>
          <a:prstGeom prst="rect">
            <a:avLst/>
          </a:prstGeom>
        </p:spPr>
      </p:pic>
    </p:spTree>
    <p:extLst>
      <p:ext uri="{BB962C8B-B14F-4D97-AF65-F5344CB8AC3E}">
        <p14:creationId xmlns:p14="http://schemas.microsoft.com/office/powerpoint/2010/main" val="15255861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9C6B-9418-4759-B0B0-0409D2A615C5}"/>
              </a:ext>
            </a:extLst>
          </p:cNvPr>
          <p:cNvSpPr>
            <a:spLocks noGrp="1"/>
          </p:cNvSpPr>
          <p:nvPr>
            <p:ph type="title"/>
          </p:nvPr>
        </p:nvSpPr>
        <p:spPr/>
        <p:txBody>
          <a:bodyPr/>
          <a:lstStyle/>
          <a:p>
            <a:r>
              <a:rPr lang="en-GB" dirty="0"/>
              <a:t>The Workshop</a:t>
            </a:r>
          </a:p>
        </p:txBody>
      </p:sp>
      <p:sp>
        <p:nvSpPr>
          <p:cNvPr id="3" name="Text Placeholder 2">
            <a:extLst>
              <a:ext uri="{FF2B5EF4-FFF2-40B4-BE49-F238E27FC236}">
                <a16:creationId xmlns:a16="http://schemas.microsoft.com/office/drawing/2014/main" id="{8CAF6EEF-DC0E-4949-8791-27FC6C949F7E}"/>
              </a:ext>
            </a:extLst>
          </p:cNvPr>
          <p:cNvSpPr>
            <a:spLocks noGrp="1"/>
          </p:cNvSpPr>
          <p:nvPr>
            <p:ph type="body" idx="1"/>
          </p:nvPr>
        </p:nvSpPr>
        <p:spPr>
          <a:xfrm>
            <a:off x="827485" y="2021593"/>
            <a:ext cx="3297254" cy="432197"/>
          </a:xfrm>
        </p:spPr>
        <p:txBody>
          <a:bodyPr/>
          <a:lstStyle/>
          <a:p>
            <a:r>
              <a:rPr lang="en-GB" dirty="0"/>
              <a:t>A) The Pitch Planner Game</a:t>
            </a:r>
          </a:p>
        </p:txBody>
      </p:sp>
      <p:sp>
        <p:nvSpPr>
          <p:cNvPr id="4" name="Content Placeholder 3">
            <a:extLst>
              <a:ext uri="{FF2B5EF4-FFF2-40B4-BE49-F238E27FC236}">
                <a16:creationId xmlns:a16="http://schemas.microsoft.com/office/drawing/2014/main" id="{046AAA28-00D4-4F07-AE60-71878CC5EE59}"/>
              </a:ext>
            </a:extLst>
          </p:cNvPr>
          <p:cNvSpPr>
            <a:spLocks noGrp="1"/>
          </p:cNvSpPr>
          <p:nvPr>
            <p:ph sz="half" idx="2"/>
          </p:nvPr>
        </p:nvSpPr>
        <p:spPr/>
        <p:txBody>
          <a:bodyPr>
            <a:normAutofit/>
          </a:bodyPr>
          <a:lstStyle/>
          <a:p>
            <a:r>
              <a:rPr lang="en-GB" sz="1500" dirty="0"/>
              <a:t>Explore how pitches can be adapted to reduce microplastic loss</a:t>
            </a:r>
          </a:p>
          <a:p>
            <a:endParaRPr lang="en-GB" sz="1500" dirty="0"/>
          </a:p>
          <a:p>
            <a:r>
              <a:rPr lang="en-GB" sz="1500" dirty="0"/>
              <a:t>Make the best pitch for your unique site and situation</a:t>
            </a:r>
          </a:p>
        </p:txBody>
      </p:sp>
      <p:sp>
        <p:nvSpPr>
          <p:cNvPr id="5" name="Text Placeholder 4">
            <a:extLst>
              <a:ext uri="{FF2B5EF4-FFF2-40B4-BE49-F238E27FC236}">
                <a16:creationId xmlns:a16="http://schemas.microsoft.com/office/drawing/2014/main" id="{66E9C1DD-FF9C-4A71-ABEC-A79559228925}"/>
              </a:ext>
            </a:extLst>
          </p:cNvPr>
          <p:cNvSpPr>
            <a:spLocks noGrp="1"/>
          </p:cNvSpPr>
          <p:nvPr>
            <p:ph type="body" sz="quarter" idx="3"/>
          </p:nvPr>
        </p:nvSpPr>
        <p:spPr/>
        <p:txBody>
          <a:bodyPr/>
          <a:lstStyle/>
          <a:p>
            <a:r>
              <a:rPr lang="en-GB" dirty="0"/>
              <a:t>B) How do we take this back to procurement?</a:t>
            </a:r>
          </a:p>
        </p:txBody>
      </p:sp>
      <p:sp>
        <p:nvSpPr>
          <p:cNvPr id="6" name="Content Placeholder 5">
            <a:extLst>
              <a:ext uri="{FF2B5EF4-FFF2-40B4-BE49-F238E27FC236}">
                <a16:creationId xmlns:a16="http://schemas.microsoft.com/office/drawing/2014/main" id="{9AF23EE9-6960-4C65-A50B-32C8D25FF6A8}"/>
              </a:ext>
            </a:extLst>
          </p:cNvPr>
          <p:cNvSpPr>
            <a:spLocks noGrp="1"/>
          </p:cNvSpPr>
          <p:nvPr>
            <p:ph sz="quarter" idx="4"/>
          </p:nvPr>
        </p:nvSpPr>
        <p:spPr>
          <a:xfrm>
            <a:off x="4240872" y="2743200"/>
            <a:ext cx="3534283" cy="3038590"/>
          </a:xfrm>
        </p:spPr>
        <p:txBody>
          <a:bodyPr>
            <a:normAutofit/>
          </a:bodyPr>
          <a:lstStyle/>
          <a:p>
            <a:r>
              <a:rPr lang="en-GB" sz="1500" dirty="0"/>
              <a:t>Once we’ve learned what is needed to tackle microplastic, how do we bring this back to procurement? </a:t>
            </a:r>
          </a:p>
          <a:p>
            <a:endParaRPr lang="en-GB" sz="1500" dirty="0"/>
          </a:p>
          <a:p>
            <a:r>
              <a:rPr lang="en-GB" sz="1500" dirty="0"/>
              <a:t>Explain to us how the procurement process works</a:t>
            </a:r>
          </a:p>
          <a:p>
            <a:endParaRPr lang="en-GB" sz="1500" dirty="0"/>
          </a:p>
          <a:p>
            <a:r>
              <a:rPr lang="en-GB" sz="1500" dirty="0"/>
              <a:t>What can we do now, and what needs to change in the future?</a:t>
            </a:r>
          </a:p>
        </p:txBody>
      </p:sp>
    </p:spTree>
    <p:extLst>
      <p:ext uri="{BB962C8B-B14F-4D97-AF65-F5344CB8AC3E}">
        <p14:creationId xmlns:p14="http://schemas.microsoft.com/office/powerpoint/2010/main" val="9485719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9D8E-5865-43C8-963A-4EFD5F4CED45}"/>
              </a:ext>
            </a:extLst>
          </p:cNvPr>
          <p:cNvSpPr>
            <a:spLocks noGrp="1"/>
          </p:cNvSpPr>
          <p:nvPr>
            <p:ph type="title"/>
          </p:nvPr>
        </p:nvSpPr>
        <p:spPr/>
        <p:txBody>
          <a:bodyPr/>
          <a:lstStyle/>
          <a:p>
            <a:r>
              <a:rPr lang="en-GB" dirty="0">
                <a:solidFill>
                  <a:schemeClr val="accent1"/>
                </a:solidFill>
              </a:rPr>
              <a:t>A: </a:t>
            </a:r>
            <a:r>
              <a:rPr lang="en-GB" dirty="0">
                <a:solidFill>
                  <a:schemeClr val="tx1"/>
                </a:solidFill>
              </a:rPr>
              <a:t>Pitch In Planner game! </a:t>
            </a:r>
          </a:p>
        </p:txBody>
      </p:sp>
      <p:sp>
        <p:nvSpPr>
          <p:cNvPr id="3" name="Text Placeholder 2">
            <a:extLst>
              <a:ext uri="{FF2B5EF4-FFF2-40B4-BE49-F238E27FC236}">
                <a16:creationId xmlns:a16="http://schemas.microsoft.com/office/drawing/2014/main" id="{F8B7E144-3CC5-43A1-B0D1-4AED167AA5A0}"/>
              </a:ext>
            </a:extLst>
          </p:cNvPr>
          <p:cNvSpPr>
            <a:spLocks noGrp="1"/>
          </p:cNvSpPr>
          <p:nvPr>
            <p:ph type="body" idx="1"/>
          </p:nvPr>
        </p:nvSpPr>
        <p:spPr>
          <a:xfrm>
            <a:off x="255805" y="1924398"/>
            <a:ext cx="3297254" cy="432197"/>
          </a:xfrm>
        </p:spPr>
        <p:txBody>
          <a:bodyPr/>
          <a:lstStyle/>
          <a:p>
            <a:r>
              <a:rPr lang="en-GB" sz="2400" dirty="0"/>
              <a:t>The goal:</a:t>
            </a:r>
          </a:p>
        </p:txBody>
      </p:sp>
      <p:sp>
        <p:nvSpPr>
          <p:cNvPr id="4" name="Content Placeholder 3">
            <a:extLst>
              <a:ext uri="{FF2B5EF4-FFF2-40B4-BE49-F238E27FC236}">
                <a16:creationId xmlns:a16="http://schemas.microsoft.com/office/drawing/2014/main" id="{DB14786A-8FCF-4C3B-9C27-7848704D2D9D}"/>
              </a:ext>
            </a:extLst>
          </p:cNvPr>
          <p:cNvSpPr>
            <a:spLocks noGrp="1"/>
          </p:cNvSpPr>
          <p:nvPr>
            <p:ph sz="half" idx="2"/>
          </p:nvPr>
        </p:nvSpPr>
        <p:spPr>
          <a:xfrm>
            <a:off x="347424" y="2577711"/>
            <a:ext cx="3640155" cy="3083501"/>
          </a:xfrm>
        </p:spPr>
        <p:txBody>
          <a:bodyPr>
            <a:normAutofit fontScale="92500" lnSpcReduction="10000"/>
          </a:bodyPr>
          <a:lstStyle/>
          <a:p>
            <a:r>
              <a:rPr lang="en-GB" sz="1650" dirty="0"/>
              <a:t>Plan and design your own pitch to minimise microplastic loss.</a:t>
            </a:r>
          </a:p>
          <a:p>
            <a:endParaRPr lang="en-GB" sz="1650" dirty="0"/>
          </a:p>
          <a:p>
            <a:r>
              <a:rPr lang="en-GB" sz="1650" dirty="0"/>
              <a:t>What small changes can be made to reduce pollution risk?</a:t>
            </a:r>
          </a:p>
          <a:p>
            <a:pPr marL="0" indent="0">
              <a:buNone/>
            </a:pPr>
            <a:endParaRPr lang="en-GB" sz="1650" dirty="0"/>
          </a:p>
          <a:p>
            <a:r>
              <a:rPr lang="en-GB" sz="1650" dirty="0"/>
              <a:t>Each scenario is a bit different and will influence your choices</a:t>
            </a:r>
          </a:p>
          <a:p>
            <a:endParaRPr lang="en-GB" sz="1650" dirty="0"/>
          </a:p>
          <a:p>
            <a:r>
              <a:rPr lang="en-GB" sz="1650" dirty="0"/>
              <a:t>Be creative – think outside the pitch ;)</a:t>
            </a:r>
          </a:p>
          <a:p>
            <a:endParaRPr lang="en-GB" dirty="0"/>
          </a:p>
        </p:txBody>
      </p:sp>
      <p:pic>
        <p:nvPicPr>
          <p:cNvPr id="27" name="Content Placeholder 26">
            <a:extLst>
              <a:ext uri="{FF2B5EF4-FFF2-40B4-BE49-F238E27FC236}">
                <a16:creationId xmlns:a16="http://schemas.microsoft.com/office/drawing/2014/main" id="{137F40EB-03C5-45F9-8FCB-81353C08C1BF}"/>
              </a:ext>
            </a:extLst>
          </p:cNvPr>
          <p:cNvPicPr>
            <a:picLocks noGrp="1" noChangeAspect="1"/>
          </p:cNvPicPr>
          <p:nvPr>
            <p:ph sz="quarter" idx="4"/>
          </p:nvPr>
        </p:nvPicPr>
        <p:blipFill>
          <a:blip r:embed="rId2"/>
          <a:stretch>
            <a:fillRect/>
          </a:stretch>
        </p:blipFill>
        <p:spPr>
          <a:xfrm>
            <a:off x="4258920" y="2466002"/>
            <a:ext cx="4629275" cy="3274559"/>
          </a:xfrm>
        </p:spPr>
      </p:pic>
    </p:spTree>
    <p:extLst>
      <p:ext uri="{BB962C8B-B14F-4D97-AF65-F5344CB8AC3E}">
        <p14:creationId xmlns:p14="http://schemas.microsoft.com/office/powerpoint/2010/main" val="36032832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BC4F-3C1B-483F-9E4E-9BDF62BC5C12}"/>
              </a:ext>
            </a:extLst>
          </p:cNvPr>
          <p:cNvSpPr>
            <a:spLocks noGrp="1"/>
          </p:cNvSpPr>
          <p:nvPr>
            <p:ph type="title"/>
          </p:nvPr>
        </p:nvSpPr>
        <p:spPr/>
        <p:txBody>
          <a:bodyPr/>
          <a:lstStyle/>
          <a:p>
            <a:r>
              <a:rPr lang="en-GB" dirty="0">
                <a:solidFill>
                  <a:schemeClr val="accent1"/>
                </a:solidFill>
              </a:rPr>
              <a:t>Step 1: </a:t>
            </a:r>
            <a:r>
              <a:rPr lang="en-GB" dirty="0"/>
              <a:t>Spin the wheel to pick</a:t>
            </a:r>
            <a:br>
              <a:rPr lang="en-GB" dirty="0"/>
            </a:br>
            <a:r>
              <a:rPr lang="en-GB" dirty="0"/>
              <a:t>your unique pitch!</a:t>
            </a:r>
          </a:p>
        </p:txBody>
      </p:sp>
      <p:sp>
        <p:nvSpPr>
          <p:cNvPr id="3" name="Text Placeholder 2">
            <a:extLst>
              <a:ext uri="{FF2B5EF4-FFF2-40B4-BE49-F238E27FC236}">
                <a16:creationId xmlns:a16="http://schemas.microsoft.com/office/drawing/2014/main" id="{4BB98719-3143-41A1-86FE-B6F0E6828969}"/>
              </a:ext>
            </a:extLst>
          </p:cNvPr>
          <p:cNvSpPr>
            <a:spLocks noGrp="1"/>
          </p:cNvSpPr>
          <p:nvPr>
            <p:ph type="body" idx="1"/>
          </p:nvPr>
        </p:nvSpPr>
        <p:spPr>
          <a:xfrm>
            <a:off x="827485" y="2475500"/>
            <a:ext cx="3297254" cy="432197"/>
          </a:xfrm>
        </p:spPr>
        <p:txBody>
          <a:bodyPr/>
          <a:lstStyle/>
          <a:p>
            <a:r>
              <a:rPr lang="en-GB" dirty="0"/>
              <a:t>Scenarios</a:t>
            </a:r>
          </a:p>
        </p:txBody>
      </p:sp>
      <p:sp>
        <p:nvSpPr>
          <p:cNvPr id="4" name="Content Placeholder 3">
            <a:extLst>
              <a:ext uri="{FF2B5EF4-FFF2-40B4-BE49-F238E27FC236}">
                <a16:creationId xmlns:a16="http://schemas.microsoft.com/office/drawing/2014/main" id="{09FED770-10DD-4325-832E-D87FE16E8751}"/>
              </a:ext>
            </a:extLst>
          </p:cNvPr>
          <p:cNvSpPr>
            <a:spLocks noGrp="1"/>
          </p:cNvSpPr>
          <p:nvPr>
            <p:ph sz="half" idx="2"/>
          </p:nvPr>
        </p:nvSpPr>
        <p:spPr>
          <a:xfrm>
            <a:off x="827485" y="2932700"/>
            <a:ext cx="3297254" cy="2806304"/>
          </a:xfrm>
        </p:spPr>
        <p:txBody>
          <a:bodyPr/>
          <a:lstStyle/>
          <a:p>
            <a:r>
              <a:rPr lang="en-GB" sz="1800" dirty="0"/>
              <a:t>The Site </a:t>
            </a:r>
          </a:p>
          <a:p>
            <a:r>
              <a:rPr lang="en-GB" sz="1800" dirty="0"/>
              <a:t>Weather </a:t>
            </a:r>
          </a:p>
          <a:p>
            <a:r>
              <a:rPr lang="en-GB" sz="1800" dirty="0"/>
              <a:t>Sport </a:t>
            </a:r>
          </a:p>
          <a:p>
            <a:r>
              <a:rPr lang="en-GB" sz="1800" dirty="0"/>
              <a:t>Budget</a:t>
            </a:r>
          </a:p>
          <a:p>
            <a:endParaRPr lang="en-GB" dirty="0"/>
          </a:p>
        </p:txBody>
      </p:sp>
      <p:sp>
        <p:nvSpPr>
          <p:cNvPr id="45" name="Rectangle 44">
            <a:extLst>
              <a:ext uri="{FF2B5EF4-FFF2-40B4-BE49-F238E27FC236}">
                <a16:creationId xmlns:a16="http://schemas.microsoft.com/office/drawing/2014/main" id="{7592824F-0D91-458C-B170-113CE36CF134}"/>
              </a:ext>
            </a:extLst>
          </p:cNvPr>
          <p:cNvSpPr/>
          <p:nvPr/>
        </p:nvSpPr>
        <p:spPr>
          <a:xfrm>
            <a:off x="3598163" y="5401382"/>
            <a:ext cx="6277202" cy="369332"/>
          </a:xfrm>
          <a:prstGeom prst="rect">
            <a:avLst/>
          </a:prstGeom>
        </p:spPr>
        <p:txBody>
          <a:bodyPr wrap="square">
            <a:spAutoFit/>
          </a:bodyPr>
          <a:lstStyle/>
          <a:p>
            <a:pPr defTabSz="342900" fontAlgn="auto">
              <a:spcBef>
                <a:spcPts val="0"/>
              </a:spcBef>
              <a:spcAft>
                <a:spcPts val="0"/>
              </a:spcAft>
            </a:pPr>
            <a:r>
              <a:rPr lang="en-GB"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http://www.kimointernational.org/pitch-in/workshop/</a:t>
            </a:r>
            <a:r>
              <a:rPr lang="en-GB"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endParaRPr lang="en-GB" dirty="0">
              <a:solidFill>
                <a:prstClr val="white"/>
              </a:solidFill>
              <a:latin typeface="Century Gothic" panose="020B0502020202020204"/>
            </a:endParaRPr>
          </a:p>
        </p:txBody>
      </p:sp>
      <p:pic>
        <p:nvPicPr>
          <p:cNvPr id="47" name="Picture 46">
            <a:extLst>
              <a:ext uri="{FF2B5EF4-FFF2-40B4-BE49-F238E27FC236}">
                <a16:creationId xmlns:a16="http://schemas.microsoft.com/office/drawing/2014/main" id="{59A5A38B-443F-4AA5-AEED-87F67BFF2949}"/>
              </a:ext>
            </a:extLst>
          </p:cNvPr>
          <p:cNvPicPr>
            <a:picLocks noChangeAspect="1"/>
          </p:cNvPicPr>
          <p:nvPr/>
        </p:nvPicPr>
        <p:blipFill>
          <a:blip r:embed="rId4"/>
          <a:stretch>
            <a:fillRect/>
          </a:stretch>
        </p:blipFill>
        <p:spPr>
          <a:xfrm>
            <a:off x="4119051" y="2301277"/>
            <a:ext cx="4471988" cy="2961449"/>
          </a:xfrm>
          <a:prstGeom prst="rect">
            <a:avLst/>
          </a:prstGeom>
        </p:spPr>
      </p:pic>
      <p:sp>
        <p:nvSpPr>
          <p:cNvPr id="48" name="Isosceles Triangle 47">
            <a:extLst>
              <a:ext uri="{FF2B5EF4-FFF2-40B4-BE49-F238E27FC236}">
                <a16:creationId xmlns:a16="http://schemas.microsoft.com/office/drawing/2014/main" id="{A2A6BC6E-CDDB-4849-A818-711984CA9FEF}"/>
              </a:ext>
            </a:extLst>
          </p:cNvPr>
          <p:cNvSpPr/>
          <p:nvPr/>
        </p:nvSpPr>
        <p:spPr>
          <a:xfrm>
            <a:off x="3437707" y="2363807"/>
            <a:ext cx="1078706" cy="935831"/>
          </a:xfrm>
          <a:prstGeom prst="triangle">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49" name="Isosceles Triangle 48">
            <a:extLst>
              <a:ext uri="{FF2B5EF4-FFF2-40B4-BE49-F238E27FC236}">
                <a16:creationId xmlns:a16="http://schemas.microsoft.com/office/drawing/2014/main" id="{4FCB4666-6DA5-4525-B2E7-A05EBE4798DD}"/>
              </a:ext>
            </a:extLst>
          </p:cNvPr>
          <p:cNvSpPr/>
          <p:nvPr/>
        </p:nvSpPr>
        <p:spPr>
          <a:xfrm>
            <a:off x="7475590" y="4275715"/>
            <a:ext cx="1078706" cy="935831"/>
          </a:xfrm>
          <a:prstGeom prst="triangle">
            <a:avLst/>
          </a:prstGeom>
          <a:blipFill dpi="0" rotWithShape="1">
            <a:blip r:embed="rId6"/>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grpSp>
        <p:nvGrpSpPr>
          <p:cNvPr id="50" name="Group 49">
            <a:extLst>
              <a:ext uri="{FF2B5EF4-FFF2-40B4-BE49-F238E27FC236}">
                <a16:creationId xmlns:a16="http://schemas.microsoft.com/office/drawing/2014/main" id="{A4C907AB-2C38-4C56-AC2B-ADB1DCD1B141}"/>
              </a:ext>
            </a:extLst>
          </p:cNvPr>
          <p:cNvGrpSpPr/>
          <p:nvPr/>
        </p:nvGrpSpPr>
        <p:grpSpPr>
          <a:xfrm>
            <a:off x="2648671" y="4270221"/>
            <a:ext cx="1078706" cy="935831"/>
            <a:chOff x="5025409" y="5117876"/>
            <a:chExt cx="1438275" cy="1247775"/>
          </a:xfrm>
        </p:grpSpPr>
        <p:sp>
          <p:nvSpPr>
            <p:cNvPr id="51" name="Isosceles Triangle 50">
              <a:extLst>
                <a:ext uri="{FF2B5EF4-FFF2-40B4-BE49-F238E27FC236}">
                  <a16:creationId xmlns:a16="http://schemas.microsoft.com/office/drawing/2014/main" id="{B8DAC06C-5120-49C5-B88F-B0A653879FBD}"/>
                </a:ext>
              </a:extLst>
            </p:cNvPr>
            <p:cNvSpPr/>
            <p:nvPr/>
          </p:nvSpPr>
          <p:spPr>
            <a:xfrm>
              <a:off x="5025409" y="5117876"/>
              <a:ext cx="1438275" cy="124777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52" name="TextBox 51">
              <a:extLst>
                <a:ext uri="{FF2B5EF4-FFF2-40B4-BE49-F238E27FC236}">
                  <a16:creationId xmlns:a16="http://schemas.microsoft.com/office/drawing/2014/main" id="{5B711F4F-0FE8-4E73-A044-3982D907FB87}"/>
                </a:ext>
              </a:extLst>
            </p:cNvPr>
            <p:cNvSpPr txBox="1"/>
            <p:nvPr/>
          </p:nvSpPr>
          <p:spPr>
            <a:xfrm>
              <a:off x="5325314" y="5618709"/>
              <a:ext cx="1005890" cy="615553"/>
            </a:xfrm>
            <a:prstGeom prst="rect">
              <a:avLst/>
            </a:prstGeom>
            <a:noFill/>
          </p:spPr>
          <p:txBody>
            <a:bodyPr wrap="square" rtlCol="0">
              <a:spAutoFit/>
            </a:bodyPr>
            <a:lstStyle/>
            <a:p>
              <a:pPr defTabSz="342900" fontAlgn="auto">
                <a:spcBef>
                  <a:spcPts val="0"/>
                </a:spcBef>
                <a:spcAft>
                  <a:spcPts val="0"/>
                </a:spcAft>
              </a:pPr>
              <a:r>
                <a:rPr lang="en-GB" sz="2400" dirty="0">
                  <a:solidFill>
                    <a:prstClr val="white"/>
                  </a:solidFill>
                  <a:latin typeface="Ebrima" panose="02000000000000000000" pitchFamily="2" charset="0"/>
                  <a:ea typeface="Ebrima" panose="02000000000000000000" pitchFamily="2" charset="0"/>
                  <a:cs typeface="Ebrima" panose="02000000000000000000" pitchFamily="2" charset="0"/>
                </a:rPr>
                <a:t>£££</a:t>
              </a:r>
              <a:endParaRPr lang="en-GB" sz="1350" dirty="0">
                <a:solidFill>
                  <a:prstClr val="white"/>
                </a:solidFill>
                <a:latin typeface="Ebrima" panose="02000000000000000000" pitchFamily="2" charset="0"/>
                <a:ea typeface="Ebrima" panose="02000000000000000000" pitchFamily="2" charset="0"/>
                <a:cs typeface="Ebrima" panose="02000000000000000000" pitchFamily="2" charset="0"/>
              </a:endParaRPr>
            </a:p>
          </p:txBody>
        </p:sp>
      </p:grpSp>
      <p:sp>
        <p:nvSpPr>
          <p:cNvPr id="53" name="Right Triangle 52">
            <a:extLst>
              <a:ext uri="{FF2B5EF4-FFF2-40B4-BE49-F238E27FC236}">
                <a16:creationId xmlns:a16="http://schemas.microsoft.com/office/drawing/2014/main" id="{134FC1FD-2673-48BE-8298-BF2C0E4586F5}"/>
              </a:ext>
            </a:extLst>
          </p:cNvPr>
          <p:cNvSpPr/>
          <p:nvPr/>
        </p:nvSpPr>
        <p:spPr>
          <a:xfrm>
            <a:off x="464284" y="5163573"/>
            <a:ext cx="2793206" cy="521494"/>
          </a:xfrm>
          <a:prstGeom prst="r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fontAlgn="auto">
              <a:spcBef>
                <a:spcPts val="0"/>
              </a:spcBef>
              <a:spcAft>
                <a:spcPts val="0"/>
              </a:spcAft>
            </a:pPr>
            <a:r>
              <a:rPr lang="en-GB" sz="1500" b="1" dirty="0">
                <a:solidFill>
                  <a:prstClr val="white"/>
                </a:solidFill>
                <a:latin typeface="Century Gothic" panose="020B0502020202020204"/>
              </a:rPr>
              <a:t>SLOPE</a:t>
            </a:r>
          </a:p>
        </p:txBody>
      </p:sp>
    </p:spTree>
    <p:extLst>
      <p:ext uri="{BB962C8B-B14F-4D97-AF65-F5344CB8AC3E}">
        <p14:creationId xmlns:p14="http://schemas.microsoft.com/office/powerpoint/2010/main" val="4132482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p:txBody>
          <a:bodyPr/>
          <a:lstStyle/>
          <a:p>
            <a:pP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dirty="0">
                <a:solidFill>
                  <a:srgbClr val="CC0000"/>
                </a:solidFill>
              </a:rPr>
              <a:t>KIMO – Action Areas</a:t>
            </a:r>
          </a:p>
        </p:txBody>
      </p:sp>
      <p:sp>
        <p:nvSpPr>
          <p:cNvPr id="9219" name="Rectangle 2"/>
          <p:cNvSpPr>
            <a:spLocks noGrp="1" noChangeArrowheads="1"/>
          </p:cNvSpPr>
          <p:nvPr>
            <p:ph idx="1"/>
          </p:nvPr>
        </p:nvSpPr>
        <p:spPr>
          <a:xfrm>
            <a:off x="304801" y="2294874"/>
            <a:ext cx="8733728" cy="2970330"/>
          </a:xfrm>
          <a:solidFill>
            <a:srgbClr val="FFFFFF">
              <a:alpha val="60000"/>
            </a:srgbClr>
          </a:solidFill>
          <a:effectLst>
            <a:softEdge rad="63500"/>
          </a:effectLst>
        </p:spPr>
        <p:txBody>
          <a:bodyPr/>
          <a:lstStyle/>
          <a:p>
            <a:pPr>
              <a:lnSpc>
                <a:spcPct val="150000"/>
              </a:lnSpc>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Marine Litter </a:t>
            </a:r>
            <a:r>
              <a:rPr lang="en-GB" sz="1800" dirty="0"/>
              <a:t>– plastics, microplastics, fishing gear</a:t>
            </a:r>
          </a:p>
          <a:p>
            <a:pPr>
              <a:lnSpc>
                <a:spcPct val="150000"/>
              </a:lnSpc>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Maritime Safety &amp; Pollution </a:t>
            </a:r>
            <a:r>
              <a:rPr lang="en-GB" sz="1800" dirty="0"/>
              <a:t>– paraffin, container spills, MSP</a:t>
            </a:r>
          </a:p>
          <a:p>
            <a:pPr>
              <a:lnSpc>
                <a:spcPct val="150000"/>
              </a:lnSpc>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Dumping of Waste at Sea </a:t>
            </a:r>
            <a:r>
              <a:rPr lang="en-GB" sz="1800" dirty="0"/>
              <a:t>– nuclear mud – Cardiff Bay (UK), </a:t>
            </a:r>
            <a:r>
              <a:rPr lang="en-GB" sz="1800" dirty="0" err="1"/>
              <a:t>Sklinnabanken</a:t>
            </a:r>
            <a:r>
              <a:rPr lang="en-GB" sz="1800" dirty="0"/>
              <a:t> (Norway)</a:t>
            </a:r>
          </a:p>
          <a:p>
            <a:pPr>
              <a:lnSpc>
                <a:spcPct val="150000"/>
              </a:lnSpc>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Nuclear Emissions &amp; Transportation</a:t>
            </a:r>
          </a:p>
          <a:p>
            <a:pPr>
              <a:lnSpc>
                <a:spcPct val="150000"/>
              </a:lnSpc>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Pollution from Oil &amp; Gas</a:t>
            </a:r>
          </a:p>
          <a:p>
            <a:pPr>
              <a:lnSpc>
                <a:spcPct val="150000"/>
              </a:lnSpc>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Hazardous Substances and Eutrophication</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dirty="0"/>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600"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indent="-254794">
              <a:buClrTx/>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559" y="1220432"/>
            <a:ext cx="1365854" cy="630991"/>
          </a:xfrm>
          <a:prstGeom prst="rect">
            <a:avLst/>
          </a:prstGeom>
        </p:spPr>
      </p:pic>
      <p:sp>
        <p:nvSpPr>
          <p:cNvPr id="8" name="Text Box 4"/>
          <p:cNvSpPr txBox="1">
            <a:spLocks noChangeArrowheads="1"/>
          </p:cNvSpPr>
          <p:nvPr/>
        </p:nvSpPr>
        <p:spPr bwMode="auto">
          <a:xfrm>
            <a:off x="304801" y="5544618"/>
            <a:ext cx="3907160" cy="314652"/>
          </a:xfrm>
          <a:prstGeom prst="rect">
            <a:avLst/>
          </a:prstGeom>
          <a:noFill/>
          <a:ln w="9525" cap="flat">
            <a:noFill/>
            <a:round/>
            <a:headEnd/>
            <a:tailEnd/>
          </a:ln>
          <a:effectLst/>
        </p:spPr>
        <p:txBody>
          <a:bodyPr wrap="none" anchor="ctr"/>
          <a:lstStyle/>
          <a:p>
            <a:pPr defTabSz="336947">
              <a:buClr>
                <a:srgbClr val="000000"/>
              </a:buClr>
              <a:buSzPct val="100000"/>
              <a:defRPr/>
            </a:pPr>
            <a:r>
              <a:rPr lang="en-GB" sz="1500" dirty="0">
                <a:solidFill>
                  <a:srgbClr val="083D58"/>
                </a:solidFill>
                <a:effectLst>
                  <a:glow rad="228600">
                    <a:srgbClr val="FFFFFF">
                      <a:satMod val="175000"/>
                      <a:alpha val="40000"/>
                    </a:srgbClr>
                  </a:glow>
                </a:effectLst>
                <a:latin typeface="Gill Sans MT" panose="020B0502020104020203" pitchFamily="34" charset="0"/>
                <a:cs typeface="Arial" pitchFamily="34" charset="0"/>
              </a:rPr>
              <a:t>Municipalities for Sustainable Seas</a:t>
            </a:r>
          </a:p>
        </p:txBody>
      </p:sp>
    </p:spTree>
    <p:extLst>
      <p:ext uri="{BB962C8B-B14F-4D97-AF65-F5344CB8AC3E}">
        <p14:creationId xmlns:p14="http://schemas.microsoft.com/office/powerpoint/2010/main" val="1440025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913237-D2A7-47A9-9EAE-24789B0F9252}"/>
              </a:ext>
            </a:extLst>
          </p:cNvPr>
          <p:cNvSpPr>
            <a:spLocks noGrp="1"/>
          </p:cNvSpPr>
          <p:nvPr>
            <p:ph type="body" idx="1"/>
          </p:nvPr>
        </p:nvSpPr>
        <p:spPr>
          <a:xfrm>
            <a:off x="484585" y="2148840"/>
            <a:ext cx="5148959" cy="622850"/>
          </a:xfrm>
        </p:spPr>
        <p:txBody>
          <a:bodyPr/>
          <a:lstStyle/>
          <a:p>
            <a:r>
              <a:rPr lang="en-GB" dirty="0"/>
              <a:t>Choose the best options for your unique site, to match your budget and reduce microplastic.</a:t>
            </a:r>
          </a:p>
        </p:txBody>
      </p:sp>
      <p:sp>
        <p:nvSpPr>
          <p:cNvPr id="4" name="Content Placeholder 3">
            <a:extLst>
              <a:ext uri="{FF2B5EF4-FFF2-40B4-BE49-F238E27FC236}">
                <a16:creationId xmlns:a16="http://schemas.microsoft.com/office/drawing/2014/main" id="{449FA4E3-D840-4EDE-BE28-66DE40E3906E}"/>
              </a:ext>
            </a:extLst>
          </p:cNvPr>
          <p:cNvSpPr>
            <a:spLocks noGrp="1"/>
          </p:cNvSpPr>
          <p:nvPr>
            <p:ph sz="half" idx="2"/>
          </p:nvPr>
        </p:nvSpPr>
        <p:spPr>
          <a:xfrm>
            <a:off x="484584" y="3180915"/>
            <a:ext cx="3435906" cy="2434590"/>
          </a:xfrm>
        </p:spPr>
        <p:txBody>
          <a:bodyPr>
            <a:normAutofit/>
          </a:bodyPr>
          <a:lstStyle/>
          <a:p>
            <a:r>
              <a:rPr lang="en-GB" sz="1800" dirty="0"/>
              <a:t>Type of Infill</a:t>
            </a:r>
            <a:br>
              <a:rPr lang="en-GB" sz="1800" dirty="0"/>
            </a:br>
            <a:endParaRPr lang="en-GB" sz="1800" dirty="0"/>
          </a:p>
          <a:p>
            <a:r>
              <a:rPr lang="en-GB" sz="1800" dirty="0"/>
              <a:t>Type of Pitch</a:t>
            </a:r>
            <a:br>
              <a:rPr lang="en-GB" sz="1800" dirty="0"/>
            </a:br>
            <a:endParaRPr lang="en-GB" sz="1800" dirty="0"/>
          </a:p>
          <a:p>
            <a:r>
              <a:rPr lang="en-GB" sz="1800" dirty="0"/>
              <a:t>Maintenance Contract</a:t>
            </a:r>
            <a:br>
              <a:rPr lang="en-GB" sz="1800" dirty="0"/>
            </a:br>
            <a:endParaRPr lang="en-GB" sz="1800" dirty="0"/>
          </a:p>
          <a:p>
            <a:r>
              <a:rPr lang="en-GB" sz="1800" dirty="0"/>
              <a:t>Silt Traps / Filters </a:t>
            </a:r>
          </a:p>
        </p:txBody>
      </p:sp>
      <p:sp>
        <p:nvSpPr>
          <p:cNvPr id="7" name="Title 1">
            <a:extLst>
              <a:ext uri="{FF2B5EF4-FFF2-40B4-BE49-F238E27FC236}">
                <a16:creationId xmlns:a16="http://schemas.microsoft.com/office/drawing/2014/main" id="{695366BC-FC3E-4433-B877-E6495208D26F}"/>
              </a:ext>
            </a:extLst>
          </p:cNvPr>
          <p:cNvSpPr txBox="1">
            <a:spLocks/>
          </p:cNvSpPr>
          <p:nvPr/>
        </p:nvSpPr>
        <p:spPr>
          <a:xfrm>
            <a:off x="535716" y="1211824"/>
            <a:ext cx="7053542" cy="1050398"/>
          </a:xfrm>
          <a:prstGeom prst="rect">
            <a:avLst/>
          </a:prstGeom>
        </p:spPr>
        <p:txBody>
          <a:bodyPr vert="horz" lIns="68580" tIns="34290" rIns="68580" bIns="3429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fontAlgn="auto">
              <a:spcAft>
                <a:spcPts val="0"/>
              </a:spcAft>
            </a:pPr>
            <a:r>
              <a:rPr lang="en-GB" sz="3150" dirty="0">
                <a:solidFill>
                  <a:srgbClr val="ACD433"/>
                </a:solidFill>
                <a:latin typeface="Century Gothic" panose="020B0502020202020204"/>
              </a:rPr>
              <a:t>Step 2: </a:t>
            </a:r>
            <a:r>
              <a:rPr lang="en-GB" sz="3150" dirty="0">
                <a:solidFill>
                  <a:prstClr val="white"/>
                </a:solidFill>
                <a:latin typeface="Century Gothic" panose="020B0502020202020204"/>
              </a:rPr>
              <a:t>Pitch Planning choices</a:t>
            </a:r>
            <a:endParaRPr lang="en-GB" sz="3150" dirty="0">
              <a:solidFill>
                <a:srgbClr val="EBEBEB"/>
              </a:solidFill>
              <a:latin typeface="Century Gothic" panose="020B0502020202020204"/>
            </a:endParaRPr>
          </a:p>
        </p:txBody>
      </p:sp>
      <p:sp>
        <p:nvSpPr>
          <p:cNvPr id="8" name="Rectangle 7">
            <a:extLst>
              <a:ext uri="{FF2B5EF4-FFF2-40B4-BE49-F238E27FC236}">
                <a16:creationId xmlns:a16="http://schemas.microsoft.com/office/drawing/2014/main" id="{1771C9A6-F681-4557-97DD-6CA2790F3044}"/>
              </a:ext>
            </a:extLst>
          </p:cNvPr>
          <p:cNvSpPr/>
          <p:nvPr/>
        </p:nvSpPr>
        <p:spPr>
          <a:xfrm>
            <a:off x="5768664" y="4035321"/>
            <a:ext cx="1269958" cy="74295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9" name="Rectangle 8">
            <a:extLst>
              <a:ext uri="{FF2B5EF4-FFF2-40B4-BE49-F238E27FC236}">
                <a16:creationId xmlns:a16="http://schemas.microsoft.com/office/drawing/2014/main" id="{E82FED63-CC0A-43B7-853A-32AF49379965}"/>
              </a:ext>
            </a:extLst>
          </p:cNvPr>
          <p:cNvSpPr/>
          <p:nvPr/>
        </p:nvSpPr>
        <p:spPr>
          <a:xfrm>
            <a:off x="5765542" y="4788685"/>
            <a:ext cx="1269958" cy="742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r>
              <a:rPr lang="en-GB" sz="788" b="1" dirty="0">
                <a:solidFill>
                  <a:prstClr val="white"/>
                </a:solidFill>
                <a:latin typeface="Ebrima" panose="02000000000000000000" pitchFamily="2" charset="0"/>
                <a:ea typeface="Ebrima" panose="02000000000000000000" pitchFamily="2" charset="0"/>
                <a:cs typeface="Ebrima" panose="02000000000000000000" pitchFamily="2" charset="0"/>
              </a:rPr>
              <a:t>Advanced silt trap</a:t>
            </a:r>
          </a:p>
          <a:p>
            <a:pPr marL="128588" indent="-128588" defTabSz="342900" fontAlgn="auto">
              <a:spcBef>
                <a:spcPts val="0"/>
              </a:spcBef>
              <a:spcAft>
                <a:spcPts val="0"/>
              </a:spcAft>
              <a:buFont typeface="Arial" panose="020B0604020202020204" pitchFamily="34" charset="0"/>
              <a:buChar char="•"/>
            </a:pPr>
            <a:r>
              <a:rPr lang="en-GB" sz="788" dirty="0">
                <a:solidFill>
                  <a:prstClr val="white"/>
                </a:solidFill>
                <a:latin typeface="Ebrima" panose="02000000000000000000" pitchFamily="2" charset="0"/>
                <a:ea typeface="Ebrima" panose="02000000000000000000" pitchFamily="2" charset="0"/>
                <a:cs typeface="Ebrima" panose="02000000000000000000" pitchFamily="2" charset="0"/>
              </a:rPr>
              <a:t>Expensive</a:t>
            </a:r>
          </a:p>
          <a:p>
            <a:pPr marL="128588" indent="-128588" defTabSz="342900" fontAlgn="auto">
              <a:spcBef>
                <a:spcPts val="0"/>
              </a:spcBef>
              <a:spcAft>
                <a:spcPts val="0"/>
              </a:spcAft>
              <a:buFont typeface="Arial" panose="020B0604020202020204" pitchFamily="34" charset="0"/>
              <a:buChar char="•"/>
            </a:pPr>
            <a:r>
              <a:rPr lang="en-GB" sz="788" dirty="0">
                <a:solidFill>
                  <a:prstClr val="white"/>
                </a:solidFill>
                <a:latin typeface="Ebrima" panose="02000000000000000000" pitchFamily="2" charset="0"/>
                <a:ea typeface="Ebrima" panose="02000000000000000000" pitchFamily="2" charset="0"/>
                <a:cs typeface="Ebrima" panose="02000000000000000000" pitchFamily="2" charset="0"/>
              </a:rPr>
              <a:t>Extra maintenance</a:t>
            </a:r>
          </a:p>
          <a:p>
            <a:pPr marL="128588" indent="-128588" defTabSz="342900" fontAlgn="auto">
              <a:spcBef>
                <a:spcPts val="0"/>
              </a:spcBef>
              <a:spcAft>
                <a:spcPts val="0"/>
              </a:spcAft>
              <a:buFont typeface="Arial" panose="020B0604020202020204" pitchFamily="34" charset="0"/>
              <a:buChar char="•"/>
            </a:pPr>
            <a:r>
              <a:rPr lang="en-GB" sz="788" dirty="0">
                <a:solidFill>
                  <a:prstClr val="white"/>
                </a:solidFill>
                <a:latin typeface="Ebrima" panose="02000000000000000000" pitchFamily="2" charset="0"/>
                <a:ea typeface="Ebrima" panose="02000000000000000000" pitchFamily="2" charset="0"/>
                <a:cs typeface="Ebrima" panose="02000000000000000000" pitchFamily="2" charset="0"/>
              </a:rPr>
              <a:t>Captures 90% of infill lost to storm drain </a:t>
            </a:r>
          </a:p>
        </p:txBody>
      </p:sp>
      <p:sp>
        <p:nvSpPr>
          <p:cNvPr id="10" name="TextBox 9">
            <a:extLst>
              <a:ext uri="{FF2B5EF4-FFF2-40B4-BE49-F238E27FC236}">
                <a16:creationId xmlns:a16="http://schemas.microsoft.com/office/drawing/2014/main" id="{F9BC3B30-EEA3-493E-BDB3-F6A92F12A2C9}"/>
              </a:ext>
            </a:extLst>
          </p:cNvPr>
          <p:cNvSpPr txBox="1"/>
          <p:nvPr/>
        </p:nvSpPr>
        <p:spPr>
          <a:xfrm>
            <a:off x="6115438" y="4501272"/>
            <a:ext cx="961433" cy="507831"/>
          </a:xfrm>
          <a:prstGeom prst="rect">
            <a:avLst/>
          </a:prstGeom>
          <a:noFill/>
        </p:spPr>
        <p:txBody>
          <a:bodyPr wrap="square" rtlCol="0">
            <a:spAutoFit/>
          </a:bodyPr>
          <a:lstStyle/>
          <a:p>
            <a:pPr defTabSz="342900" fontAlgn="auto">
              <a:spcBef>
                <a:spcPts val="0"/>
              </a:spcBef>
              <a:spcAft>
                <a:spcPts val="0"/>
              </a:spcAft>
            </a:pPr>
            <a:r>
              <a:rPr lang="en-GB" sz="1350" b="1" dirty="0">
                <a:ln>
                  <a:solidFill>
                    <a:prstClr val="white"/>
                  </a:solidFill>
                </a:ln>
                <a:solidFill>
                  <a:prstClr val="black"/>
                </a:solidFill>
                <a:latin typeface="Ebrima" panose="02000000000000000000" pitchFamily="2" charset="0"/>
                <a:ea typeface="Ebrima" panose="02000000000000000000" pitchFamily="2" charset="0"/>
                <a:cs typeface="Ebrima" panose="02000000000000000000" pitchFamily="2" charset="0"/>
              </a:rPr>
              <a:t>Advanced</a:t>
            </a:r>
            <a:endParaRPr lang="en-GB" b="1" dirty="0">
              <a:ln>
                <a:solidFill>
                  <a:prstClr val="white"/>
                </a:solidFill>
              </a:ln>
              <a:solidFill>
                <a:prstClr val="black"/>
              </a:solidFill>
              <a:latin typeface="Ebrima" panose="02000000000000000000" pitchFamily="2" charset="0"/>
              <a:ea typeface="Ebrima" panose="02000000000000000000" pitchFamily="2" charset="0"/>
              <a:cs typeface="Ebrima" panose="02000000000000000000" pitchFamily="2" charset="0"/>
            </a:endParaRPr>
          </a:p>
        </p:txBody>
      </p:sp>
      <p:sp>
        <p:nvSpPr>
          <p:cNvPr id="11" name="Rectangle 10">
            <a:extLst>
              <a:ext uri="{FF2B5EF4-FFF2-40B4-BE49-F238E27FC236}">
                <a16:creationId xmlns:a16="http://schemas.microsoft.com/office/drawing/2014/main" id="{C89B9CF1-5946-4A96-BC25-4301C0F2F507}"/>
              </a:ext>
            </a:extLst>
          </p:cNvPr>
          <p:cNvSpPr/>
          <p:nvPr/>
        </p:nvSpPr>
        <p:spPr>
          <a:xfrm>
            <a:off x="5768664" y="2208676"/>
            <a:ext cx="1289952" cy="68929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12" name="Rectangle 11">
            <a:extLst>
              <a:ext uri="{FF2B5EF4-FFF2-40B4-BE49-F238E27FC236}">
                <a16:creationId xmlns:a16="http://schemas.microsoft.com/office/drawing/2014/main" id="{A4BDE52B-64BA-49C6-A323-D2ACC89A4CDE}"/>
              </a:ext>
            </a:extLst>
          </p:cNvPr>
          <p:cNvSpPr/>
          <p:nvPr/>
        </p:nvSpPr>
        <p:spPr>
          <a:xfrm>
            <a:off x="5768663" y="2908935"/>
            <a:ext cx="1289952" cy="6892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GB" sz="750" b="1" dirty="0">
              <a:solidFill>
                <a:prstClr val="white"/>
              </a:solidFill>
              <a:latin typeface="Ebrima" panose="02000000000000000000" pitchFamily="2" charset="0"/>
              <a:ea typeface="Ebrima" panose="02000000000000000000" pitchFamily="2" charset="0"/>
              <a:cs typeface="Ebrima" panose="02000000000000000000" pitchFamily="2" charset="0"/>
            </a:endParaRPr>
          </a:p>
          <a:p>
            <a:pPr defTabSz="342900" fontAlgn="auto">
              <a:spcBef>
                <a:spcPts val="0"/>
              </a:spcBef>
              <a:spcAft>
                <a:spcPts val="0"/>
              </a:spcAft>
            </a:pPr>
            <a:r>
              <a:rPr lang="en-GB" sz="750" b="1" dirty="0">
                <a:solidFill>
                  <a:prstClr val="white"/>
                </a:solidFill>
                <a:latin typeface="Ebrima" panose="02000000000000000000" pitchFamily="2" charset="0"/>
                <a:ea typeface="Ebrima" panose="02000000000000000000" pitchFamily="2" charset="0"/>
                <a:cs typeface="Ebrima" panose="02000000000000000000" pitchFamily="2" charset="0"/>
              </a:rPr>
              <a:t>Microplastic Reduction Specified in Contract</a:t>
            </a:r>
          </a:p>
          <a:p>
            <a:pPr marL="128588" indent="-128588" defTabSz="342900" fontAlgn="auto">
              <a:spcBef>
                <a:spcPts val="0"/>
              </a:spcBef>
              <a:spcAft>
                <a:spcPts val="0"/>
              </a:spcAft>
              <a:buFont typeface="Arial" panose="020B0604020202020204" pitchFamily="34" charset="0"/>
              <a:buChar char="•"/>
            </a:pPr>
            <a:r>
              <a:rPr lang="en-GB" sz="750" dirty="0">
                <a:solidFill>
                  <a:prstClr val="white"/>
                </a:solidFill>
                <a:latin typeface="Ebrima" panose="02000000000000000000" pitchFamily="2" charset="0"/>
                <a:ea typeface="Ebrima" panose="02000000000000000000" pitchFamily="2" charset="0"/>
                <a:cs typeface="Ebrima" panose="02000000000000000000" pitchFamily="2" charset="0"/>
              </a:rPr>
              <a:t>Environmentally friendly</a:t>
            </a:r>
          </a:p>
          <a:p>
            <a:pPr marL="128588" indent="-128588" defTabSz="342900" fontAlgn="auto">
              <a:spcBef>
                <a:spcPts val="0"/>
              </a:spcBef>
              <a:spcAft>
                <a:spcPts val="0"/>
              </a:spcAft>
              <a:buFont typeface="Arial" panose="020B0604020202020204" pitchFamily="34" charset="0"/>
              <a:buChar char="•"/>
            </a:pPr>
            <a:r>
              <a:rPr lang="en-GB" sz="750" dirty="0">
                <a:solidFill>
                  <a:prstClr val="white"/>
                </a:solidFill>
                <a:latin typeface="Ebrima" panose="02000000000000000000" pitchFamily="2" charset="0"/>
                <a:ea typeface="Ebrima" panose="02000000000000000000" pitchFamily="2" charset="0"/>
                <a:cs typeface="Ebrima" panose="02000000000000000000" pitchFamily="2" charset="0"/>
              </a:rPr>
              <a:t>Might be more expensive initially</a:t>
            </a:r>
          </a:p>
          <a:p>
            <a:pPr marL="128588" indent="-128588" defTabSz="342900" fontAlgn="auto">
              <a:spcBef>
                <a:spcPts val="0"/>
              </a:spcBef>
              <a:spcAft>
                <a:spcPts val="0"/>
              </a:spcAft>
              <a:buFont typeface="Arial" panose="020B0604020202020204" pitchFamily="34" charset="0"/>
              <a:buChar char="•"/>
            </a:pPr>
            <a:endParaRPr lang="en-GB" sz="788" dirty="0">
              <a:solidFill>
                <a:prstClr val="white"/>
              </a:solidFill>
              <a:latin typeface="Ebrima" panose="02000000000000000000" pitchFamily="2" charset="0"/>
              <a:ea typeface="Ebrima" panose="02000000000000000000" pitchFamily="2" charset="0"/>
              <a:cs typeface="Ebrima" panose="02000000000000000000" pitchFamily="2" charset="0"/>
            </a:endParaRPr>
          </a:p>
        </p:txBody>
      </p:sp>
      <p:sp>
        <p:nvSpPr>
          <p:cNvPr id="13" name="Rectangle 12">
            <a:extLst>
              <a:ext uri="{FF2B5EF4-FFF2-40B4-BE49-F238E27FC236}">
                <a16:creationId xmlns:a16="http://schemas.microsoft.com/office/drawing/2014/main" id="{2BA485FC-573E-45DC-A22A-2E8A9E60A58E}"/>
              </a:ext>
            </a:extLst>
          </p:cNvPr>
          <p:cNvSpPr/>
          <p:nvPr/>
        </p:nvSpPr>
        <p:spPr>
          <a:xfrm>
            <a:off x="7507191" y="3019002"/>
            <a:ext cx="1269958" cy="742951"/>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14" name="TextBox 13">
            <a:extLst>
              <a:ext uri="{FF2B5EF4-FFF2-40B4-BE49-F238E27FC236}">
                <a16:creationId xmlns:a16="http://schemas.microsoft.com/office/drawing/2014/main" id="{D2374997-2702-461C-AF58-A45CAAC34D89}"/>
              </a:ext>
            </a:extLst>
          </p:cNvPr>
          <p:cNvSpPr txBox="1"/>
          <p:nvPr/>
        </p:nvSpPr>
        <p:spPr>
          <a:xfrm>
            <a:off x="7507191" y="3078855"/>
            <a:ext cx="1321610" cy="646331"/>
          </a:xfrm>
          <a:prstGeom prst="rect">
            <a:avLst/>
          </a:prstGeom>
          <a:noFill/>
        </p:spPr>
        <p:txBody>
          <a:bodyPr wrap="square" rtlCol="0">
            <a:spAutoFit/>
          </a:bodyPr>
          <a:lstStyle/>
          <a:p>
            <a:pPr algn="ctr" defTabSz="342900" fontAlgn="auto">
              <a:spcBef>
                <a:spcPts val="0"/>
              </a:spcBef>
              <a:spcAft>
                <a:spcPts val="0"/>
              </a:spcAft>
            </a:pPr>
            <a:r>
              <a:rPr lang="en-GB" b="1" dirty="0">
                <a:ln>
                  <a:solidFill>
                    <a:prstClr val="black"/>
                  </a:solidFill>
                </a:ln>
                <a:solidFill>
                  <a:prstClr val="white"/>
                </a:solidFill>
                <a:latin typeface="Ebrima" panose="02000000000000000000" pitchFamily="2" charset="0"/>
                <a:ea typeface="Ebrima" panose="02000000000000000000" pitchFamily="2" charset="0"/>
                <a:cs typeface="Ebrima" panose="02000000000000000000" pitchFamily="2" charset="0"/>
              </a:rPr>
              <a:t>3G </a:t>
            </a:r>
            <a:r>
              <a:rPr lang="en-GB" sz="1200" b="1" dirty="0">
                <a:ln>
                  <a:solidFill>
                    <a:prstClr val="black"/>
                  </a:solidFill>
                </a:ln>
                <a:solidFill>
                  <a:prstClr val="white"/>
                </a:solidFill>
                <a:latin typeface="Ebrima" panose="02000000000000000000" pitchFamily="2" charset="0"/>
                <a:ea typeface="Ebrima" panose="02000000000000000000" pitchFamily="2" charset="0"/>
                <a:cs typeface="Ebrima" panose="02000000000000000000" pitchFamily="2" charset="0"/>
              </a:rPr>
              <a:t>with</a:t>
            </a:r>
            <a:r>
              <a:rPr lang="en-GB" b="1" dirty="0">
                <a:ln>
                  <a:solidFill>
                    <a:prstClr val="black"/>
                  </a:solidFill>
                </a:ln>
                <a:solidFill>
                  <a:prstClr val="white"/>
                </a:solidFill>
                <a:latin typeface="Ebrima" panose="02000000000000000000" pitchFamily="2" charset="0"/>
                <a:ea typeface="Ebrima" panose="02000000000000000000" pitchFamily="2" charset="0"/>
                <a:cs typeface="Ebrima" panose="02000000000000000000" pitchFamily="2" charset="0"/>
              </a:rPr>
              <a:t> </a:t>
            </a:r>
            <a:r>
              <a:rPr lang="en-GB" b="1" dirty="0" err="1">
                <a:ln>
                  <a:solidFill>
                    <a:prstClr val="black"/>
                  </a:solidFill>
                </a:ln>
                <a:solidFill>
                  <a:prstClr val="white"/>
                </a:solidFill>
                <a:latin typeface="Ebrima" panose="02000000000000000000" pitchFamily="2" charset="0"/>
                <a:ea typeface="Ebrima" panose="02000000000000000000" pitchFamily="2" charset="0"/>
                <a:cs typeface="Ebrima" panose="02000000000000000000" pitchFamily="2" charset="0"/>
              </a:rPr>
              <a:t>Shockpad</a:t>
            </a:r>
            <a:endParaRPr lang="en-GB" b="1" dirty="0">
              <a:ln>
                <a:solidFill>
                  <a:prstClr val="black"/>
                </a:solidFill>
              </a:ln>
              <a:solidFill>
                <a:prstClr val="white"/>
              </a:solidFill>
              <a:latin typeface="Ebrima" panose="02000000000000000000" pitchFamily="2" charset="0"/>
              <a:ea typeface="Ebrima" panose="02000000000000000000" pitchFamily="2" charset="0"/>
              <a:cs typeface="Ebrima" panose="02000000000000000000" pitchFamily="2" charset="0"/>
            </a:endParaRPr>
          </a:p>
        </p:txBody>
      </p:sp>
      <p:sp>
        <p:nvSpPr>
          <p:cNvPr id="15" name="Rectangle 14">
            <a:extLst>
              <a:ext uri="{FF2B5EF4-FFF2-40B4-BE49-F238E27FC236}">
                <a16:creationId xmlns:a16="http://schemas.microsoft.com/office/drawing/2014/main" id="{5302705D-2784-48CE-926D-58269E3A7A1D}"/>
              </a:ext>
            </a:extLst>
          </p:cNvPr>
          <p:cNvSpPr/>
          <p:nvPr/>
        </p:nvSpPr>
        <p:spPr>
          <a:xfrm>
            <a:off x="7509310" y="3769486"/>
            <a:ext cx="1269958" cy="742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r>
              <a:rPr lang="en-GB" sz="788" b="1" dirty="0">
                <a:solidFill>
                  <a:prstClr val="white"/>
                </a:solidFill>
                <a:latin typeface="Ebrima" panose="02000000000000000000" pitchFamily="2" charset="0"/>
                <a:ea typeface="Ebrima" panose="02000000000000000000" pitchFamily="2" charset="0"/>
                <a:cs typeface="Ebrima" panose="02000000000000000000" pitchFamily="2" charset="0"/>
              </a:rPr>
              <a:t>3G Pitch with </a:t>
            </a:r>
            <a:r>
              <a:rPr lang="en-GB" sz="788" b="1" dirty="0" err="1">
                <a:solidFill>
                  <a:prstClr val="white"/>
                </a:solidFill>
                <a:latin typeface="Ebrima" panose="02000000000000000000" pitchFamily="2" charset="0"/>
                <a:ea typeface="Ebrima" panose="02000000000000000000" pitchFamily="2" charset="0"/>
                <a:cs typeface="Ebrima" panose="02000000000000000000" pitchFamily="2" charset="0"/>
              </a:rPr>
              <a:t>Shockpad</a:t>
            </a:r>
            <a:endParaRPr lang="en-GB" sz="788" b="1" dirty="0">
              <a:solidFill>
                <a:prstClr val="white"/>
              </a:solidFill>
              <a:latin typeface="Ebrima" panose="02000000000000000000" pitchFamily="2" charset="0"/>
              <a:ea typeface="Ebrima" panose="02000000000000000000" pitchFamily="2" charset="0"/>
              <a:cs typeface="Ebrima" panose="02000000000000000000" pitchFamily="2" charset="0"/>
            </a:endParaRPr>
          </a:p>
          <a:p>
            <a:pPr marL="128588" indent="-128588" defTabSz="342900" fontAlgn="auto">
              <a:spcBef>
                <a:spcPts val="0"/>
              </a:spcBef>
              <a:spcAft>
                <a:spcPts val="0"/>
              </a:spcAft>
              <a:buFont typeface="Arial" panose="020B0604020202020204" pitchFamily="34" charset="0"/>
              <a:buChar char="•"/>
            </a:pPr>
            <a:r>
              <a:rPr lang="en-GB" sz="788" dirty="0">
                <a:solidFill>
                  <a:prstClr val="white"/>
                </a:solidFill>
                <a:latin typeface="Ebrima" panose="02000000000000000000" pitchFamily="2" charset="0"/>
                <a:ea typeface="Ebrima" panose="02000000000000000000" pitchFamily="2" charset="0"/>
                <a:cs typeface="Ebrima" panose="02000000000000000000" pitchFamily="2" charset="0"/>
              </a:rPr>
              <a:t>Rugby, </a:t>
            </a:r>
            <a:r>
              <a:rPr lang="en-GB" sz="788" dirty="0" err="1">
                <a:solidFill>
                  <a:prstClr val="white"/>
                </a:solidFill>
                <a:latin typeface="Ebrima" panose="02000000000000000000" pitchFamily="2" charset="0"/>
                <a:ea typeface="Ebrima" panose="02000000000000000000" pitchFamily="2" charset="0"/>
                <a:cs typeface="Ebrima" panose="02000000000000000000" pitchFamily="2" charset="0"/>
              </a:rPr>
              <a:t>shinty</a:t>
            </a:r>
            <a:r>
              <a:rPr lang="en-GB" sz="788" dirty="0">
                <a:solidFill>
                  <a:prstClr val="white"/>
                </a:solidFill>
                <a:latin typeface="Ebrima" panose="02000000000000000000" pitchFamily="2" charset="0"/>
                <a:ea typeface="Ebrima" panose="02000000000000000000" pitchFamily="2" charset="0"/>
                <a:cs typeface="Ebrima" panose="02000000000000000000" pitchFamily="2" charset="0"/>
              </a:rPr>
              <a:t>, all football</a:t>
            </a:r>
          </a:p>
          <a:p>
            <a:pPr marL="128588" indent="-128588" defTabSz="342900" fontAlgn="auto">
              <a:spcBef>
                <a:spcPts val="0"/>
              </a:spcBef>
              <a:spcAft>
                <a:spcPts val="0"/>
              </a:spcAft>
              <a:buFont typeface="Arial" panose="020B0604020202020204" pitchFamily="34" charset="0"/>
              <a:buChar char="•"/>
            </a:pPr>
            <a:r>
              <a:rPr lang="en-GB" sz="788" dirty="0">
                <a:solidFill>
                  <a:prstClr val="white"/>
                </a:solidFill>
                <a:latin typeface="Ebrima" panose="02000000000000000000" pitchFamily="2" charset="0"/>
                <a:ea typeface="Ebrima" panose="02000000000000000000" pitchFamily="2" charset="0"/>
                <a:cs typeface="Ebrima" panose="02000000000000000000" pitchFamily="2" charset="0"/>
              </a:rPr>
              <a:t>Less infill top-up required over time</a:t>
            </a:r>
          </a:p>
        </p:txBody>
      </p:sp>
      <p:sp>
        <p:nvSpPr>
          <p:cNvPr id="16" name="Rectangle 15">
            <a:extLst>
              <a:ext uri="{FF2B5EF4-FFF2-40B4-BE49-F238E27FC236}">
                <a16:creationId xmlns:a16="http://schemas.microsoft.com/office/drawing/2014/main" id="{495DA826-7299-4ADC-950D-DE1886C0AD06}"/>
              </a:ext>
            </a:extLst>
          </p:cNvPr>
          <p:cNvSpPr/>
          <p:nvPr/>
        </p:nvSpPr>
        <p:spPr>
          <a:xfrm>
            <a:off x="4066266" y="3026535"/>
            <a:ext cx="1269958" cy="742951"/>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GB" sz="1350">
              <a:solidFill>
                <a:prstClr val="white"/>
              </a:solidFill>
              <a:latin typeface="Century Gothic" panose="020B0502020202020204"/>
            </a:endParaRPr>
          </a:p>
        </p:txBody>
      </p:sp>
      <p:sp>
        <p:nvSpPr>
          <p:cNvPr id="17" name="Rectangle 16">
            <a:extLst>
              <a:ext uri="{FF2B5EF4-FFF2-40B4-BE49-F238E27FC236}">
                <a16:creationId xmlns:a16="http://schemas.microsoft.com/office/drawing/2014/main" id="{0C60F983-EF1E-4E13-8EBE-74DBC7761D08}"/>
              </a:ext>
            </a:extLst>
          </p:cNvPr>
          <p:cNvSpPr/>
          <p:nvPr/>
        </p:nvSpPr>
        <p:spPr>
          <a:xfrm>
            <a:off x="4066266" y="3769485"/>
            <a:ext cx="1269958" cy="7429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r>
              <a:rPr lang="en-GB" sz="788" b="1" dirty="0">
                <a:solidFill>
                  <a:prstClr val="white"/>
                </a:solidFill>
                <a:latin typeface="Ebrima" panose="02000000000000000000" pitchFamily="2" charset="0"/>
                <a:ea typeface="Ebrima" panose="02000000000000000000" pitchFamily="2" charset="0"/>
                <a:cs typeface="Ebrima" panose="02000000000000000000" pitchFamily="2" charset="0"/>
              </a:rPr>
              <a:t>Cork Infill</a:t>
            </a:r>
          </a:p>
          <a:p>
            <a:pPr marL="128588" indent="-128588" defTabSz="342900" fontAlgn="auto">
              <a:spcBef>
                <a:spcPts val="0"/>
              </a:spcBef>
              <a:spcAft>
                <a:spcPts val="0"/>
              </a:spcAft>
              <a:buFont typeface="Arial" panose="020B0604020202020204" pitchFamily="34" charset="0"/>
              <a:buChar char="•"/>
            </a:pPr>
            <a:r>
              <a:rPr lang="en-GB" sz="788" dirty="0">
                <a:solidFill>
                  <a:prstClr val="white"/>
                </a:solidFill>
                <a:latin typeface="Ebrima" panose="02000000000000000000" pitchFamily="2" charset="0"/>
                <a:ea typeface="Ebrima" panose="02000000000000000000" pitchFamily="2" charset="0"/>
                <a:cs typeface="Ebrima" panose="02000000000000000000" pitchFamily="2" charset="0"/>
              </a:rPr>
              <a:t>Expensive</a:t>
            </a:r>
          </a:p>
          <a:p>
            <a:pPr marL="128588" indent="-128588" defTabSz="342900" fontAlgn="auto">
              <a:spcBef>
                <a:spcPts val="0"/>
              </a:spcBef>
              <a:spcAft>
                <a:spcPts val="0"/>
              </a:spcAft>
              <a:buFont typeface="Arial" panose="020B0604020202020204" pitchFamily="34" charset="0"/>
              <a:buChar char="•"/>
            </a:pPr>
            <a:r>
              <a:rPr lang="en-GB" sz="788" dirty="0">
                <a:solidFill>
                  <a:prstClr val="white"/>
                </a:solidFill>
                <a:latin typeface="Ebrima" panose="02000000000000000000" pitchFamily="2" charset="0"/>
                <a:ea typeface="Ebrima" panose="02000000000000000000" pitchFamily="2" charset="0"/>
                <a:cs typeface="Ebrima" panose="02000000000000000000" pitchFamily="2" charset="0"/>
              </a:rPr>
              <a:t>No microplastics</a:t>
            </a:r>
          </a:p>
          <a:p>
            <a:pPr marL="128588" indent="-128588" defTabSz="342900" fontAlgn="auto">
              <a:spcBef>
                <a:spcPts val="0"/>
              </a:spcBef>
              <a:spcAft>
                <a:spcPts val="0"/>
              </a:spcAft>
              <a:buFont typeface="Arial" panose="020B0604020202020204" pitchFamily="34" charset="0"/>
              <a:buChar char="•"/>
            </a:pPr>
            <a:r>
              <a:rPr lang="en-GB" sz="788" dirty="0">
                <a:solidFill>
                  <a:prstClr val="white"/>
                </a:solidFill>
                <a:latin typeface="Ebrima" panose="02000000000000000000" pitchFamily="2" charset="0"/>
                <a:ea typeface="Ebrima" panose="02000000000000000000" pitchFamily="2" charset="0"/>
                <a:cs typeface="Ebrima" panose="02000000000000000000" pitchFamily="2" charset="0"/>
              </a:rPr>
              <a:t>Floats in water</a:t>
            </a:r>
            <a:endParaRPr lang="en-GB" sz="750" dirty="0">
              <a:solidFill>
                <a:prstClr val="white"/>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7408400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6B306C-97ED-4EFD-9951-29689019CF3D}"/>
              </a:ext>
            </a:extLst>
          </p:cNvPr>
          <p:cNvSpPr>
            <a:spLocks noGrp="1"/>
          </p:cNvSpPr>
          <p:nvPr>
            <p:ph type="body" idx="1"/>
          </p:nvPr>
        </p:nvSpPr>
        <p:spPr>
          <a:xfrm>
            <a:off x="505240" y="2286000"/>
            <a:ext cx="5058965" cy="274320"/>
          </a:xfrm>
        </p:spPr>
        <p:txBody>
          <a:bodyPr/>
          <a:lstStyle/>
          <a:p>
            <a:r>
              <a:rPr lang="en-GB" dirty="0"/>
              <a:t>Add features to your pitch to reduce risk of microplastic escaping</a:t>
            </a:r>
          </a:p>
        </p:txBody>
      </p:sp>
      <p:sp>
        <p:nvSpPr>
          <p:cNvPr id="4" name="Content Placeholder 3">
            <a:extLst>
              <a:ext uri="{FF2B5EF4-FFF2-40B4-BE49-F238E27FC236}">
                <a16:creationId xmlns:a16="http://schemas.microsoft.com/office/drawing/2014/main" id="{47C3E3D0-6E14-4B14-B346-FCE8FF3597E3}"/>
              </a:ext>
            </a:extLst>
          </p:cNvPr>
          <p:cNvSpPr>
            <a:spLocks noGrp="1"/>
          </p:cNvSpPr>
          <p:nvPr>
            <p:ph sz="half" idx="2"/>
          </p:nvPr>
        </p:nvSpPr>
        <p:spPr>
          <a:xfrm>
            <a:off x="505240" y="2743200"/>
            <a:ext cx="3297254" cy="2806304"/>
          </a:xfrm>
        </p:spPr>
        <p:txBody>
          <a:bodyPr>
            <a:normAutofit fontScale="92500" lnSpcReduction="20000"/>
          </a:bodyPr>
          <a:lstStyle/>
          <a:p>
            <a:r>
              <a:rPr lang="en-GB" sz="1500" dirty="0"/>
              <a:t>What barrier will you put up around the pitch perimeter?</a:t>
            </a:r>
          </a:p>
          <a:p>
            <a:endParaRPr lang="en-GB" sz="1500" dirty="0"/>
          </a:p>
          <a:p>
            <a:r>
              <a:rPr lang="en-GB" sz="1500" dirty="0"/>
              <a:t>Where will people enter/exit the site?</a:t>
            </a:r>
          </a:p>
          <a:p>
            <a:endParaRPr lang="en-GB" sz="1500" dirty="0"/>
          </a:p>
          <a:p>
            <a:r>
              <a:rPr lang="en-GB" sz="1500" dirty="0"/>
              <a:t>What will you provide users to brush off their kit? </a:t>
            </a:r>
          </a:p>
          <a:p>
            <a:endParaRPr lang="en-GB" sz="1500" dirty="0"/>
          </a:p>
          <a:p>
            <a:r>
              <a:rPr lang="en-GB" sz="1500" dirty="0"/>
              <a:t>How will you stop microplastic getting into nearby water? Drains?</a:t>
            </a:r>
          </a:p>
        </p:txBody>
      </p:sp>
      <p:sp>
        <p:nvSpPr>
          <p:cNvPr id="8" name="Title 1">
            <a:extLst>
              <a:ext uri="{FF2B5EF4-FFF2-40B4-BE49-F238E27FC236}">
                <a16:creationId xmlns:a16="http://schemas.microsoft.com/office/drawing/2014/main" id="{F50BCAFE-273C-4E2A-BFD5-B2DA52FEF813}"/>
              </a:ext>
            </a:extLst>
          </p:cNvPr>
          <p:cNvSpPr txBox="1">
            <a:spLocks/>
          </p:cNvSpPr>
          <p:nvPr/>
        </p:nvSpPr>
        <p:spPr>
          <a:xfrm>
            <a:off x="535716" y="1211824"/>
            <a:ext cx="7053542" cy="1050398"/>
          </a:xfrm>
          <a:prstGeom prst="rect">
            <a:avLst/>
          </a:prstGeom>
        </p:spPr>
        <p:txBody>
          <a:bodyPr vert="horz" lIns="68580" tIns="34290" rIns="68580" bIns="3429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fontAlgn="auto">
              <a:spcAft>
                <a:spcPts val="0"/>
              </a:spcAft>
            </a:pPr>
            <a:r>
              <a:rPr lang="en-GB" sz="3150" dirty="0">
                <a:solidFill>
                  <a:srgbClr val="ACD433"/>
                </a:solidFill>
                <a:latin typeface="Century Gothic" panose="020B0502020202020204"/>
              </a:rPr>
              <a:t>Step 3: </a:t>
            </a:r>
            <a:r>
              <a:rPr lang="en-GB" sz="3150" dirty="0">
                <a:solidFill>
                  <a:prstClr val="white"/>
                </a:solidFill>
                <a:latin typeface="Century Gothic" panose="020B0502020202020204"/>
              </a:rPr>
              <a:t>Pitch Design</a:t>
            </a:r>
            <a:endParaRPr lang="en-GB" sz="3150" dirty="0">
              <a:solidFill>
                <a:srgbClr val="EBEBEB"/>
              </a:solidFill>
              <a:latin typeface="Century Gothic" panose="020B0502020202020204"/>
            </a:endParaRPr>
          </a:p>
        </p:txBody>
      </p:sp>
      <p:pic>
        <p:nvPicPr>
          <p:cNvPr id="9" name="Picture 8">
            <a:extLst>
              <a:ext uri="{FF2B5EF4-FFF2-40B4-BE49-F238E27FC236}">
                <a16:creationId xmlns:a16="http://schemas.microsoft.com/office/drawing/2014/main" id="{74B8B3E3-3E33-4500-A25D-7C68ECAA38DF}"/>
              </a:ext>
            </a:extLst>
          </p:cNvPr>
          <p:cNvPicPr>
            <a:picLocks noChangeAspect="1"/>
          </p:cNvPicPr>
          <p:nvPr/>
        </p:nvPicPr>
        <p:blipFill rotWithShape="1">
          <a:blip r:embed="rId2"/>
          <a:srcRect l="2197" r="3610" b="2757"/>
          <a:stretch/>
        </p:blipFill>
        <p:spPr>
          <a:xfrm>
            <a:off x="4230477" y="2653604"/>
            <a:ext cx="4526875" cy="2985496"/>
          </a:xfrm>
          <a:prstGeom prst="rect">
            <a:avLst/>
          </a:prstGeom>
        </p:spPr>
      </p:pic>
    </p:spTree>
    <p:extLst>
      <p:ext uri="{BB962C8B-B14F-4D97-AF65-F5344CB8AC3E}">
        <p14:creationId xmlns:p14="http://schemas.microsoft.com/office/powerpoint/2010/main" val="29013018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BCF1-5404-4CC0-9804-533AE483DF3D}"/>
              </a:ext>
            </a:extLst>
          </p:cNvPr>
          <p:cNvSpPr>
            <a:spLocks noGrp="1"/>
          </p:cNvSpPr>
          <p:nvPr>
            <p:ph type="title"/>
          </p:nvPr>
        </p:nvSpPr>
        <p:spPr/>
        <p:txBody>
          <a:bodyPr/>
          <a:lstStyle/>
          <a:p>
            <a:r>
              <a:rPr lang="en-GB" dirty="0"/>
              <a:t>Half-time huddle:</a:t>
            </a:r>
          </a:p>
        </p:txBody>
      </p:sp>
      <p:sp>
        <p:nvSpPr>
          <p:cNvPr id="3" name="Text Placeholder 2">
            <a:extLst>
              <a:ext uri="{FF2B5EF4-FFF2-40B4-BE49-F238E27FC236}">
                <a16:creationId xmlns:a16="http://schemas.microsoft.com/office/drawing/2014/main" id="{3FEF4006-0C27-42BD-9620-0EC38DCDF095}"/>
              </a:ext>
            </a:extLst>
          </p:cNvPr>
          <p:cNvSpPr>
            <a:spLocks noGrp="1"/>
          </p:cNvSpPr>
          <p:nvPr>
            <p:ph type="body" idx="1"/>
          </p:nvPr>
        </p:nvSpPr>
        <p:spPr/>
        <p:txBody>
          <a:bodyPr/>
          <a:lstStyle/>
          <a:p>
            <a:r>
              <a:rPr lang="en-GB" dirty="0"/>
              <a:t>What are the changes you made?</a:t>
            </a:r>
          </a:p>
        </p:txBody>
      </p:sp>
      <p:sp>
        <p:nvSpPr>
          <p:cNvPr id="4" name="Content Placeholder 3">
            <a:extLst>
              <a:ext uri="{FF2B5EF4-FFF2-40B4-BE49-F238E27FC236}">
                <a16:creationId xmlns:a16="http://schemas.microsoft.com/office/drawing/2014/main" id="{D2E88D1D-1EC5-4D0A-80FE-FDD8D32425F8}"/>
              </a:ext>
            </a:extLst>
          </p:cNvPr>
          <p:cNvSpPr>
            <a:spLocks noGrp="1"/>
          </p:cNvSpPr>
          <p:nvPr>
            <p:ph sz="half" idx="2"/>
          </p:nvPr>
        </p:nvSpPr>
        <p:spPr/>
        <p:txBody>
          <a:bodyPr/>
          <a:lstStyle/>
          <a:p>
            <a:r>
              <a:rPr lang="en-GB" dirty="0"/>
              <a:t>Where did you feel were high risks of microplastic loss? </a:t>
            </a:r>
          </a:p>
          <a:p>
            <a:endParaRPr lang="en-GB" dirty="0"/>
          </a:p>
          <a:p>
            <a:r>
              <a:rPr lang="en-GB" dirty="0"/>
              <a:t>What were best options for your pitch?</a:t>
            </a:r>
          </a:p>
        </p:txBody>
      </p:sp>
      <p:sp>
        <p:nvSpPr>
          <p:cNvPr id="5" name="Text Placeholder 4">
            <a:extLst>
              <a:ext uri="{FF2B5EF4-FFF2-40B4-BE49-F238E27FC236}">
                <a16:creationId xmlns:a16="http://schemas.microsoft.com/office/drawing/2014/main" id="{A1895AA9-9224-4800-A35A-6E7BAA8C5851}"/>
              </a:ext>
            </a:extLst>
          </p:cNvPr>
          <p:cNvSpPr>
            <a:spLocks noGrp="1"/>
          </p:cNvSpPr>
          <p:nvPr>
            <p:ph type="body" sz="quarter" idx="3"/>
          </p:nvPr>
        </p:nvSpPr>
        <p:spPr/>
        <p:txBody>
          <a:bodyPr/>
          <a:lstStyle/>
          <a:p>
            <a:r>
              <a:rPr lang="en-GB" dirty="0"/>
              <a:t>What differences are there between sites?</a:t>
            </a:r>
          </a:p>
        </p:txBody>
      </p:sp>
      <p:sp>
        <p:nvSpPr>
          <p:cNvPr id="6" name="Content Placeholder 5">
            <a:extLst>
              <a:ext uri="{FF2B5EF4-FFF2-40B4-BE49-F238E27FC236}">
                <a16:creationId xmlns:a16="http://schemas.microsoft.com/office/drawing/2014/main" id="{D75B8770-E570-45F5-9647-A3DE4D6588D7}"/>
              </a:ext>
            </a:extLst>
          </p:cNvPr>
          <p:cNvSpPr>
            <a:spLocks noGrp="1"/>
          </p:cNvSpPr>
          <p:nvPr>
            <p:ph sz="quarter" idx="4"/>
          </p:nvPr>
        </p:nvSpPr>
        <p:spPr/>
        <p:txBody>
          <a:bodyPr/>
          <a:lstStyle/>
          <a:p>
            <a:r>
              <a:rPr lang="en-GB" dirty="0"/>
              <a:t>How did the different scenarios affect choices?</a:t>
            </a:r>
          </a:p>
          <a:p>
            <a:endParaRPr lang="en-GB" dirty="0"/>
          </a:p>
          <a:p>
            <a:r>
              <a:rPr lang="en-GB" dirty="0"/>
              <a:t>What impact did the budget have?</a:t>
            </a:r>
          </a:p>
          <a:p>
            <a:endParaRPr lang="en-GB" dirty="0"/>
          </a:p>
          <a:p>
            <a:r>
              <a:rPr lang="en-GB" dirty="0"/>
              <a:t>Does anyone have ideas that aren’t on the cards? </a:t>
            </a:r>
          </a:p>
        </p:txBody>
      </p:sp>
    </p:spTree>
    <p:extLst>
      <p:ext uri="{BB962C8B-B14F-4D97-AF65-F5344CB8AC3E}">
        <p14:creationId xmlns:p14="http://schemas.microsoft.com/office/powerpoint/2010/main" val="23072222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0200-215B-4DC1-B594-BE6B25258736}"/>
              </a:ext>
            </a:extLst>
          </p:cNvPr>
          <p:cNvSpPr>
            <a:spLocks noGrp="1"/>
          </p:cNvSpPr>
          <p:nvPr>
            <p:ph type="title"/>
          </p:nvPr>
        </p:nvSpPr>
        <p:spPr/>
        <p:txBody>
          <a:bodyPr/>
          <a:lstStyle/>
          <a:p>
            <a:r>
              <a:rPr lang="en-GB" dirty="0">
                <a:solidFill>
                  <a:schemeClr val="accent1"/>
                </a:solidFill>
              </a:rPr>
              <a:t>B) </a:t>
            </a:r>
            <a:r>
              <a:rPr lang="en-GB" dirty="0">
                <a:solidFill>
                  <a:schemeClr val="tx1"/>
                </a:solidFill>
              </a:rPr>
              <a:t>Pitch Procurement</a:t>
            </a:r>
          </a:p>
        </p:txBody>
      </p:sp>
      <p:sp>
        <p:nvSpPr>
          <p:cNvPr id="3" name="Text Placeholder 2">
            <a:extLst>
              <a:ext uri="{FF2B5EF4-FFF2-40B4-BE49-F238E27FC236}">
                <a16:creationId xmlns:a16="http://schemas.microsoft.com/office/drawing/2014/main" id="{09B5C8BD-B67C-405B-A2D2-EF9B34EEBF49}"/>
              </a:ext>
            </a:extLst>
          </p:cNvPr>
          <p:cNvSpPr>
            <a:spLocks noGrp="1"/>
          </p:cNvSpPr>
          <p:nvPr>
            <p:ph type="body" idx="1"/>
          </p:nvPr>
        </p:nvSpPr>
        <p:spPr>
          <a:xfrm>
            <a:off x="474710" y="2343150"/>
            <a:ext cx="2359380" cy="432197"/>
          </a:xfrm>
        </p:spPr>
        <p:txBody>
          <a:bodyPr/>
          <a:lstStyle/>
          <a:p>
            <a:r>
              <a:rPr lang="en-GB" dirty="0"/>
              <a:t>1) How does it work?</a:t>
            </a:r>
          </a:p>
        </p:txBody>
      </p:sp>
      <p:sp>
        <p:nvSpPr>
          <p:cNvPr id="4" name="Text Placeholder 3">
            <a:extLst>
              <a:ext uri="{FF2B5EF4-FFF2-40B4-BE49-F238E27FC236}">
                <a16:creationId xmlns:a16="http://schemas.microsoft.com/office/drawing/2014/main" id="{9F0E1F0E-5670-4208-84ED-8245FB5BCD98}"/>
              </a:ext>
            </a:extLst>
          </p:cNvPr>
          <p:cNvSpPr>
            <a:spLocks noGrp="1"/>
          </p:cNvSpPr>
          <p:nvPr>
            <p:ph type="body" sz="half" idx="15"/>
          </p:nvPr>
        </p:nvSpPr>
        <p:spPr>
          <a:xfrm>
            <a:off x="489347" y="2850872"/>
            <a:ext cx="2195513" cy="2692004"/>
          </a:xfrm>
        </p:spPr>
        <p:txBody>
          <a:bodyPr>
            <a:normAutofit/>
          </a:bodyPr>
          <a:lstStyle/>
          <a:p>
            <a:r>
              <a:rPr lang="en-GB" sz="1350" dirty="0"/>
              <a:t>Imagine you’ve been tasked with procuring a pitch in your LA area.</a:t>
            </a:r>
          </a:p>
          <a:p>
            <a:endParaRPr lang="en-GB" sz="1350" dirty="0"/>
          </a:p>
          <a:p>
            <a:r>
              <a:rPr lang="en-GB" sz="1350" dirty="0"/>
              <a:t>What steps will be required?</a:t>
            </a:r>
          </a:p>
          <a:p>
            <a:endParaRPr lang="en-GB" sz="1350" dirty="0"/>
          </a:p>
          <a:p>
            <a:r>
              <a:rPr lang="en-GB" sz="1350" i="1" dirty="0"/>
              <a:t>Use post-its and pens to write down the process.</a:t>
            </a:r>
          </a:p>
        </p:txBody>
      </p:sp>
      <p:sp>
        <p:nvSpPr>
          <p:cNvPr id="5" name="Text Placeholder 4">
            <a:extLst>
              <a:ext uri="{FF2B5EF4-FFF2-40B4-BE49-F238E27FC236}">
                <a16:creationId xmlns:a16="http://schemas.microsoft.com/office/drawing/2014/main" id="{5443DA77-FBD5-4C13-960C-9055856A50D5}"/>
              </a:ext>
            </a:extLst>
          </p:cNvPr>
          <p:cNvSpPr>
            <a:spLocks noGrp="1"/>
          </p:cNvSpPr>
          <p:nvPr>
            <p:ph type="body" sz="quarter" idx="3"/>
          </p:nvPr>
        </p:nvSpPr>
        <p:spPr>
          <a:xfrm>
            <a:off x="2912745" y="2343150"/>
            <a:ext cx="2202181" cy="432197"/>
          </a:xfrm>
        </p:spPr>
        <p:txBody>
          <a:bodyPr/>
          <a:lstStyle/>
          <a:p>
            <a:r>
              <a:rPr lang="en-GB" dirty="0"/>
              <a:t>2) What could you change? </a:t>
            </a:r>
          </a:p>
        </p:txBody>
      </p:sp>
      <p:sp>
        <p:nvSpPr>
          <p:cNvPr id="6" name="Text Placeholder 5">
            <a:extLst>
              <a:ext uri="{FF2B5EF4-FFF2-40B4-BE49-F238E27FC236}">
                <a16:creationId xmlns:a16="http://schemas.microsoft.com/office/drawing/2014/main" id="{E6965B0A-3D5A-47F5-B939-B5498AC2AF45}"/>
              </a:ext>
            </a:extLst>
          </p:cNvPr>
          <p:cNvSpPr>
            <a:spLocks noGrp="1"/>
          </p:cNvSpPr>
          <p:nvPr>
            <p:ph type="body" sz="half" idx="16"/>
          </p:nvPr>
        </p:nvSpPr>
        <p:spPr/>
        <p:txBody>
          <a:bodyPr>
            <a:normAutofit/>
          </a:bodyPr>
          <a:lstStyle/>
          <a:p>
            <a:r>
              <a:rPr lang="en-GB" sz="1350" dirty="0"/>
              <a:t>Procurement is a powerful tool! </a:t>
            </a:r>
            <a:br>
              <a:rPr lang="en-GB" sz="1350" dirty="0"/>
            </a:br>
            <a:endParaRPr lang="en-GB" sz="1350" dirty="0"/>
          </a:p>
          <a:p>
            <a:r>
              <a:rPr lang="en-GB" sz="1350" dirty="0"/>
              <a:t>How can you encourage design &amp; planning to reduce microplastic loss?</a:t>
            </a:r>
            <a:br>
              <a:rPr lang="en-GB" sz="1350" dirty="0"/>
            </a:br>
            <a:endParaRPr lang="en-GB" sz="1350" dirty="0"/>
          </a:p>
          <a:p>
            <a:r>
              <a:rPr lang="en-GB" sz="1350" i="1" dirty="0"/>
              <a:t>Use another colour to add comments to your procurement flow chart.</a:t>
            </a:r>
          </a:p>
        </p:txBody>
      </p:sp>
      <p:sp>
        <p:nvSpPr>
          <p:cNvPr id="7" name="Text Placeholder 6">
            <a:extLst>
              <a:ext uri="{FF2B5EF4-FFF2-40B4-BE49-F238E27FC236}">
                <a16:creationId xmlns:a16="http://schemas.microsoft.com/office/drawing/2014/main" id="{C8B05990-BFA7-4D71-97E3-2D41AC5539A7}"/>
              </a:ext>
            </a:extLst>
          </p:cNvPr>
          <p:cNvSpPr>
            <a:spLocks noGrp="1"/>
          </p:cNvSpPr>
          <p:nvPr>
            <p:ph type="body" sz="quarter" idx="13"/>
          </p:nvPr>
        </p:nvSpPr>
        <p:spPr/>
        <p:txBody>
          <a:bodyPr/>
          <a:lstStyle/>
          <a:p>
            <a:r>
              <a:rPr lang="en-GB" dirty="0"/>
              <a:t>3) What are the barriers?</a:t>
            </a:r>
          </a:p>
        </p:txBody>
      </p:sp>
      <p:sp>
        <p:nvSpPr>
          <p:cNvPr id="8" name="Text Placeholder 7">
            <a:extLst>
              <a:ext uri="{FF2B5EF4-FFF2-40B4-BE49-F238E27FC236}">
                <a16:creationId xmlns:a16="http://schemas.microsoft.com/office/drawing/2014/main" id="{0812DA7A-24BF-47DA-9679-0AD7682BAD82}"/>
              </a:ext>
            </a:extLst>
          </p:cNvPr>
          <p:cNvSpPr>
            <a:spLocks noGrp="1"/>
          </p:cNvSpPr>
          <p:nvPr>
            <p:ph type="body" sz="half" idx="17"/>
          </p:nvPr>
        </p:nvSpPr>
        <p:spPr/>
        <p:txBody>
          <a:bodyPr>
            <a:normAutofit/>
          </a:bodyPr>
          <a:lstStyle/>
          <a:p>
            <a:r>
              <a:rPr lang="en-GB" sz="1350" dirty="0"/>
              <a:t>What are the barriers you / we might face in achieving our ‘microplastic free’ goal?</a:t>
            </a:r>
          </a:p>
          <a:p>
            <a:endParaRPr lang="en-GB" sz="1350" dirty="0"/>
          </a:p>
          <a:p>
            <a:r>
              <a:rPr lang="en-GB" sz="1350" dirty="0"/>
              <a:t>How could the system change in the future? </a:t>
            </a:r>
          </a:p>
          <a:p>
            <a:endParaRPr lang="en-GB" sz="1350" dirty="0"/>
          </a:p>
          <a:p>
            <a:r>
              <a:rPr lang="en-GB" sz="1350" i="1"/>
              <a:t>Add comments </a:t>
            </a:r>
            <a:r>
              <a:rPr lang="en-GB" sz="1350" i="1" dirty="0"/>
              <a:t>/ suggestions in another colour.</a:t>
            </a:r>
          </a:p>
        </p:txBody>
      </p:sp>
    </p:spTree>
    <p:extLst>
      <p:ext uri="{BB962C8B-B14F-4D97-AF65-F5344CB8AC3E}">
        <p14:creationId xmlns:p14="http://schemas.microsoft.com/office/powerpoint/2010/main" val="15459858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16658B9-B77A-4677-87CF-6D84670ACE24}"/>
              </a:ext>
            </a:extLst>
          </p:cNvPr>
          <p:cNvSpPr>
            <a:spLocks noGrp="1"/>
          </p:cNvSpPr>
          <p:nvPr>
            <p:ph type="title"/>
          </p:nvPr>
        </p:nvSpPr>
        <p:spPr/>
        <p:txBody>
          <a:bodyPr/>
          <a:lstStyle/>
          <a:p>
            <a:r>
              <a:rPr lang="en-GB" dirty="0"/>
              <a:t>Post match analysis</a:t>
            </a:r>
          </a:p>
        </p:txBody>
      </p:sp>
      <p:sp>
        <p:nvSpPr>
          <p:cNvPr id="10" name="Text Placeholder 9">
            <a:extLst>
              <a:ext uri="{FF2B5EF4-FFF2-40B4-BE49-F238E27FC236}">
                <a16:creationId xmlns:a16="http://schemas.microsoft.com/office/drawing/2014/main" id="{D993526A-F0CD-4CC2-B627-51A2E85BEF64}"/>
              </a:ext>
            </a:extLst>
          </p:cNvPr>
          <p:cNvSpPr>
            <a:spLocks noGrp="1"/>
          </p:cNvSpPr>
          <p:nvPr>
            <p:ph type="body" idx="1"/>
          </p:nvPr>
        </p:nvSpPr>
        <p:spPr>
          <a:xfrm>
            <a:off x="5140588" y="3429000"/>
            <a:ext cx="3297254" cy="432197"/>
          </a:xfrm>
        </p:spPr>
        <p:txBody>
          <a:bodyPr/>
          <a:lstStyle/>
          <a:p>
            <a:r>
              <a:rPr lang="en-GB" sz="2100" dirty="0"/>
              <a:t>What can we do now?</a:t>
            </a:r>
          </a:p>
        </p:txBody>
      </p:sp>
      <p:sp>
        <p:nvSpPr>
          <p:cNvPr id="12" name="Text Placeholder 11">
            <a:extLst>
              <a:ext uri="{FF2B5EF4-FFF2-40B4-BE49-F238E27FC236}">
                <a16:creationId xmlns:a16="http://schemas.microsoft.com/office/drawing/2014/main" id="{853595ED-A7BC-4F14-825B-689D5807D075}"/>
              </a:ext>
            </a:extLst>
          </p:cNvPr>
          <p:cNvSpPr>
            <a:spLocks noGrp="1"/>
          </p:cNvSpPr>
          <p:nvPr>
            <p:ph type="body" sz="quarter" idx="3"/>
          </p:nvPr>
        </p:nvSpPr>
        <p:spPr>
          <a:xfrm>
            <a:off x="1520328" y="4559740"/>
            <a:ext cx="3404213" cy="432197"/>
          </a:xfrm>
        </p:spPr>
        <p:txBody>
          <a:bodyPr/>
          <a:lstStyle/>
          <a:p>
            <a:r>
              <a:rPr lang="en-GB" sz="2100" dirty="0"/>
              <a:t>What could change for the future?</a:t>
            </a:r>
          </a:p>
        </p:txBody>
      </p:sp>
      <p:sp>
        <p:nvSpPr>
          <p:cNvPr id="14" name="Text Placeholder 11">
            <a:extLst>
              <a:ext uri="{FF2B5EF4-FFF2-40B4-BE49-F238E27FC236}">
                <a16:creationId xmlns:a16="http://schemas.microsoft.com/office/drawing/2014/main" id="{7FE0319B-BFC3-4324-8233-E2DE9B4010BC}"/>
              </a:ext>
            </a:extLst>
          </p:cNvPr>
          <p:cNvSpPr txBox="1">
            <a:spLocks/>
          </p:cNvSpPr>
          <p:nvPr/>
        </p:nvSpPr>
        <p:spPr>
          <a:xfrm>
            <a:off x="1108414" y="2595593"/>
            <a:ext cx="4906796" cy="368633"/>
          </a:xfrm>
          <a:prstGeom prst="rect">
            <a:avLst/>
          </a:prstGeom>
        </p:spPr>
        <p:txBody>
          <a:bodyPr vert="horz" lIns="68580" tIns="34290" rIns="68580" bIns="3429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pPr defTabSz="342900" fontAlgn="auto">
              <a:spcBef>
                <a:spcPts val="750"/>
              </a:spcBef>
              <a:buClr>
                <a:srgbClr val="ACD433"/>
              </a:buClr>
            </a:pPr>
            <a:r>
              <a:rPr lang="en-GB" sz="2100" dirty="0">
                <a:solidFill>
                  <a:srgbClr val="ACD433"/>
                </a:solidFill>
                <a:latin typeface="Century Gothic" panose="020B0502020202020204"/>
              </a:rPr>
              <a:t>How can we use procurement as a tool to reduce microplastic?</a:t>
            </a:r>
          </a:p>
        </p:txBody>
      </p:sp>
    </p:spTree>
    <p:extLst>
      <p:ext uri="{BB962C8B-B14F-4D97-AF65-F5344CB8AC3E}">
        <p14:creationId xmlns:p14="http://schemas.microsoft.com/office/powerpoint/2010/main" val="29498895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6D3316-2FCD-46A4-812C-9AF7CD4F57D9}"/>
              </a:ext>
            </a:extLst>
          </p:cNvPr>
          <p:cNvPicPr>
            <a:picLocks noChangeAspect="1"/>
          </p:cNvPicPr>
          <p:nvPr/>
        </p:nvPicPr>
        <p:blipFill>
          <a:blip r:embed="rId4"/>
          <a:stretch>
            <a:fillRect/>
          </a:stretch>
        </p:blipFill>
        <p:spPr>
          <a:xfrm>
            <a:off x="-1" y="1371721"/>
            <a:ext cx="5784933" cy="4091339"/>
          </a:xfrm>
          <a:prstGeom prst="rect">
            <a:avLst/>
          </a:prstGeom>
        </p:spPr>
      </p:pic>
      <p:sp>
        <p:nvSpPr>
          <p:cNvPr id="2" name="Title 1">
            <a:extLst>
              <a:ext uri="{FF2B5EF4-FFF2-40B4-BE49-F238E27FC236}">
                <a16:creationId xmlns:a16="http://schemas.microsoft.com/office/drawing/2014/main" id="{46822C4C-558B-A440-A916-B1CBB0D3AA27}"/>
              </a:ext>
            </a:extLst>
          </p:cNvPr>
          <p:cNvSpPr>
            <a:spLocks noGrp="1"/>
          </p:cNvSpPr>
          <p:nvPr>
            <p:ph type="title"/>
          </p:nvPr>
        </p:nvSpPr>
        <p:spPr>
          <a:xfrm>
            <a:off x="6629944" y="2210519"/>
            <a:ext cx="1613645" cy="1338641"/>
          </a:xfrm>
        </p:spPr>
        <p:txBody>
          <a:bodyPr vert="horz" lIns="68580" tIns="34290" rIns="68580" bIns="34290" rtlCol="0" anchor="b">
            <a:normAutofit fontScale="90000"/>
          </a:bodyPr>
          <a:lstStyle/>
          <a:p>
            <a:r>
              <a:rPr lang="en-US" sz="4500" dirty="0"/>
              <a:t>Thank you! </a:t>
            </a:r>
          </a:p>
        </p:txBody>
      </p:sp>
      <p:pic>
        <p:nvPicPr>
          <p:cNvPr id="15" name="Picture 2" descr="Image result for football icon">
            <a:extLst>
              <a:ext uri="{FF2B5EF4-FFF2-40B4-BE49-F238E27FC236}">
                <a16:creationId xmlns:a16="http://schemas.microsoft.com/office/drawing/2014/main" id="{C41C8196-352A-4F71-B5B6-5E740E7CDD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3992" y="3417390"/>
            <a:ext cx="674487" cy="674487"/>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football icon">
            <a:extLst>
              <a:ext uri="{FF2B5EF4-FFF2-40B4-BE49-F238E27FC236}">
                <a16:creationId xmlns:a16="http://schemas.microsoft.com/office/drawing/2014/main" id="{CB7D743D-577F-4289-ABB8-5929E70AA8A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64" b="91333" l="3000" r="98200">
                        <a14:foregroundMark x1="60400" y1="12582" x2="60400" y2="12582"/>
                        <a14:foregroundMark x1="58500" y1="4101" x2="58500" y2="4101"/>
                        <a14:foregroundMark x1="83000" y1="4101" x2="83000" y2="4101"/>
                        <a14:foregroundMark x1="89300" y1="4567" x2="89300" y2="4567"/>
                        <a14:foregroundMark x1="89000" y1="4567" x2="89000" y2="4567"/>
                        <a14:foregroundMark x1="82700" y1="4101" x2="82700" y2="4101"/>
                        <a14:foregroundMark x1="81000" y1="4753" x2="81000" y2="4753"/>
                        <a14:foregroundMark x1="69600" y1="1864" x2="77400" y2="2050"/>
                        <a14:foregroundMark x1="92400" y1="3635" x2="93700" y2="10997"/>
                        <a14:foregroundMark x1="93700" y1="10997" x2="92800" y2="13514"/>
                        <a14:foregroundMark x1="98200" y1="11929" x2="97000" y2="21901"/>
                        <a14:foregroundMark x1="12900" y1="78378" x2="9000" y2="82572"/>
                        <a14:foregroundMark x1="5400" y1="70177" x2="5400" y2="70177"/>
                        <a14:foregroundMark x1="4200" y1="69525" x2="3000" y2="74744"/>
                        <a14:foregroundMark x1="8300" y1="58714" x2="8400" y2="63001"/>
                        <a14:foregroundMark x1="17800" y1="67474" x2="19900" y2="75676"/>
                        <a14:foregroundMark x1="13600" y1="63001" x2="20800" y2="54893"/>
                        <a14:foregroundMark x1="20800" y1="54893" x2="14100" y2="62069"/>
                        <a14:foregroundMark x1="14100" y1="62069" x2="23500" y2="53029"/>
                        <a14:foregroundMark x1="23500" y1="53029" x2="16600" y2="59180"/>
                        <a14:foregroundMark x1="16600" y1="59180" x2="13100" y2="66449"/>
                        <a14:foregroundMark x1="13100" y1="66449" x2="19700" y2="60391"/>
                        <a14:foregroundMark x1="19700" y1="60391" x2="13300" y2="70550"/>
                        <a14:foregroundMark x1="13300" y1="70550" x2="19800" y2="66822"/>
                        <a14:foregroundMark x1="19800" y1="66822" x2="23400" y2="71948"/>
                        <a14:foregroundMark x1="25100" y1="78378" x2="28000" y2="84902"/>
                        <a14:foregroundMark x1="28000" y1="84902" x2="26200" y2="84716"/>
                        <a14:foregroundMark x1="23800" y1="91426" x2="32600" y2="91333"/>
                        <a14:foregroundMark x1="32600" y1="91333" x2="32600" y2="91240"/>
                        <a14:foregroundMark x1="43700" y1="86207" x2="52500" y2="82572"/>
                        <a14:foregroundMark x1="52500" y1="82572" x2="42000" y2="84250"/>
                        <a14:foregroundMark x1="42000" y1="84250" x2="59500" y2="79683"/>
                        <a14:foregroundMark x1="59500" y1="79683" x2="59700" y2="79497"/>
                        <a14:foregroundMark x1="27700" y1="84902" x2="18900" y2="88164"/>
                        <a14:foregroundMark x1="18900" y1="88164" x2="28300" y2="89376"/>
                        <a14:foregroundMark x1="28300" y1="89376" x2="31800" y2="88723"/>
                        <a14:foregroundMark x1="11500" y1="61230" x2="3600" y2="65331"/>
                        <a14:foregroundMark x1="3600" y1="65331" x2="10200" y2="62069"/>
                        <a14:foregroundMark x1="10200" y1="62069" x2="10500" y2="62069"/>
                        <a14:foregroundMark x1="19500" y1="45200" x2="25800" y2="54427"/>
                        <a14:foregroundMark x1="25800" y1="54427" x2="31700" y2="49860"/>
                        <a14:foregroundMark x1="31700" y1="49860" x2="27300" y2="43989"/>
                        <a14:foregroundMark x1="27300" y1="43989" x2="27200" y2="43989"/>
                        <a14:foregroundMark x1="25800" y1="36626" x2="36700" y2="38490"/>
                        <a14:foregroundMark x1="36700" y1="38490" x2="39800" y2="42218"/>
                        <a14:foregroundMark x1="34200" y1="28611" x2="41600" y2="31407"/>
                        <a14:foregroundMark x1="41600" y1="31407" x2="45900" y2="34762"/>
                        <a14:foregroundMark x1="43500" y1="24418" x2="54500" y2="24790"/>
                        <a14:foregroundMark x1="54500" y1="24790" x2="56600" y2="27773"/>
                        <a14:foregroundMark x1="54100" y1="17614" x2="69900" y2="23952"/>
                        <a14:foregroundMark x1="66000" y1="5219" x2="70600" y2="9040"/>
                        <a14:foregroundMark x1="50000" y1="16496" x2="67000" y2="14632"/>
                        <a14:foregroundMark x1="77400" y1="13141" x2="76800" y2="20410"/>
                        <a14:foregroundMark x1="76800" y1="20410" x2="82000" y2="23020"/>
                        <a14:foregroundMark x1="88300" y1="7922" x2="79300" y2="12582"/>
                        <a14:foregroundMark x1="79300" y1="12582" x2="81100" y2="21808"/>
                        <a14:foregroundMark x1="81100" y1="21808" x2="86600" y2="30103"/>
                        <a14:foregroundMark x1="86600" y1="30103" x2="91900" y2="28705"/>
                        <a14:foregroundMark x1="92100" y1="33458" x2="96300" y2="27307"/>
                        <a14:foregroundMark x1="96300" y1="27307" x2="90500" y2="44641"/>
                        <a14:foregroundMark x1="90500" y1="44641" x2="90500" y2="45200"/>
                        <a14:foregroundMark x1="31800" y1="16682" x2="24900" y2="20783"/>
                        <a14:foregroundMark x1="24900" y1="20783" x2="36900" y2="13979"/>
                      </a14:backgroundRemoval>
                    </a14:imgEffect>
                  </a14:imgLayer>
                </a14:imgProps>
              </a:ext>
              <a:ext uri="{28A0092B-C50C-407E-A947-70E740481C1C}">
                <a14:useLocalDpi xmlns:a14="http://schemas.microsoft.com/office/drawing/2010/main" val="0"/>
              </a:ext>
            </a:extLst>
          </a:blip>
          <a:srcRect/>
          <a:stretch>
            <a:fillRect/>
          </a:stretch>
        </p:blipFill>
        <p:spPr bwMode="auto">
          <a:xfrm>
            <a:off x="6629943" y="3755523"/>
            <a:ext cx="770637" cy="82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football boot icon">
            <a:extLst>
              <a:ext uri="{FF2B5EF4-FFF2-40B4-BE49-F238E27FC236}">
                <a16:creationId xmlns:a16="http://schemas.microsoft.com/office/drawing/2014/main" id="{967E3603-B628-4DF2-84E8-CC25546F5B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78" b="89778" l="4889" r="96889">
                        <a14:foregroundMark x1="4889" y1="35556" x2="8000" y2="36444"/>
                        <a14:foregroundMark x1="92889" y1="50667" x2="96889" y2="58667"/>
                        <a14:foregroundMark x1="91556" y1="53333" x2="41778" y2="48889"/>
                        <a14:foregroundMark x1="41778" y1="48889" x2="64000" y2="56444"/>
                        <a14:foregroundMark x1="39556" y1="54222" x2="15556" y2="53333"/>
                        <a14:foregroundMark x1="15556" y1="53333" x2="34667" y2="444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03480" y="3908501"/>
            <a:ext cx="1203491" cy="12034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6F0342B-2F68-4721-BE3A-E805EA401B11}"/>
              </a:ext>
            </a:extLst>
          </p:cNvPr>
          <p:cNvPicPr>
            <a:picLocks noChangeAspect="1"/>
          </p:cNvPicPr>
          <p:nvPr/>
        </p:nvPicPr>
        <p:blipFill>
          <a:blip r:embed="rId10"/>
          <a:stretch>
            <a:fillRect/>
          </a:stretch>
        </p:blipFill>
        <p:spPr>
          <a:xfrm>
            <a:off x="6115998" y="4641232"/>
            <a:ext cx="2910368" cy="1247501"/>
          </a:xfrm>
          <a:prstGeom prst="rect">
            <a:avLst/>
          </a:prstGeom>
        </p:spPr>
      </p:pic>
      <p:sp>
        <p:nvSpPr>
          <p:cNvPr id="3" name="TextBox 2">
            <a:extLst>
              <a:ext uri="{FF2B5EF4-FFF2-40B4-BE49-F238E27FC236}">
                <a16:creationId xmlns:a16="http://schemas.microsoft.com/office/drawing/2014/main" id="{36D96AAD-4D11-4F19-ACF6-8C755D5699EA}"/>
              </a:ext>
            </a:extLst>
          </p:cNvPr>
          <p:cNvSpPr txBox="1"/>
          <p:nvPr/>
        </p:nvSpPr>
        <p:spPr>
          <a:xfrm>
            <a:off x="1187624" y="6165304"/>
            <a:ext cx="3715856" cy="369332"/>
          </a:xfrm>
          <a:prstGeom prst="rect">
            <a:avLst/>
          </a:prstGeom>
          <a:noFill/>
        </p:spPr>
        <p:txBody>
          <a:bodyPr wrap="square" rtlCol="0">
            <a:spAutoFit/>
          </a:bodyPr>
          <a:lstStyle/>
          <a:p>
            <a:r>
              <a:rPr lang="en-GB" dirty="0"/>
              <a:t>Madeleine.berg@fidra.org.uk</a:t>
            </a:r>
          </a:p>
        </p:txBody>
      </p:sp>
    </p:spTree>
    <p:extLst>
      <p:ext uri="{BB962C8B-B14F-4D97-AF65-F5344CB8AC3E}">
        <p14:creationId xmlns:p14="http://schemas.microsoft.com/office/powerpoint/2010/main" val="29391104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EFB9-F697-4011-A0C9-A9C85893C5C2}"/>
              </a:ext>
            </a:extLst>
          </p:cNvPr>
          <p:cNvSpPr>
            <a:spLocks noGrp="1"/>
          </p:cNvSpPr>
          <p:nvPr>
            <p:ph type="ctrTitle"/>
          </p:nvPr>
        </p:nvSpPr>
        <p:spPr>
          <a:xfrm>
            <a:off x="539552" y="1340768"/>
            <a:ext cx="7772400" cy="1470025"/>
          </a:xfrm>
        </p:spPr>
        <p:txBody>
          <a:bodyPr/>
          <a:lstStyle/>
          <a:p>
            <a:r>
              <a:rPr lang="en-GB" dirty="0"/>
              <a:t>#SXLconference19 </a:t>
            </a:r>
          </a:p>
        </p:txBody>
      </p:sp>
      <p:sp>
        <p:nvSpPr>
          <p:cNvPr id="3" name="Subtitle 2">
            <a:extLst>
              <a:ext uri="{FF2B5EF4-FFF2-40B4-BE49-F238E27FC236}">
                <a16:creationId xmlns:a16="http://schemas.microsoft.com/office/drawing/2014/main" id="{8A077673-93FF-402C-A09C-68A88A86510B}"/>
              </a:ext>
            </a:extLst>
          </p:cNvPr>
          <p:cNvSpPr>
            <a:spLocks noGrp="1"/>
          </p:cNvSpPr>
          <p:nvPr>
            <p:ph type="subTitle" idx="1"/>
          </p:nvPr>
        </p:nvSpPr>
        <p:spPr>
          <a:xfrm>
            <a:off x="539552" y="2996952"/>
            <a:ext cx="8101408" cy="2262856"/>
          </a:xfrm>
        </p:spPr>
        <p:txBody>
          <a:bodyPr/>
          <a:lstStyle/>
          <a:p>
            <a:pPr algn="l"/>
            <a:r>
              <a:rPr lang="en-GB" dirty="0"/>
              <a:t>	 	         @ScotlandExcel</a:t>
            </a:r>
          </a:p>
          <a:p>
            <a:pPr algn="l"/>
            <a:endParaRPr lang="en-GB" dirty="0"/>
          </a:p>
          <a:p>
            <a:pPr algn="l"/>
            <a:r>
              <a:rPr lang="en-GB" dirty="0"/>
              <a:t>           </a:t>
            </a:r>
            <a:r>
              <a:rPr lang="en-GB" sz="3000" dirty="0"/>
              <a:t>www.linkedin.com/company/scotland-excel</a:t>
            </a:r>
          </a:p>
        </p:txBody>
      </p:sp>
      <p:pic>
        <p:nvPicPr>
          <p:cNvPr id="4" name="Picture 3">
            <a:extLst>
              <a:ext uri="{FF2B5EF4-FFF2-40B4-BE49-F238E27FC236}">
                <a16:creationId xmlns:a16="http://schemas.microsoft.com/office/drawing/2014/main" id="{7C15F922-0715-4130-85FF-BF54ABDF5208}"/>
              </a:ext>
            </a:extLst>
          </p:cNvPr>
          <p:cNvPicPr>
            <a:picLocks noChangeAspect="1"/>
          </p:cNvPicPr>
          <p:nvPr/>
        </p:nvPicPr>
        <p:blipFill>
          <a:blip r:embed="rId2"/>
          <a:stretch>
            <a:fillRect/>
          </a:stretch>
        </p:blipFill>
        <p:spPr>
          <a:xfrm>
            <a:off x="2627784" y="2924944"/>
            <a:ext cx="636662" cy="636662"/>
          </a:xfrm>
          <a:prstGeom prst="rect">
            <a:avLst/>
          </a:prstGeom>
        </p:spPr>
      </p:pic>
      <p:pic>
        <p:nvPicPr>
          <p:cNvPr id="9" name="Picture 8">
            <a:extLst>
              <a:ext uri="{FF2B5EF4-FFF2-40B4-BE49-F238E27FC236}">
                <a16:creationId xmlns:a16="http://schemas.microsoft.com/office/drawing/2014/main" id="{001C8BFF-949F-4494-B2A1-43554273AC3C}"/>
              </a:ext>
            </a:extLst>
          </p:cNvPr>
          <p:cNvPicPr>
            <a:picLocks noChangeAspect="1"/>
          </p:cNvPicPr>
          <p:nvPr/>
        </p:nvPicPr>
        <p:blipFill>
          <a:blip r:embed="rId3"/>
          <a:stretch>
            <a:fillRect/>
          </a:stretch>
        </p:blipFill>
        <p:spPr>
          <a:xfrm>
            <a:off x="899592" y="4128380"/>
            <a:ext cx="638200" cy="638200"/>
          </a:xfrm>
          <a:prstGeom prst="rect">
            <a:avLst/>
          </a:prstGeom>
        </p:spPr>
      </p:pic>
    </p:spTree>
    <p:extLst>
      <p:ext uri="{BB962C8B-B14F-4D97-AF65-F5344CB8AC3E}">
        <p14:creationId xmlns:p14="http://schemas.microsoft.com/office/powerpoint/2010/main" val="39302749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EFB7-B200-4B5A-B530-5EA113E087D7}"/>
              </a:ext>
            </a:extLst>
          </p:cNvPr>
          <p:cNvSpPr>
            <a:spLocks noGrp="1"/>
          </p:cNvSpPr>
          <p:nvPr>
            <p:ph type="ctrTitle"/>
          </p:nvPr>
        </p:nvSpPr>
        <p:spPr>
          <a:xfrm>
            <a:off x="539552" y="836712"/>
            <a:ext cx="8280920" cy="2763738"/>
          </a:xfrm>
        </p:spPr>
        <p:txBody>
          <a:bodyPr/>
          <a:lstStyle/>
          <a:p>
            <a:r>
              <a:rPr lang="en-GB" dirty="0"/>
              <a:t>Lunch </a:t>
            </a:r>
            <a:endParaRPr lang="en-GB" sz="3600" dirty="0"/>
          </a:p>
        </p:txBody>
      </p:sp>
      <p:sp>
        <p:nvSpPr>
          <p:cNvPr id="3" name="Subtitle 2">
            <a:extLst>
              <a:ext uri="{FF2B5EF4-FFF2-40B4-BE49-F238E27FC236}">
                <a16:creationId xmlns:a16="http://schemas.microsoft.com/office/drawing/2014/main" id="{D0E1D389-594F-4B5D-8287-AEC7AE44011D}"/>
              </a:ext>
            </a:extLst>
          </p:cNvPr>
          <p:cNvSpPr>
            <a:spLocks noGrp="1"/>
          </p:cNvSpPr>
          <p:nvPr>
            <p:ph type="subTitle" idx="1"/>
          </p:nvPr>
        </p:nvSpPr>
        <p:spPr>
          <a:xfrm>
            <a:off x="1371600" y="3600450"/>
            <a:ext cx="6400800" cy="1752600"/>
          </a:xfrm>
        </p:spPr>
        <p:txBody>
          <a:bodyPr/>
          <a:lstStyle/>
          <a:p>
            <a:endParaRPr lang="en-GB" dirty="0"/>
          </a:p>
        </p:txBody>
      </p:sp>
    </p:spTree>
    <p:extLst>
      <p:ext uri="{BB962C8B-B14F-4D97-AF65-F5344CB8AC3E}">
        <p14:creationId xmlns:p14="http://schemas.microsoft.com/office/powerpoint/2010/main" val="13636637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778" y="1058335"/>
            <a:ext cx="9144000" cy="4154984"/>
          </a:xfrm>
          <a:prstGeom prst="rect">
            <a:avLst/>
          </a:prstGeom>
        </p:spPr>
        <p:txBody>
          <a:bodyPr wrap="square">
            <a:spAutoFit/>
          </a:bodyPr>
          <a:lstStyle/>
          <a:p>
            <a:pPr algn="ctr" defTabSz="685800" fontAlgn="auto">
              <a:spcBef>
                <a:spcPts val="0"/>
              </a:spcBef>
              <a:spcAft>
                <a:spcPts val="0"/>
              </a:spcAft>
            </a:pPr>
            <a:endParaRPr lang="en-GB" sz="3300" b="1" dirty="0">
              <a:solidFill>
                <a:prstClr val="black"/>
              </a:solidFill>
              <a:latin typeface="Calibri" panose="020F0502020204030204"/>
            </a:endParaRPr>
          </a:p>
          <a:p>
            <a:pPr algn="ctr" defTabSz="685800" fontAlgn="auto">
              <a:spcBef>
                <a:spcPts val="0"/>
              </a:spcBef>
              <a:spcAft>
                <a:spcPts val="0"/>
              </a:spcAft>
            </a:pPr>
            <a:endParaRPr lang="en-GB" sz="3300" b="1" dirty="0">
              <a:solidFill>
                <a:prstClr val="black"/>
              </a:solidFill>
              <a:latin typeface="Calibri" panose="020F0502020204030204"/>
            </a:endParaRPr>
          </a:p>
          <a:p>
            <a:pPr algn="ctr" defTabSz="685800" fontAlgn="auto">
              <a:spcBef>
                <a:spcPts val="0"/>
              </a:spcBef>
              <a:spcAft>
                <a:spcPts val="0"/>
              </a:spcAft>
            </a:pPr>
            <a:br>
              <a:rPr lang="en-GB" sz="3300" dirty="0">
                <a:solidFill>
                  <a:prstClr val="black"/>
                </a:solidFill>
                <a:latin typeface="Calibri" panose="020F0502020204030204"/>
              </a:rPr>
            </a:br>
            <a:endParaRPr lang="en-GB" sz="3300" dirty="0">
              <a:solidFill>
                <a:prstClr val="black"/>
              </a:solidFill>
              <a:latin typeface="Calibri" panose="020F0502020204030204"/>
            </a:endParaRPr>
          </a:p>
          <a:p>
            <a:pPr algn="ctr" defTabSz="685800" fontAlgn="auto">
              <a:spcBef>
                <a:spcPts val="0"/>
              </a:spcBef>
              <a:spcAft>
                <a:spcPts val="0"/>
              </a:spcAft>
            </a:pPr>
            <a:endParaRPr lang="en-GB" sz="3300" dirty="0">
              <a:solidFill>
                <a:prstClr val="black"/>
              </a:solidFill>
              <a:latin typeface="Calibri" panose="020F0502020204030204"/>
            </a:endParaRPr>
          </a:p>
          <a:p>
            <a:pPr algn="ctr" defTabSz="685800" fontAlgn="auto">
              <a:spcBef>
                <a:spcPts val="0"/>
              </a:spcBef>
              <a:spcAft>
                <a:spcPts val="0"/>
              </a:spcAft>
            </a:pPr>
            <a:endParaRPr lang="en-GB" sz="3300" dirty="0">
              <a:solidFill>
                <a:prstClr val="black"/>
              </a:solidFill>
              <a:latin typeface="Calibri" panose="020F0502020204030204"/>
            </a:endParaRPr>
          </a:p>
          <a:p>
            <a:pPr algn="ctr" defTabSz="685800" fontAlgn="auto">
              <a:spcBef>
                <a:spcPts val="0"/>
              </a:spcBef>
              <a:spcAft>
                <a:spcPts val="0"/>
              </a:spcAft>
            </a:pPr>
            <a:endParaRPr lang="en-GB" sz="3300" dirty="0">
              <a:solidFill>
                <a:prstClr val="black"/>
              </a:solidFill>
              <a:latin typeface="Calibri" panose="020F0502020204030204"/>
            </a:endParaRPr>
          </a:p>
          <a:p>
            <a:pPr algn="ctr" defTabSz="685800" fontAlgn="auto">
              <a:spcBef>
                <a:spcPts val="0"/>
              </a:spcBef>
              <a:spcAft>
                <a:spcPts val="0"/>
              </a:spcAft>
            </a:pPr>
            <a:endParaRPr lang="en-GB" sz="3300" dirty="0">
              <a:solidFill>
                <a:prstClr val="black"/>
              </a:solidFill>
              <a:latin typeface="Calibri" panose="020F0502020204030204"/>
            </a:endParaRPr>
          </a:p>
        </p:txBody>
      </p:sp>
      <p:sp>
        <p:nvSpPr>
          <p:cNvPr id="3" name="TextBox 2"/>
          <p:cNvSpPr txBox="1"/>
          <p:nvPr/>
        </p:nvSpPr>
        <p:spPr>
          <a:xfrm>
            <a:off x="1088023" y="3429001"/>
            <a:ext cx="7428064" cy="1615827"/>
          </a:xfrm>
          <a:prstGeom prst="rect">
            <a:avLst/>
          </a:prstGeom>
          <a:noFill/>
        </p:spPr>
        <p:txBody>
          <a:bodyPr wrap="square" rtlCol="0">
            <a:spAutoFit/>
          </a:bodyPr>
          <a:lstStyle/>
          <a:p>
            <a:pPr algn="ctr" defTabSz="685800" fontAlgn="auto">
              <a:spcBef>
                <a:spcPts val="0"/>
              </a:spcBef>
              <a:spcAft>
                <a:spcPts val="0"/>
              </a:spcAft>
            </a:pPr>
            <a:endParaRPr lang="en-GB" sz="3300" dirty="0">
              <a:solidFill>
                <a:prstClr val="black"/>
              </a:solidFill>
              <a:latin typeface="Calibri" panose="020F0502020204030204"/>
            </a:endParaRPr>
          </a:p>
          <a:p>
            <a:pPr algn="ctr" defTabSz="685800" fontAlgn="auto">
              <a:spcBef>
                <a:spcPts val="0"/>
              </a:spcBef>
              <a:spcAft>
                <a:spcPts val="0"/>
              </a:spcAft>
            </a:pPr>
            <a:r>
              <a:rPr lang="en-GB" sz="3300" dirty="0">
                <a:solidFill>
                  <a:prstClr val="black"/>
                </a:solidFill>
                <a:latin typeface="Calibri" panose="020F0502020204030204"/>
              </a:rPr>
              <a:t>Scotland Excel Conference</a:t>
            </a:r>
          </a:p>
          <a:p>
            <a:pPr algn="ctr" defTabSz="685800" fontAlgn="auto">
              <a:spcBef>
                <a:spcPts val="0"/>
              </a:spcBef>
              <a:spcAft>
                <a:spcPts val="0"/>
              </a:spcAft>
            </a:pPr>
            <a:r>
              <a:rPr lang="en-GB" sz="3300" dirty="0">
                <a:solidFill>
                  <a:prstClr val="black"/>
                </a:solidFill>
                <a:latin typeface="Calibri" panose="020F0502020204030204"/>
              </a:rPr>
              <a:t>17</a:t>
            </a:r>
            <a:r>
              <a:rPr lang="en-GB" sz="3300" baseline="30000" dirty="0">
                <a:solidFill>
                  <a:prstClr val="black"/>
                </a:solidFill>
                <a:latin typeface="Calibri" panose="020F0502020204030204"/>
              </a:rPr>
              <a:t>th</a:t>
            </a:r>
            <a:r>
              <a:rPr lang="en-GB" sz="3300" dirty="0">
                <a:solidFill>
                  <a:prstClr val="black"/>
                </a:solidFill>
                <a:latin typeface="Calibri" panose="020F0502020204030204"/>
              </a:rPr>
              <a:t> April 2019</a:t>
            </a:r>
          </a:p>
        </p:txBody>
      </p:sp>
      <p:sp>
        <p:nvSpPr>
          <p:cNvPr id="9" name="TextBox 8"/>
          <p:cNvSpPr txBox="1"/>
          <p:nvPr/>
        </p:nvSpPr>
        <p:spPr>
          <a:xfrm>
            <a:off x="121779" y="2459504"/>
            <a:ext cx="9022222" cy="1962076"/>
          </a:xfrm>
          <a:prstGeom prst="rect">
            <a:avLst/>
          </a:prstGeom>
          <a:noFill/>
        </p:spPr>
        <p:txBody>
          <a:bodyPr wrap="square" rtlCol="0">
            <a:spAutoFit/>
          </a:bodyPr>
          <a:lstStyle/>
          <a:p>
            <a:pPr algn="ctr" defTabSz="685800" fontAlgn="auto">
              <a:spcBef>
                <a:spcPts val="0"/>
              </a:spcBef>
              <a:spcAft>
                <a:spcPts val="0"/>
              </a:spcAft>
            </a:pPr>
            <a:r>
              <a:rPr lang="en-GB" sz="4050" b="1" dirty="0">
                <a:solidFill>
                  <a:prstClr val="black"/>
                </a:solidFill>
                <a:latin typeface="Calibri" panose="020F0502020204030204"/>
              </a:rPr>
              <a:t>Procurement and Commercial Improvement Programme Update</a:t>
            </a:r>
          </a:p>
          <a:p>
            <a:pPr algn="ctr" defTabSz="685800" fontAlgn="auto">
              <a:spcBef>
                <a:spcPts val="0"/>
              </a:spcBef>
              <a:spcAft>
                <a:spcPts val="0"/>
              </a:spcAft>
            </a:pPr>
            <a:endParaRPr lang="en-GB" sz="4050" b="1"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2A90FEE3-56A7-4202-A014-90C0F8E691D8}"/>
              </a:ext>
            </a:extLst>
          </p:cNvPr>
          <p:cNvSpPr txBox="1"/>
          <p:nvPr/>
        </p:nvSpPr>
        <p:spPr>
          <a:xfrm>
            <a:off x="1027134" y="4717621"/>
            <a:ext cx="7428064" cy="1061829"/>
          </a:xfrm>
          <a:prstGeom prst="rect">
            <a:avLst/>
          </a:prstGeom>
          <a:noFill/>
        </p:spPr>
        <p:txBody>
          <a:bodyPr wrap="square" rtlCol="0">
            <a:spAutoFit/>
          </a:bodyPr>
          <a:lstStyle/>
          <a:p>
            <a:pPr algn="ctr" defTabSz="685800" fontAlgn="auto">
              <a:spcBef>
                <a:spcPts val="0"/>
              </a:spcBef>
              <a:spcAft>
                <a:spcPts val="0"/>
              </a:spcAft>
            </a:pPr>
            <a:endParaRPr lang="en-GB" sz="3300" dirty="0">
              <a:solidFill>
                <a:prstClr val="black"/>
              </a:solidFill>
              <a:latin typeface="Calibri" panose="020F0502020204030204"/>
            </a:endParaRPr>
          </a:p>
          <a:p>
            <a:pPr algn="ctr" defTabSz="685800" fontAlgn="auto">
              <a:spcBef>
                <a:spcPts val="0"/>
              </a:spcBef>
              <a:spcAft>
                <a:spcPts val="0"/>
              </a:spcAft>
            </a:pPr>
            <a:r>
              <a:rPr lang="en-GB" sz="3000" dirty="0">
                <a:solidFill>
                  <a:prstClr val="black"/>
                </a:solidFill>
                <a:latin typeface="Calibri" panose="020F0502020204030204"/>
              </a:rPr>
              <a:t>Scott Gibson, Scotland Excel</a:t>
            </a:r>
          </a:p>
        </p:txBody>
      </p:sp>
      <p:pic>
        <p:nvPicPr>
          <p:cNvPr id="6" name="Picture 5" descr="A close up of a sign&#10;&#10;Description generated with very high confidence">
            <a:extLst>
              <a:ext uri="{FF2B5EF4-FFF2-40B4-BE49-F238E27FC236}">
                <a16:creationId xmlns:a16="http://schemas.microsoft.com/office/drawing/2014/main" id="{E9BFFE02-3D1B-4320-951C-7DC4556D7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103" y="1265863"/>
            <a:ext cx="4126238" cy="1255016"/>
          </a:xfrm>
          <a:prstGeom prst="rect">
            <a:avLst/>
          </a:prstGeom>
        </p:spPr>
      </p:pic>
    </p:spTree>
    <p:extLst>
      <p:ext uri="{BB962C8B-B14F-4D97-AF65-F5344CB8AC3E}">
        <p14:creationId xmlns:p14="http://schemas.microsoft.com/office/powerpoint/2010/main" val="36097699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734" y="1520919"/>
            <a:ext cx="8704266" cy="4755148"/>
          </a:xfrm>
          <a:prstGeom prst="rect">
            <a:avLst/>
          </a:prstGeom>
          <a:noFill/>
        </p:spPr>
        <p:txBody>
          <a:bodyPr wrap="square" rtlCol="0">
            <a:spAutoFit/>
          </a:bodyPr>
          <a:lstStyle/>
          <a:p>
            <a:pPr defTabSz="685800" fontAlgn="auto">
              <a:spcBef>
                <a:spcPts val="0"/>
              </a:spcBef>
              <a:spcAft>
                <a:spcPts val="0"/>
              </a:spcAft>
            </a:pPr>
            <a:endParaRPr lang="en-GB" sz="1650" dirty="0">
              <a:solidFill>
                <a:prstClr val="black"/>
              </a:solidFill>
              <a:latin typeface="Calibri" panose="020F0502020204030204"/>
            </a:endParaRPr>
          </a:p>
          <a:p>
            <a:pPr marL="257175" indent="-257175" defTabSz="685800" fontAlgn="auto">
              <a:spcBef>
                <a:spcPts val="0"/>
              </a:spcBef>
              <a:spcAft>
                <a:spcPts val="0"/>
              </a:spcAft>
              <a:buFont typeface="Arial" panose="020B0604020202020204" pitchFamily="34" charset="0"/>
              <a:buChar char="•"/>
            </a:pPr>
            <a:r>
              <a:rPr lang="en-GB" sz="3000" dirty="0">
                <a:solidFill>
                  <a:prstClr val="black"/>
                </a:solidFill>
                <a:latin typeface="Calibri" panose="020F0502020204030204"/>
              </a:rPr>
              <a:t>PCIP progress update</a:t>
            </a:r>
          </a:p>
          <a:p>
            <a:pPr marL="257175" indent="-257175" defTabSz="685800" fontAlgn="auto">
              <a:spcBef>
                <a:spcPts val="0"/>
              </a:spcBef>
              <a:spcAft>
                <a:spcPts val="0"/>
              </a:spcAft>
              <a:buFont typeface="Arial" panose="020B0604020202020204" pitchFamily="34" charset="0"/>
              <a:buChar char="•"/>
            </a:pPr>
            <a:r>
              <a:rPr lang="en-GB" sz="3000" dirty="0">
                <a:solidFill>
                  <a:prstClr val="black"/>
                </a:solidFill>
                <a:latin typeface="Calibri" panose="020F0502020204030204"/>
              </a:rPr>
              <a:t>Some early analysis</a:t>
            </a:r>
          </a:p>
          <a:p>
            <a:pPr marL="257175" indent="-257175" defTabSz="685800" fontAlgn="auto">
              <a:spcBef>
                <a:spcPts val="0"/>
              </a:spcBef>
              <a:spcAft>
                <a:spcPts val="0"/>
              </a:spcAft>
              <a:buFont typeface="Arial" panose="020B0604020202020204" pitchFamily="34" charset="0"/>
              <a:buChar char="•"/>
            </a:pPr>
            <a:r>
              <a:rPr lang="en-GB" sz="3000" dirty="0">
                <a:solidFill>
                  <a:prstClr val="black"/>
                </a:solidFill>
                <a:latin typeface="Calibri" panose="020F0502020204030204"/>
              </a:rPr>
              <a:t>Some early conclusions</a:t>
            </a:r>
          </a:p>
          <a:p>
            <a:pPr marL="257175" indent="-257175" defTabSz="685800" fontAlgn="auto">
              <a:spcBef>
                <a:spcPts val="0"/>
              </a:spcBef>
              <a:spcAft>
                <a:spcPts val="0"/>
              </a:spcAft>
              <a:buFont typeface="Arial" panose="020B0604020202020204" pitchFamily="34" charset="0"/>
              <a:buChar char="•"/>
            </a:pPr>
            <a:r>
              <a:rPr lang="en-GB" sz="3000" dirty="0">
                <a:solidFill>
                  <a:prstClr val="black"/>
                </a:solidFill>
                <a:latin typeface="Calibri" panose="020F0502020204030204"/>
              </a:rPr>
              <a:t>Some lessons and observations</a:t>
            </a:r>
          </a:p>
          <a:p>
            <a:pPr marL="257175" indent="-257175" defTabSz="685800" fontAlgn="auto">
              <a:spcBef>
                <a:spcPts val="0"/>
              </a:spcBef>
              <a:spcAft>
                <a:spcPts val="0"/>
              </a:spcAft>
              <a:buFont typeface="Arial" panose="020B0604020202020204" pitchFamily="34" charset="0"/>
              <a:buChar char="•"/>
            </a:pPr>
            <a:r>
              <a:rPr lang="en-GB" sz="3000" dirty="0">
                <a:solidFill>
                  <a:prstClr val="black"/>
                </a:solidFill>
                <a:latin typeface="Calibri" panose="020F0502020204030204"/>
              </a:rPr>
              <a:t>Next steps</a:t>
            </a:r>
          </a:p>
          <a:p>
            <a:pPr marL="257175" indent="-257175" defTabSz="685800" fontAlgn="auto">
              <a:spcBef>
                <a:spcPts val="0"/>
              </a:spcBef>
              <a:spcAft>
                <a:spcPts val="0"/>
              </a:spcAft>
              <a:buFont typeface="Arial" panose="020B0604020202020204" pitchFamily="34" charset="0"/>
              <a:buChar char="•"/>
            </a:pPr>
            <a:r>
              <a:rPr lang="en-GB" sz="3000" dirty="0">
                <a:solidFill>
                  <a:prstClr val="black"/>
                </a:solidFill>
                <a:latin typeface="Calibri" panose="020F0502020204030204"/>
              </a:rPr>
              <a:t>The Future</a:t>
            </a:r>
          </a:p>
          <a:p>
            <a:pPr marL="257175" indent="-257175" defTabSz="685800" fontAlgn="auto">
              <a:spcBef>
                <a:spcPts val="0"/>
              </a:spcBef>
              <a:spcAft>
                <a:spcPts val="0"/>
              </a:spcAft>
              <a:buFont typeface="Arial" panose="020B0604020202020204" pitchFamily="34" charset="0"/>
              <a:buChar char="•"/>
            </a:pPr>
            <a:endParaRPr lang="en-GB" sz="3000" dirty="0">
              <a:solidFill>
                <a:prstClr val="black"/>
              </a:solidFill>
              <a:latin typeface="Calibri" panose="020F0502020204030204"/>
            </a:endParaRPr>
          </a:p>
          <a:p>
            <a:pPr defTabSz="685800" fontAlgn="auto">
              <a:spcBef>
                <a:spcPts val="0"/>
              </a:spcBef>
              <a:spcAft>
                <a:spcPts val="0"/>
              </a:spcAft>
            </a:pPr>
            <a:endParaRPr lang="en-GB" sz="3000" dirty="0">
              <a:solidFill>
                <a:prstClr val="black"/>
              </a:solidFill>
              <a:latin typeface="Calibri" panose="020F0502020204030204"/>
            </a:endParaRPr>
          </a:p>
          <a:p>
            <a:pPr defTabSz="685800" fontAlgn="auto">
              <a:spcBef>
                <a:spcPts val="0"/>
              </a:spcBef>
              <a:spcAft>
                <a:spcPts val="0"/>
              </a:spcAft>
            </a:pPr>
            <a:endParaRPr lang="en-GB" sz="3000" dirty="0">
              <a:solidFill>
                <a:prstClr val="black"/>
              </a:solidFill>
              <a:latin typeface="Calibri" panose="020F0502020204030204"/>
            </a:endParaRPr>
          </a:p>
          <a:p>
            <a:pPr defTabSz="685800" fontAlgn="auto">
              <a:spcBef>
                <a:spcPts val="0"/>
              </a:spcBef>
              <a:spcAft>
                <a:spcPts val="0"/>
              </a:spcAft>
            </a:pPr>
            <a:endParaRPr lang="en-GB" sz="1650" dirty="0">
              <a:solidFill>
                <a:prstClr val="black"/>
              </a:solidFill>
              <a:latin typeface="Calibri" panose="020F0502020204030204"/>
            </a:endParaRPr>
          </a:p>
        </p:txBody>
      </p:sp>
      <p:sp>
        <p:nvSpPr>
          <p:cNvPr id="2" name="TextBox 1"/>
          <p:cNvSpPr txBox="1"/>
          <p:nvPr/>
        </p:nvSpPr>
        <p:spPr>
          <a:xfrm>
            <a:off x="381622" y="1009894"/>
            <a:ext cx="8668820" cy="646331"/>
          </a:xfrm>
          <a:prstGeom prst="rect">
            <a:avLst/>
          </a:prstGeom>
          <a:noFill/>
        </p:spPr>
        <p:txBody>
          <a:bodyPr wrap="square" rtlCol="0">
            <a:spAutoFit/>
          </a:bodyPr>
          <a:lstStyle/>
          <a:p>
            <a:pPr algn="ctr" defTabSz="685800" fontAlgn="auto">
              <a:spcBef>
                <a:spcPts val="0"/>
              </a:spcBef>
              <a:spcAft>
                <a:spcPts val="0"/>
              </a:spcAft>
            </a:pPr>
            <a:r>
              <a:rPr lang="en-GB" sz="3600" b="1" dirty="0">
                <a:solidFill>
                  <a:prstClr val="black"/>
                </a:solidFill>
                <a:latin typeface="Calibri" panose="020F0502020204030204"/>
              </a:rPr>
              <a:t>Presentation Contents</a:t>
            </a:r>
          </a:p>
        </p:txBody>
      </p:sp>
      <p:pic>
        <p:nvPicPr>
          <p:cNvPr id="5" name="Picture 4" descr="A close up of a sign&#10;&#10;Description generated with very high confidence">
            <a:extLst>
              <a:ext uri="{FF2B5EF4-FFF2-40B4-BE49-F238E27FC236}">
                <a16:creationId xmlns:a16="http://schemas.microsoft.com/office/drawing/2014/main" id="{33BD26D6-8C12-4675-ABA6-5EBF9232D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5884" y="5204953"/>
            <a:ext cx="2114558" cy="643154"/>
          </a:xfrm>
          <a:prstGeom prst="rect">
            <a:avLst/>
          </a:prstGeom>
        </p:spPr>
      </p:pic>
    </p:spTree>
    <p:extLst>
      <p:ext uri="{BB962C8B-B14F-4D97-AF65-F5344CB8AC3E}">
        <p14:creationId xmlns:p14="http://schemas.microsoft.com/office/powerpoint/2010/main" val="2089677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13539" y="2888940"/>
            <a:ext cx="4160802" cy="2106234"/>
          </a:xfrm>
          <a:solidFill>
            <a:srgbClr val="FFFFFF">
              <a:alpha val="74902"/>
            </a:srgbClr>
          </a:solidFill>
          <a:ln>
            <a:noFill/>
          </a:ln>
          <a:effectLst>
            <a:softEdge rad="63500"/>
          </a:effectLst>
        </p:spPr>
        <p:txBody>
          <a:bodyPr/>
          <a:lstStyle/>
          <a:p>
            <a:r>
              <a:rPr lang="en-GB" sz="2400" dirty="0">
                <a:effectLst>
                  <a:glow rad="228600">
                    <a:schemeClr val="accent3">
                      <a:satMod val="175000"/>
                      <a:alpha val="40000"/>
                    </a:schemeClr>
                  </a:glow>
                </a:effectLst>
              </a:rPr>
              <a:t>A simple, effective initiative that aims to reduce marine litter through involvement of key stakeholders – the fishing industry, ports and harbours</a:t>
            </a:r>
          </a:p>
          <a:p>
            <a:endParaRPr lang="en-GB" sz="2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559" y="1220432"/>
            <a:ext cx="1365854" cy="63099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539" y="1220418"/>
            <a:ext cx="3186354" cy="1371473"/>
          </a:xfrm>
          <a:prstGeom prst="rect">
            <a:avLst/>
          </a:prstGeom>
          <a:ln>
            <a:noFill/>
          </a:ln>
          <a:effectLst>
            <a:outerShdw blurRad="292100" dist="139700" dir="2700000" algn="tl" rotWithShape="0">
              <a:srgbClr val="333333">
                <a:alpha val="65000"/>
              </a:srgbClr>
            </a:outerShdw>
          </a:effectLst>
        </p:spPr>
      </p:pic>
      <p:sp>
        <p:nvSpPr>
          <p:cNvPr id="11" name="Text Box 4"/>
          <p:cNvSpPr txBox="1">
            <a:spLocks noChangeArrowheads="1"/>
          </p:cNvSpPr>
          <p:nvPr/>
        </p:nvSpPr>
        <p:spPr bwMode="auto">
          <a:xfrm>
            <a:off x="304801" y="5544618"/>
            <a:ext cx="3907160" cy="314652"/>
          </a:xfrm>
          <a:prstGeom prst="rect">
            <a:avLst/>
          </a:prstGeom>
          <a:noFill/>
          <a:ln w="9525" cap="flat">
            <a:noFill/>
            <a:round/>
            <a:headEnd/>
            <a:tailEnd/>
          </a:ln>
          <a:effectLst/>
        </p:spPr>
        <p:txBody>
          <a:bodyPr wrap="none" anchor="ctr"/>
          <a:lstStyle/>
          <a:p>
            <a:pPr defTabSz="336947">
              <a:buClr>
                <a:srgbClr val="000000"/>
              </a:buClr>
              <a:buSzPct val="100000"/>
              <a:defRPr/>
            </a:pPr>
            <a:r>
              <a:rPr lang="en-GB" sz="1500" dirty="0">
                <a:solidFill>
                  <a:srgbClr val="083D58"/>
                </a:solidFill>
                <a:effectLst>
                  <a:glow rad="228600">
                    <a:srgbClr val="FFFFFF">
                      <a:satMod val="175000"/>
                      <a:alpha val="40000"/>
                    </a:srgbClr>
                  </a:glow>
                </a:effectLst>
                <a:latin typeface="Gill Sans MT" panose="020B0502020104020203" pitchFamily="34" charset="0"/>
                <a:cs typeface="Arial" pitchFamily="34" charset="0"/>
              </a:rPr>
              <a:t>Municipalities for Sustainable Seas</a:t>
            </a:r>
          </a:p>
        </p:txBody>
      </p:sp>
    </p:spTree>
    <p:extLst>
      <p:ext uri="{BB962C8B-B14F-4D97-AF65-F5344CB8AC3E}">
        <p14:creationId xmlns:p14="http://schemas.microsoft.com/office/powerpoint/2010/main" val="205354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4591" y="887342"/>
            <a:ext cx="8668820" cy="646331"/>
          </a:xfrm>
          <a:prstGeom prst="rect">
            <a:avLst/>
          </a:prstGeom>
          <a:noFill/>
        </p:spPr>
        <p:txBody>
          <a:bodyPr wrap="square" rtlCol="0">
            <a:spAutoFit/>
          </a:bodyPr>
          <a:lstStyle/>
          <a:p>
            <a:pPr defTabSz="685800" fontAlgn="auto">
              <a:spcBef>
                <a:spcPts val="0"/>
              </a:spcBef>
              <a:spcAft>
                <a:spcPts val="0"/>
              </a:spcAft>
            </a:pPr>
            <a:r>
              <a:rPr lang="en-GB" sz="3600" b="1">
                <a:solidFill>
                  <a:prstClr val="black"/>
                </a:solidFill>
                <a:latin typeface="Calibri" panose="020F0502020204030204"/>
              </a:rPr>
              <a:t>PCIP Progress Update</a:t>
            </a:r>
            <a:endParaRPr lang="en-GB" sz="3600" b="1"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067417C7-6206-4792-9198-6DF594318F9C}"/>
              </a:ext>
            </a:extLst>
          </p:cNvPr>
          <p:cNvSpPr txBox="1"/>
          <p:nvPr/>
        </p:nvSpPr>
        <p:spPr>
          <a:xfrm>
            <a:off x="206330" y="1936650"/>
            <a:ext cx="5990159" cy="3000821"/>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GB" sz="2700" dirty="0">
                <a:solidFill>
                  <a:prstClr val="black"/>
                </a:solidFill>
                <a:latin typeface="Calibri" panose="020F0502020204030204"/>
              </a:rPr>
              <a:t>23 out of 25 Focussed Assessments complete</a:t>
            </a:r>
          </a:p>
          <a:p>
            <a:pPr marL="214313" indent="-214313" defTabSz="685800" fontAlgn="auto">
              <a:spcBef>
                <a:spcPts val="0"/>
              </a:spcBef>
              <a:spcAft>
                <a:spcPts val="0"/>
              </a:spcAft>
              <a:buFont typeface="Arial" panose="020B0604020202020204" pitchFamily="34" charset="0"/>
              <a:buChar char="•"/>
            </a:pPr>
            <a:r>
              <a:rPr lang="en-GB" sz="2700" dirty="0">
                <a:solidFill>
                  <a:prstClr val="black"/>
                </a:solidFill>
                <a:latin typeface="Calibri" panose="020F0502020204030204"/>
              </a:rPr>
              <a:t>177 questions so far assessed in Focussed Assessments</a:t>
            </a:r>
          </a:p>
          <a:p>
            <a:pPr marL="214313" indent="-214313" defTabSz="685800" fontAlgn="auto">
              <a:spcBef>
                <a:spcPts val="0"/>
              </a:spcBef>
              <a:spcAft>
                <a:spcPts val="0"/>
              </a:spcAft>
              <a:buFont typeface="Arial" panose="020B0604020202020204" pitchFamily="34" charset="0"/>
              <a:buChar char="•"/>
            </a:pPr>
            <a:r>
              <a:rPr lang="en-GB" sz="2700" dirty="0">
                <a:solidFill>
                  <a:prstClr val="black"/>
                </a:solidFill>
                <a:latin typeface="Calibri" panose="020F0502020204030204"/>
              </a:rPr>
              <a:t>8 questions per Focussed Assessment on Average</a:t>
            </a:r>
          </a:p>
          <a:p>
            <a:pPr marL="214313" indent="-214313" defTabSz="685800" fontAlgn="auto">
              <a:spcBef>
                <a:spcPts val="0"/>
              </a:spcBef>
              <a:spcAft>
                <a:spcPts val="0"/>
              </a:spcAft>
              <a:buFont typeface="Arial" panose="020B0604020202020204" pitchFamily="34" charset="0"/>
              <a:buChar char="•"/>
            </a:pPr>
            <a:r>
              <a:rPr lang="en-GB" sz="2700" dirty="0">
                <a:solidFill>
                  <a:prstClr val="black"/>
                </a:solidFill>
                <a:latin typeface="Calibri" panose="020F0502020204030204"/>
              </a:rPr>
              <a:t>5 out of 7 Full Assessments Complete</a:t>
            </a:r>
          </a:p>
        </p:txBody>
      </p:sp>
      <p:pic>
        <p:nvPicPr>
          <p:cNvPr id="22" name="Picture 21">
            <a:extLst>
              <a:ext uri="{FF2B5EF4-FFF2-40B4-BE49-F238E27FC236}">
                <a16:creationId xmlns:a16="http://schemas.microsoft.com/office/drawing/2014/main" id="{89F8B92F-9F40-4972-9EFE-C62A653B75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5" t="12118" r="15898" b="13208"/>
          <a:stretch/>
        </p:blipFill>
        <p:spPr>
          <a:xfrm>
            <a:off x="6196489" y="1760871"/>
            <a:ext cx="2741182" cy="3151095"/>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0F33DB03-1567-4737-9E14-C8DBCB540E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884" y="5204953"/>
            <a:ext cx="2114558" cy="643154"/>
          </a:xfrm>
          <a:prstGeom prst="rect">
            <a:avLst/>
          </a:prstGeom>
        </p:spPr>
      </p:pic>
    </p:spTree>
    <p:extLst>
      <p:ext uri="{BB962C8B-B14F-4D97-AF65-F5344CB8AC3E}">
        <p14:creationId xmlns:p14="http://schemas.microsoft.com/office/powerpoint/2010/main" val="3789679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3403" y="857251"/>
            <a:ext cx="8668820" cy="646331"/>
          </a:xfrm>
          <a:prstGeom prst="rect">
            <a:avLst/>
          </a:prstGeom>
          <a:noFill/>
        </p:spPr>
        <p:txBody>
          <a:bodyPr wrap="square" rtlCol="0">
            <a:spAutoFit/>
          </a:bodyPr>
          <a:lstStyle/>
          <a:p>
            <a:pPr defTabSz="685800" fontAlgn="auto">
              <a:spcBef>
                <a:spcPts val="0"/>
              </a:spcBef>
              <a:spcAft>
                <a:spcPts val="0"/>
              </a:spcAft>
            </a:pPr>
            <a:r>
              <a:rPr lang="en-GB" sz="3600" b="1" dirty="0">
                <a:solidFill>
                  <a:prstClr val="black"/>
                </a:solidFill>
                <a:latin typeface="Calibri" panose="020F0502020204030204"/>
              </a:rPr>
              <a:t>Some Early Analysis – Assessed Questions</a:t>
            </a:r>
          </a:p>
        </p:txBody>
      </p:sp>
      <p:sp>
        <p:nvSpPr>
          <p:cNvPr id="3" name="TextBox 2">
            <a:extLst>
              <a:ext uri="{FF2B5EF4-FFF2-40B4-BE49-F238E27FC236}">
                <a16:creationId xmlns:a16="http://schemas.microsoft.com/office/drawing/2014/main" id="{1003FB76-E632-463D-A541-07F4F291500B}"/>
              </a:ext>
            </a:extLst>
          </p:cNvPr>
          <p:cNvSpPr txBox="1"/>
          <p:nvPr/>
        </p:nvSpPr>
        <p:spPr>
          <a:xfrm>
            <a:off x="321335" y="1732381"/>
            <a:ext cx="4505145" cy="3046988"/>
          </a:xfrm>
          <a:prstGeom prst="rect">
            <a:avLst/>
          </a:prstGeom>
          <a:noFill/>
        </p:spPr>
        <p:txBody>
          <a:bodyPr wrap="square" rtlCol="0">
            <a:spAutoFit/>
          </a:bodyPr>
          <a:lstStyle/>
          <a:p>
            <a:pPr defTabSz="685800" fontAlgn="auto">
              <a:spcBef>
                <a:spcPts val="0"/>
              </a:spcBef>
              <a:spcAft>
                <a:spcPts val="0"/>
              </a:spcAft>
            </a:pPr>
            <a:r>
              <a:rPr lang="en-GB" sz="2400" b="1" dirty="0">
                <a:solidFill>
                  <a:prstClr val="black"/>
                </a:solidFill>
                <a:latin typeface="Calibri" panose="020F0502020204030204"/>
              </a:rPr>
              <a:t>Most Assessed Questions</a:t>
            </a:r>
          </a:p>
          <a:p>
            <a:pPr marL="257175" indent="-257175"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3.3 Contract Coverage/Maverick Spend</a:t>
            </a:r>
          </a:p>
          <a:p>
            <a:pPr marL="257175" indent="-257175"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3.4 Demand Management</a:t>
            </a:r>
          </a:p>
          <a:p>
            <a:pPr marL="257175" indent="-257175"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3.5 Lessons Learned</a:t>
            </a:r>
          </a:p>
          <a:p>
            <a:pPr marL="257175" indent="-257175"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3.2 Contractual Obligations and Additional Benefits</a:t>
            </a:r>
          </a:p>
          <a:p>
            <a:pPr marL="257175" indent="-257175"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1.6 Internal Control Systems</a:t>
            </a:r>
          </a:p>
        </p:txBody>
      </p:sp>
      <p:sp>
        <p:nvSpPr>
          <p:cNvPr id="7" name="TextBox 6">
            <a:extLst>
              <a:ext uri="{FF2B5EF4-FFF2-40B4-BE49-F238E27FC236}">
                <a16:creationId xmlns:a16="http://schemas.microsoft.com/office/drawing/2014/main" id="{5B23707A-2A3C-44EB-9DED-0D74F16EAFFA}"/>
              </a:ext>
            </a:extLst>
          </p:cNvPr>
          <p:cNvSpPr txBox="1"/>
          <p:nvPr/>
        </p:nvSpPr>
        <p:spPr>
          <a:xfrm>
            <a:off x="5147814" y="1732381"/>
            <a:ext cx="3545456" cy="3416320"/>
          </a:xfrm>
          <a:prstGeom prst="rect">
            <a:avLst/>
          </a:prstGeom>
          <a:noFill/>
        </p:spPr>
        <p:txBody>
          <a:bodyPr wrap="square" rtlCol="0">
            <a:spAutoFit/>
          </a:bodyPr>
          <a:lstStyle/>
          <a:p>
            <a:pPr defTabSz="685800" fontAlgn="auto">
              <a:spcBef>
                <a:spcPts val="0"/>
              </a:spcBef>
              <a:spcAft>
                <a:spcPts val="0"/>
              </a:spcAft>
            </a:pPr>
            <a:r>
              <a:rPr lang="en-GB" sz="2400" b="1" dirty="0">
                <a:solidFill>
                  <a:prstClr val="black"/>
                </a:solidFill>
                <a:latin typeface="Calibri" panose="020F0502020204030204"/>
              </a:rPr>
              <a:t>Least Assessed Questions</a:t>
            </a:r>
          </a:p>
          <a:p>
            <a:pPr marL="257175" indent="-257175"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4.2 Stock Management</a:t>
            </a:r>
          </a:p>
          <a:p>
            <a:pPr marL="257175" indent="-257175"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2.6 Sustainability</a:t>
            </a:r>
          </a:p>
          <a:p>
            <a:pPr marL="257175" indent="-257175"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1.1 Procurement Representation</a:t>
            </a:r>
          </a:p>
          <a:p>
            <a:pPr marL="257175" indent="-257175"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1.3 Procurement Strategy</a:t>
            </a:r>
          </a:p>
          <a:p>
            <a:pPr marL="257175" indent="-257175"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1.5 Learning and Skills: Capability and Skills</a:t>
            </a:r>
          </a:p>
        </p:txBody>
      </p:sp>
      <p:pic>
        <p:nvPicPr>
          <p:cNvPr id="8" name="Picture 7" descr="A close up of a sign&#10;&#10;Description generated with very high confidence">
            <a:extLst>
              <a:ext uri="{FF2B5EF4-FFF2-40B4-BE49-F238E27FC236}">
                <a16:creationId xmlns:a16="http://schemas.microsoft.com/office/drawing/2014/main" id="{BA3783E1-5332-402E-9F07-4FB3867B3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5884" y="5204953"/>
            <a:ext cx="2114558" cy="643154"/>
          </a:xfrm>
          <a:prstGeom prst="rect">
            <a:avLst/>
          </a:prstGeom>
        </p:spPr>
      </p:pic>
    </p:spTree>
    <p:extLst>
      <p:ext uri="{BB962C8B-B14F-4D97-AF65-F5344CB8AC3E}">
        <p14:creationId xmlns:p14="http://schemas.microsoft.com/office/powerpoint/2010/main" val="19684526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270" y="1162495"/>
            <a:ext cx="9428905" cy="553998"/>
          </a:xfrm>
          <a:prstGeom prst="rect">
            <a:avLst/>
          </a:prstGeom>
          <a:noFill/>
        </p:spPr>
        <p:txBody>
          <a:bodyPr wrap="square" rtlCol="0">
            <a:spAutoFit/>
          </a:bodyPr>
          <a:lstStyle/>
          <a:p>
            <a:pPr defTabSz="685800" fontAlgn="auto">
              <a:spcBef>
                <a:spcPts val="0"/>
              </a:spcBef>
              <a:spcAft>
                <a:spcPts val="0"/>
              </a:spcAft>
            </a:pPr>
            <a:r>
              <a:rPr lang="en-GB" sz="3000" b="1" dirty="0">
                <a:solidFill>
                  <a:prstClr val="black"/>
                </a:solidFill>
                <a:latin typeface="Calibri" panose="020F0502020204030204"/>
              </a:rPr>
              <a:t>Some Early Analysis – Questions with Highest Increase</a:t>
            </a:r>
          </a:p>
        </p:txBody>
      </p:sp>
      <p:pic>
        <p:nvPicPr>
          <p:cNvPr id="6" name="Picture 5">
            <a:extLst>
              <a:ext uri="{FF2B5EF4-FFF2-40B4-BE49-F238E27FC236}">
                <a16:creationId xmlns:a16="http://schemas.microsoft.com/office/drawing/2014/main" id="{6A2C0034-920E-4CF4-905A-BFE7FAFC1A6C}"/>
              </a:ext>
            </a:extLst>
          </p:cNvPr>
          <p:cNvPicPr>
            <a:picLocks noChangeAspect="1"/>
          </p:cNvPicPr>
          <p:nvPr/>
        </p:nvPicPr>
        <p:blipFill>
          <a:blip r:embed="rId3"/>
          <a:stretch>
            <a:fillRect/>
          </a:stretch>
        </p:blipFill>
        <p:spPr>
          <a:xfrm>
            <a:off x="7703124" y="5162248"/>
            <a:ext cx="1234547" cy="685859"/>
          </a:xfrm>
          <a:prstGeom prst="rect">
            <a:avLst/>
          </a:prstGeom>
        </p:spPr>
      </p:pic>
      <p:graphicFrame>
        <p:nvGraphicFramePr>
          <p:cNvPr id="5" name="Table 4">
            <a:extLst>
              <a:ext uri="{FF2B5EF4-FFF2-40B4-BE49-F238E27FC236}">
                <a16:creationId xmlns:a16="http://schemas.microsoft.com/office/drawing/2014/main" id="{E72381D7-7586-496E-85C0-46E09050687F}"/>
              </a:ext>
            </a:extLst>
          </p:cNvPr>
          <p:cNvGraphicFramePr>
            <a:graphicFrameLocks noGrp="1"/>
          </p:cNvGraphicFramePr>
          <p:nvPr>
            <p:extLst/>
          </p:nvPr>
        </p:nvGraphicFramePr>
        <p:xfrm>
          <a:off x="332117" y="1870467"/>
          <a:ext cx="8605556" cy="3977640"/>
        </p:xfrm>
        <a:graphic>
          <a:graphicData uri="http://schemas.openxmlformats.org/drawingml/2006/table">
            <a:tbl>
              <a:tblPr firstRow="1" bandRow="1">
                <a:tableStyleId>{5C22544A-7EE6-4342-B048-85BDC9FD1C3A}</a:tableStyleId>
              </a:tblPr>
              <a:tblGrid>
                <a:gridCol w="5400137">
                  <a:extLst>
                    <a:ext uri="{9D8B030D-6E8A-4147-A177-3AD203B41FA5}">
                      <a16:colId xmlns:a16="http://schemas.microsoft.com/office/drawing/2014/main" val="3932845428"/>
                    </a:ext>
                  </a:extLst>
                </a:gridCol>
                <a:gridCol w="1035170">
                  <a:extLst>
                    <a:ext uri="{9D8B030D-6E8A-4147-A177-3AD203B41FA5}">
                      <a16:colId xmlns:a16="http://schemas.microsoft.com/office/drawing/2014/main" val="3126914892"/>
                    </a:ext>
                  </a:extLst>
                </a:gridCol>
                <a:gridCol w="1022231">
                  <a:extLst>
                    <a:ext uri="{9D8B030D-6E8A-4147-A177-3AD203B41FA5}">
                      <a16:colId xmlns:a16="http://schemas.microsoft.com/office/drawing/2014/main" val="3169797923"/>
                    </a:ext>
                  </a:extLst>
                </a:gridCol>
                <a:gridCol w="1148018">
                  <a:extLst>
                    <a:ext uri="{9D8B030D-6E8A-4147-A177-3AD203B41FA5}">
                      <a16:colId xmlns:a16="http://schemas.microsoft.com/office/drawing/2014/main" val="2739006221"/>
                    </a:ext>
                  </a:extLst>
                </a:gridCol>
              </a:tblGrid>
              <a:tr h="891540">
                <a:tc>
                  <a:txBody>
                    <a:bodyPr/>
                    <a:lstStyle/>
                    <a:p>
                      <a:r>
                        <a:rPr lang="en-GB" sz="1800" b="1" dirty="0"/>
                        <a:t>Question</a:t>
                      </a:r>
                    </a:p>
                  </a:txBody>
                  <a:tcPr marL="68580" marR="68580" marT="34290" marB="34290"/>
                </a:tc>
                <a:tc>
                  <a:txBody>
                    <a:bodyPr/>
                    <a:lstStyle/>
                    <a:p>
                      <a:r>
                        <a:rPr lang="en-GB" sz="1800" b="1" dirty="0"/>
                        <a:t>2018/19 Average To Date</a:t>
                      </a:r>
                    </a:p>
                  </a:txBody>
                  <a:tcPr marL="68580" marR="68580" marT="34290" marB="34290"/>
                </a:tc>
                <a:tc>
                  <a:txBody>
                    <a:bodyPr/>
                    <a:lstStyle/>
                    <a:p>
                      <a:r>
                        <a:rPr lang="en-GB" sz="1800" b="1" dirty="0"/>
                        <a:t>2016/17 Average</a:t>
                      </a:r>
                    </a:p>
                  </a:txBody>
                  <a:tcPr marL="68580" marR="68580" marT="34290" marB="34290"/>
                </a:tc>
                <a:tc>
                  <a:txBody>
                    <a:bodyPr/>
                    <a:lstStyle/>
                    <a:p>
                      <a:r>
                        <a:rPr lang="en-GB" sz="1800" b="1" dirty="0"/>
                        <a:t>Average Increase</a:t>
                      </a:r>
                    </a:p>
                  </a:txBody>
                  <a:tcPr marL="68580" marR="68580" marT="34290" marB="34290"/>
                </a:tc>
                <a:extLst>
                  <a:ext uri="{0D108BD9-81ED-4DB2-BD59-A6C34878D82A}">
                    <a16:rowId xmlns:a16="http://schemas.microsoft.com/office/drawing/2014/main" val="3560744400"/>
                  </a:ext>
                </a:extLst>
              </a:tr>
              <a:tr h="342900">
                <a:tc>
                  <a:txBody>
                    <a:bodyPr/>
                    <a:lstStyle/>
                    <a:p>
                      <a:r>
                        <a:rPr lang="en-GB" sz="1800" b="1" dirty="0"/>
                        <a:t>4.3   Procurement Process Automation</a:t>
                      </a:r>
                    </a:p>
                  </a:txBody>
                  <a:tcPr marL="68580" marR="68580" marT="34290" marB="34290"/>
                </a:tc>
                <a:tc>
                  <a:txBody>
                    <a:bodyPr/>
                    <a:lstStyle/>
                    <a:p>
                      <a:r>
                        <a:rPr lang="en-GB" sz="1800" b="1" dirty="0"/>
                        <a:t>2.8</a:t>
                      </a:r>
                    </a:p>
                  </a:txBody>
                  <a:tcPr marL="68580" marR="68580" marT="34290" marB="34290"/>
                </a:tc>
                <a:tc>
                  <a:txBody>
                    <a:bodyPr/>
                    <a:lstStyle/>
                    <a:p>
                      <a:r>
                        <a:rPr lang="en-GB" sz="1800" b="1" dirty="0"/>
                        <a:t>2.2</a:t>
                      </a:r>
                    </a:p>
                  </a:txBody>
                  <a:tcPr marL="68580" marR="68580" marT="34290" marB="34290"/>
                </a:tc>
                <a:tc>
                  <a:txBody>
                    <a:bodyPr/>
                    <a:lstStyle/>
                    <a:p>
                      <a:r>
                        <a:rPr lang="en-GB" sz="1800" b="1" dirty="0"/>
                        <a:t>0.6</a:t>
                      </a:r>
                    </a:p>
                  </a:txBody>
                  <a:tcPr marL="68580" marR="68580" marT="34290" marB="34290"/>
                </a:tc>
                <a:extLst>
                  <a:ext uri="{0D108BD9-81ED-4DB2-BD59-A6C34878D82A}">
                    <a16:rowId xmlns:a16="http://schemas.microsoft.com/office/drawing/2014/main" val="733819373"/>
                  </a:ext>
                </a:extLst>
              </a:tr>
              <a:tr h="342900">
                <a:tc>
                  <a:txBody>
                    <a:bodyPr/>
                    <a:lstStyle/>
                    <a:p>
                      <a:r>
                        <a:rPr lang="en-GB" sz="1800" b="1" dirty="0"/>
                        <a:t>1.4   Learning and Skills:  Resource and Skills</a:t>
                      </a:r>
                    </a:p>
                  </a:txBody>
                  <a:tcPr marL="68580" marR="68580" marT="34290" marB="34290"/>
                </a:tc>
                <a:tc>
                  <a:txBody>
                    <a:bodyPr/>
                    <a:lstStyle/>
                    <a:p>
                      <a:r>
                        <a:rPr lang="en-GB" sz="1800" b="1" dirty="0"/>
                        <a:t>3.3</a:t>
                      </a:r>
                    </a:p>
                  </a:txBody>
                  <a:tcPr marL="68580" marR="68580" marT="34290" marB="34290"/>
                </a:tc>
                <a:tc>
                  <a:txBody>
                    <a:bodyPr/>
                    <a:lstStyle/>
                    <a:p>
                      <a:r>
                        <a:rPr lang="en-GB" sz="1800" b="1" dirty="0"/>
                        <a:t>2.9</a:t>
                      </a:r>
                    </a:p>
                  </a:txBody>
                  <a:tcPr marL="68580" marR="68580" marT="34290" marB="34290"/>
                </a:tc>
                <a:tc>
                  <a:txBody>
                    <a:bodyPr/>
                    <a:lstStyle/>
                    <a:p>
                      <a:r>
                        <a:rPr lang="en-GB" sz="1800" b="1" dirty="0"/>
                        <a:t>0.4</a:t>
                      </a:r>
                    </a:p>
                  </a:txBody>
                  <a:tcPr marL="68580" marR="68580" marT="34290" marB="34290"/>
                </a:tc>
                <a:extLst>
                  <a:ext uri="{0D108BD9-81ED-4DB2-BD59-A6C34878D82A}">
                    <a16:rowId xmlns:a16="http://schemas.microsoft.com/office/drawing/2014/main" val="565489157"/>
                  </a:ext>
                </a:extLst>
              </a:tr>
              <a:tr h="342900">
                <a:tc>
                  <a:txBody>
                    <a:bodyPr/>
                    <a:lstStyle/>
                    <a:p>
                      <a:r>
                        <a:rPr lang="en-GB" sz="1800" b="1" dirty="0"/>
                        <a:t>1.6   Internal Control Systems</a:t>
                      </a:r>
                    </a:p>
                  </a:txBody>
                  <a:tcPr marL="68580" marR="68580" marT="34290" marB="34290"/>
                </a:tc>
                <a:tc>
                  <a:txBody>
                    <a:bodyPr/>
                    <a:lstStyle/>
                    <a:p>
                      <a:r>
                        <a:rPr lang="en-GB" sz="1800" b="1" dirty="0"/>
                        <a:t>3.1</a:t>
                      </a:r>
                    </a:p>
                  </a:txBody>
                  <a:tcPr marL="68580" marR="68580" marT="34290" marB="34290"/>
                </a:tc>
                <a:tc>
                  <a:txBody>
                    <a:bodyPr/>
                    <a:lstStyle/>
                    <a:p>
                      <a:r>
                        <a:rPr lang="en-GB" sz="1800" b="1" dirty="0"/>
                        <a:t>2.6</a:t>
                      </a:r>
                    </a:p>
                  </a:txBody>
                  <a:tcPr marL="68580" marR="68580" marT="34290" marB="34290"/>
                </a:tc>
                <a:tc>
                  <a:txBody>
                    <a:bodyPr/>
                    <a:lstStyle/>
                    <a:p>
                      <a:r>
                        <a:rPr lang="en-GB" sz="1800" b="1" dirty="0"/>
                        <a:t>0.4</a:t>
                      </a:r>
                    </a:p>
                  </a:txBody>
                  <a:tcPr marL="68580" marR="68580" marT="34290" marB="34290"/>
                </a:tc>
                <a:extLst>
                  <a:ext uri="{0D108BD9-81ED-4DB2-BD59-A6C34878D82A}">
                    <a16:rowId xmlns:a16="http://schemas.microsoft.com/office/drawing/2014/main" val="219361799"/>
                  </a:ext>
                </a:extLst>
              </a:tr>
              <a:tr h="342900">
                <a:tc>
                  <a:txBody>
                    <a:bodyPr/>
                    <a:lstStyle/>
                    <a:p>
                      <a:r>
                        <a:rPr lang="en-GB" sz="1800" b="1" dirty="0"/>
                        <a:t>1.9   Commercial Acumen</a:t>
                      </a:r>
                    </a:p>
                  </a:txBody>
                  <a:tcPr marL="68580" marR="68580" marT="34290" marB="34290"/>
                </a:tc>
                <a:tc>
                  <a:txBody>
                    <a:bodyPr/>
                    <a:lstStyle/>
                    <a:p>
                      <a:r>
                        <a:rPr lang="en-GB" sz="1800" b="1" dirty="0"/>
                        <a:t>2.6</a:t>
                      </a:r>
                    </a:p>
                  </a:txBody>
                  <a:tcPr marL="68580" marR="68580" marT="34290" marB="34290"/>
                </a:tc>
                <a:tc>
                  <a:txBody>
                    <a:bodyPr/>
                    <a:lstStyle/>
                    <a:p>
                      <a:r>
                        <a:rPr lang="en-GB" sz="1800" b="1" dirty="0"/>
                        <a:t>2.3</a:t>
                      </a:r>
                    </a:p>
                  </a:txBody>
                  <a:tcPr marL="68580" marR="68580" marT="34290" marB="34290"/>
                </a:tc>
                <a:tc>
                  <a:txBody>
                    <a:bodyPr/>
                    <a:lstStyle/>
                    <a:p>
                      <a:r>
                        <a:rPr lang="en-GB" sz="1800" b="1" dirty="0"/>
                        <a:t>0.4</a:t>
                      </a:r>
                    </a:p>
                  </a:txBody>
                  <a:tcPr marL="68580" marR="68580" marT="34290" marB="34290"/>
                </a:tc>
                <a:extLst>
                  <a:ext uri="{0D108BD9-81ED-4DB2-BD59-A6C34878D82A}">
                    <a16:rowId xmlns:a16="http://schemas.microsoft.com/office/drawing/2014/main" val="2131396542"/>
                  </a:ext>
                </a:extLst>
              </a:tr>
              <a:tr h="342900">
                <a:tc>
                  <a:txBody>
                    <a:bodyPr/>
                    <a:lstStyle/>
                    <a:p>
                      <a:r>
                        <a:rPr lang="en-GB" sz="1800" b="1" dirty="0"/>
                        <a:t>1.10 Continuous Improvement</a:t>
                      </a:r>
                    </a:p>
                  </a:txBody>
                  <a:tcPr marL="68580" marR="68580" marT="34290" marB="34290"/>
                </a:tc>
                <a:tc>
                  <a:txBody>
                    <a:bodyPr/>
                    <a:lstStyle/>
                    <a:p>
                      <a:r>
                        <a:rPr lang="en-GB" sz="1800" b="1" dirty="0"/>
                        <a:t>2.9</a:t>
                      </a:r>
                    </a:p>
                  </a:txBody>
                  <a:tcPr marL="68580" marR="68580" marT="34290" marB="34290"/>
                </a:tc>
                <a:tc>
                  <a:txBody>
                    <a:bodyPr/>
                    <a:lstStyle/>
                    <a:p>
                      <a:r>
                        <a:rPr lang="en-GB" sz="1800" b="1" dirty="0"/>
                        <a:t>2.5</a:t>
                      </a:r>
                    </a:p>
                  </a:txBody>
                  <a:tcPr marL="68580" marR="68580" marT="34290" marB="34290"/>
                </a:tc>
                <a:tc>
                  <a:txBody>
                    <a:bodyPr/>
                    <a:lstStyle/>
                    <a:p>
                      <a:r>
                        <a:rPr lang="en-GB" sz="1800" b="1" dirty="0"/>
                        <a:t>0.4</a:t>
                      </a:r>
                    </a:p>
                  </a:txBody>
                  <a:tcPr marL="68580" marR="68580" marT="34290" marB="34290"/>
                </a:tc>
                <a:extLst>
                  <a:ext uri="{0D108BD9-81ED-4DB2-BD59-A6C34878D82A}">
                    <a16:rowId xmlns:a16="http://schemas.microsoft.com/office/drawing/2014/main" val="750454996"/>
                  </a:ext>
                </a:extLst>
              </a:tr>
              <a:tr h="342900">
                <a:tc>
                  <a:txBody>
                    <a:bodyPr/>
                    <a:lstStyle/>
                    <a:p>
                      <a:r>
                        <a:rPr lang="en-GB" sz="1800" b="1" dirty="0"/>
                        <a:t>2.4   Implementation and Exit Strategies</a:t>
                      </a:r>
                    </a:p>
                  </a:txBody>
                  <a:tcPr marL="68580" marR="68580" marT="34290" marB="34290"/>
                </a:tc>
                <a:tc>
                  <a:txBody>
                    <a:bodyPr/>
                    <a:lstStyle/>
                    <a:p>
                      <a:r>
                        <a:rPr lang="en-GB" sz="1800" b="1" dirty="0"/>
                        <a:t>2.1</a:t>
                      </a:r>
                    </a:p>
                  </a:txBody>
                  <a:tcPr marL="68580" marR="68580" marT="34290" marB="34290"/>
                </a:tc>
                <a:tc>
                  <a:txBody>
                    <a:bodyPr/>
                    <a:lstStyle/>
                    <a:p>
                      <a:r>
                        <a:rPr lang="en-GB" sz="1800" b="1" dirty="0"/>
                        <a:t>1.8</a:t>
                      </a:r>
                    </a:p>
                  </a:txBody>
                  <a:tcPr marL="68580" marR="68580" marT="34290" marB="34290"/>
                </a:tc>
                <a:tc>
                  <a:txBody>
                    <a:bodyPr/>
                    <a:lstStyle/>
                    <a:p>
                      <a:r>
                        <a:rPr lang="en-GB" sz="1800" b="1" dirty="0"/>
                        <a:t>0.4</a:t>
                      </a:r>
                    </a:p>
                  </a:txBody>
                  <a:tcPr marL="68580" marR="68580" marT="34290" marB="34290"/>
                </a:tc>
                <a:extLst>
                  <a:ext uri="{0D108BD9-81ED-4DB2-BD59-A6C34878D82A}">
                    <a16:rowId xmlns:a16="http://schemas.microsoft.com/office/drawing/2014/main" val="3327608448"/>
                  </a:ext>
                </a:extLst>
              </a:tr>
              <a:tr h="342900">
                <a:tc>
                  <a:txBody>
                    <a:bodyPr/>
                    <a:lstStyle/>
                    <a:p>
                      <a:r>
                        <a:rPr lang="en-GB" sz="1800" b="1" dirty="0"/>
                        <a:t>3.1   Contract and Supplier Management</a:t>
                      </a:r>
                    </a:p>
                  </a:txBody>
                  <a:tcPr marL="68580" marR="68580" marT="34290" marB="34290"/>
                </a:tc>
                <a:tc>
                  <a:txBody>
                    <a:bodyPr/>
                    <a:lstStyle/>
                    <a:p>
                      <a:r>
                        <a:rPr lang="en-GB" sz="1800" b="1" dirty="0"/>
                        <a:t>2.4</a:t>
                      </a:r>
                    </a:p>
                  </a:txBody>
                  <a:tcPr marL="68580" marR="68580" marT="34290" marB="34290"/>
                </a:tc>
                <a:tc>
                  <a:txBody>
                    <a:bodyPr/>
                    <a:lstStyle/>
                    <a:p>
                      <a:r>
                        <a:rPr lang="en-GB" sz="1800" b="1" dirty="0"/>
                        <a:t>2.0</a:t>
                      </a:r>
                    </a:p>
                  </a:txBody>
                  <a:tcPr marL="68580" marR="68580" marT="34290" marB="34290"/>
                </a:tc>
                <a:tc>
                  <a:txBody>
                    <a:bodyPr/>
                    <a:lstStyle/>
                    <a:p>
                      <a:r>
                        <a:rPr lang="en-GB" sz="1800" b="1" dirty="0"/>
                        <a:t>0.4</a:t>
                      </a:r>
                    </a:p>
                  </a:txBody>
                  <a:tcPr marL="68580" marR="68580" marT="34290" marB="34290"/>
                </a:tc>
                <a:extLst>
                  <a:ext uri="{0D108BD9-81ED-4DB2-BD59-A6C34878D82A}">
                    <a16:rowId xmlns:a16="http://schemas.microsoft.com/office/drawing/2014/main" val="2109004042"/>
                  </a:ext>
                </a:extLst>
              </a:tr>
              <a:tr h="342900">
                <a:tc>
                  <a:txBody>
                    <a:bodyPr/>
                    <a:lstStyle/>
                    <a:p>
                      <a:r>
                        <a:rPr lang="en-GB" sz="1800" b="1" dirty="0"/>
                        <a:t>3.2   Contractual Obligations and Additional Benefits</a:t>
                      </a:r>
                    </a:p>
                  </a:txBody>
                  <a:tcPr marL="68580" marR="68580" marT="34290" marB="34290"/>
                </a:tc>
                <a:tc>
                  <a:txBody>
                    <a:bodyPr/>
                    <a:lstStyle/>
                    <a:p>
                      <a:r>
                        <a:rPr lang="en-GB" sz="1800" b="1" dirty="0"/>
                        <a:t>2.1</a:t>
                      </a:r>
                    </a:p>
                  </a:txBody>
                  <a:tcPr marL="68580" marR="68580" marT="34290" marB="34290"/>
                </a:tc>
                <a:tc>
                  <a:txBody>
                    <a:bodyPr/>
                    <a:lstStyle/>
                    <a:p>
                      <a:r>
                        <a:rPr lang="en-GB" sz="1800" b="1" dirty="0"/>
                        <a:t>1.7</a:t>
                      </a:r>
                    </a:p>
                  </a:txBody>
                  <a:tcPr marL="68580" marR="68580" marT="34290" marB="34290"/>
                </a:tc>
                <a:tc>
                  <a:txBody>
                    <a:bodyPr/>
                    <a:lstStyle/>
                    <a:p>
                      <a:r>
                        <a:rPr lang="en-GB" sz="1800" b="1" dirty="0"/>
                        <a:t>0.4</a:t>
                      </a:r>
                    </a:p>
                  </a:txBody>
                  <a:tcPr marL="68580" marR="68580" marT="34290" marB="34290"/>
                </a:tc>
                <a:extLst>
                  <a:ext uri="{0D108BD9-81ED-4DB2-BD59-A6C34878D82A}">
                    <a16:rowId xmlns:a16="http://schemas.microsoft.com/office/drawing/2014/main" val="4013876282"/>
                  </a:ext>
                </a:extLst>
              </a:tr>
              <a:tr h="342900">
                <a:tc>
                  <a:txBody>
                    <a:bodyPr/>
                    <a:lstStyle/>
                    <a:p>
                      <a:r>
                        <a:rPr lang="en-GB" sz="1800" b="1" dirty="0"/>
                        <a:t>3.4   Demand Management</a:t>
                      </a:r>
                    </a:p>
                  </a:txBody>
                  <a:tcPr marL="68580" marR="68580" marT="34290" marB="34290"/>
                </a:tc>
                <a:tc>
                  <a:txBody>
                    <a:bodyPr/>
                    <a:lstStyle/>
                    <a:p>
                      <a:r>
                        <a:rPr lang="en-GB" sz="1800" b="1" dirty="0"/>
                        <a:t>2.5</a:t>
                      </a:r>
                    </a:p>
                  </a:txBody>
                  <a:tcPr marL="68580" marR="68580" marT="34290" marB="34290"/>
                </a:tc>
                <a:tc>
                  <a:txBody>
                    <a:bodyPr/>
                    <a:lstStyle/>
                    <a:p>
                      <a:r>
                        <a:rPr lang="en-GB" sz="1800" b="1" dirty="0"/>
                        <a:t>2.1</a:t>
                      </a:r>
                    </a:p>
                  </a:txBody>
                  <a:tcPr marL="68580" marR="68580" marT="34290" marB="34290"/>
                </a:tc>
                <a:tc>
                  <a:txBody>
                    <a:bodyPr/>
                    <a:lstStyle/>
                    <a:p>
                      <a:r>
                        <a:rPr lang="en-GB" sz="1800" b="1" dirty="0"/>
                        <a:t>0.4</a:t>
                      </a:r>
                    </a:p>
                  </a:txBody>
                  <a:tcPr marL="68580" marR="68580" marT="34290" marB="34290"/>
                </a:tc>
                <a:extLst>
                  <a:ext uri="{0D108BD9-81ED-4DB2-BD59-A6C34878D82A}">
                    <a16:rowId xmlns:a16="http://schemas.microsoft.com/office/drawing/2014/main" val="254998716"/>
                  </a:ext>
                </a:extLst>
              </a:tr>
            </a:tbl>
          </a:graphicData>
        </a:graphic>
      </p:graphicFrame>
    </p:spTree>
    <p:extLst>
      <p:ext uri="{BB962C8B-B14F-4D97-AF65-F5344CB8AC3E}">
        <p14:creationId xmlns:p14="http://schemas.microsoft.com/office/powerpoint/2010/main" val="32814941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987" y="1009893"/>
            <a:ext cx="8805684" cy="553998"/>
          </a:xfrm>
          <a:prstGeom prst="rect">
            <a:avLst/>
          </a:prstGeom>
          <a:noFill/>
        </p:spPr>
        <p:txBody>
          <a:bodyPr wrap="square" rtlCol="0">
            <a:spAutoFit/>
          </a:bodyPr>
          <a:lstStyle/>
          <a:p>
            <a:pPr algn="ctr" defTabSz="685800" fontAlgn="auto">
              <a:spcBef>
                <a:spcPts val="0"/>
              </a:spcBef>
              <a:spcAft>
                <a:spcPts val="0"/>
              </a:spcAft>
            </a:pPr>
            <a:r>
              <a:rPr lang="en-GB" sz="3000" b="1" dirty="0">
                <a:solidFill>
                  <a:prstClr val="black"/>
                </a:solidFill>
                <a:latin typeface="Calibri" panose="020F0502020204030204"/>
              </a:rPr>
              <a:t>Some Early Analysis – Question Ranking to Date</a:t>
            </a:r>
          </a:p>
        </p:txBody>
      </p:sp>
      <p:pic>
        <p:nvPicPr>
          <p:cNvPr id="6" name="Picture 5">
            <a:extLst>
              <a:ext uri="{FF2B5EF4-FFF2-40B4-BE49-F238E27FC236}">
                <a16:creationId xmlns:a16="http://schemas.microsoft.com/office/drawing/2014/main" id="{6A2C0034-920E-4CF4-905A-BFE7FAFC1A6C}"/>
              </a:ext>
            </a:extLst>
          </p:cNvPr>
          <p:cNvPicPr>
            <a:picLocks noChangeAspect="1"/>
          </p:cNvPicPr>
          <p:nvPr/>
        </p:nvPicPr>
        <p:blipFill>
          <a:blip r:embed="rId3"/>
          <a:stretch>
            <a:fillRect/>
          </a:stretch>
        </p:blipFill>
        <p:spPr>
          <a:xfrm>
            <a:off x="7703124" y="5162248"/>
            <a:ext cx="1234547" cy="685859"/>
          </a:xfrm>
          <a:prstGeom prst="rect">
            <a:avLst/>
          </a:prstGeom>
        </p:spPr>
      </p:pic>
      <p:graphicFrame>
        <p:nvGraphicFramePr>
          <p:cNvPr id="3" name="Table 2">
            <a:extLst>
              <a:ext uri="{FF2B5EF4-FFF2-40B4-BE49-F238E27FC236}">
                <a16:creationId xmlns:a16="http://schemas.microsoft.com/office/drawing/2014/main" id="{FF7C5E20-7E33-4DAF-AC14-7BEED556EB73}"/>
              </a:ext>
            </a:extLst>
          </p:cNvPr>
          <p:cNvGraphicFramePr>
            <a:graphicFrameLocks noGrp="1"/>
          </p:cNvGraphicFramePr>
          <p:nvPr>
            <p:extLst/>
          </p:nvPr>
        </p:nvGraphicFramePr>
        <p:xfrm>
          <a:off x="206328" y="1540808"/>
          <a:ext cx="8731341" cy="4320540"/>
        </p:xfrm>
        <a:graphic>
          <a:graphicData uri="http://schemas.openxmlformats.org/drawingml/2006/table">
            <a:tbl>
              <a:tblPr firstRow="1" bandRow="1">
                <a:tableStyleId>{5C22544A-7EE6-4342-B048-85BDC9FD1C3A}</a:tableStyleId>
              </a:tblPr>
              <a:tblGrid>
                <a:gridCol w="890952">
                  <a:extLst>
                    <a:ext uri="{9D8B030D-6E8A-4147-A177-3AD203B41FA5}">
                      <a16:colId xmlns:a16="http://schemas.microsoft.com/office/drawing/2014/main" val="2929831201"/>
                    </a:ext>
                  </a:extLst>
                </a:gridCol>
                <a:gridCol w="673331">
                  <a:extLst>
                    <a:ext uri="{9D8B030D-6E8A-4147-A177-3AD203B41FA5}">
                      <a16:colId xmlns:a16="http://schemas.microsoft.com/office/drawing/2014/main" val="3939084131"/>
                    </a:ext>
                  </a:extLst>
                </a:gridCol>
                <a:gridCol w="5897880">
                  <a:extLst>
                    <a:ext uri="{9D8B030D-6E8A-4147-A177-3AD203B41FA5}">
                      <a16:colId xmlns:a16="http://schemas.microsoft.com/office/drawing/2014/main" val="1659914015"/>
                    </a:ext>
                  </a:extLst>
                </a:gridCol>
                <a:gridCol w="1269178">
                  <a:extLst>
                    <a:ext uri="{9D8B030D-6E8A-4147-A177-3AD203B41FA5}">
                      <a16:colId xmlns:a16="http://schemas.microsoft.com/office/drawing/2014/main" val="2868066168"/>
                    </a:ext>
                  </a:extLst>
                </a:gridCol>
              </a:tblGrid>
              <a:tr h="754380">
                <a:tc>
                  <a:txBody>
                    <a:bodyPr/>
                    <a:lstStyle/>
                    <a:p>
                      <a:r>
                        <a:rPr lang="en-GB" sz="1500" b="1" dirty="0"/>
                        <a:t>2018/19 Rank To Date</a:t>
                      </a:r>
                    </a:p>
                  </a:txBody>
                  <a:tcPr marL="68580" marR="68580" marT="34290" marB="34290"/>
                </a:tc>
                <a:tc>
                  <a:txBody>
                    <a:bodyPr/>
                    <a:lstStyle/>
                    <a:p>
                      <a:r>
                        <a:rPr lang="en-GB" sz="1500" b="1" dirty="0"/>
                        <a:t>2016/17 Rank</a:t>
                      </a:r>
                    </a:p>
                  </a:txBody>
                  <a:tcPr marL="68580" marR="68580" marT="34290" marB="34290"/>
                </a:tc>
                <a:tc>
                  <a:txBody>
                    <a:bodyPr/>
                    <a:lstStyle/>
                    <a:p>
                      <a:r>
                        <a:rPr lang="en-GB" sz="1500" b="1" dirty="0"/>
                        <a:t>Question</a:t>
                      </a:r>
                    </a:p>
                  </a:txBody>
                  <a:tcPr marL="68580" marR="68580" marT="34290" marB="34290"/>
                </a:tc>
                <a:tc>
                  <a:txBody>
                    <a:bodyPr/>
                    <a:lstStyle/>
                    <a:p>
                      <a:r>
                        <a:rPr lang="en-GB" sz="1500" b="1" dirty="0"/>
                        <a:t>2018/19 Average to date</a:t>
                      </a:r>
                    </a:p>
                  </a:txBody>
                  <a:tcPr marL="68580" marR="68580" marT="34290" marB="34290"/>
                </a:tc>
                <a:extLst>
                  <a:ext uri="{0D108BD9-81ED-4DB2-BD59-A6C34878D82A}">
                    <a16:rowId xmlns:a16="http://schemas.microsoft.com/office/drawing/2014/main" val="1079742374"/>
                  </a:ext>
                </a:extLst>
              </a:tr>
              <a:tr h="297180">
                <a:tc>
                  <a:txBody>
                    <a:bodyPr/>
                    <a:lstStyle/>
                    <a:p>
                      <a:r>
                        <a:rPr lang="en-GB" sz="1500" b="1" dirty="0"/>
                        <a:t>1</a:t>
                      </a:r>
                    </a:p>
                  </a:txBody>
                  <a:tcPr marL="68580" marR="68580" marT="34290" marB="34290"/>
                </a:tc>
                <a:tc>
                  <a:txBody>
                    <a:bodyPr/>
                    <a:lstStyle/>
                    <a:p>
                      <a:r>
                        <a:rPr lang="en-GB" sz="1500" b="1" dirty="0"/>
                        <a:t>1</a:t>
                      </a:r>
                    </a:p>
                  </a:txBody>
                  <a:tcPr marL="68580" marR="68580" marT="34290" marB="34290"/>
                </a:tc>
                <a:tc>
                  <a:txBody>
                    <a:bodyPr/>
                    <a:lstStyle/>
                    <a:p>
                      <a:r>
                        <a:rPr lang="en-GB" sz="1500" b="1" dirty="0"/>
                        <a:t>4.2    Stock Management </a:t>
                      </a:r>
                    </a:p>
                  </a:txBody>
                  <a:tcPr marL="68580" marR="68580" marT="34290" marB="34290"/>
                </a:tc>
                <a:tc>
                  <a:txBody>
                    <a:bodyPr/>
                    <a:lstStyle/>
                    <a:p>
                      <a:r>
                        <a:rPr lang="en-GB" sz="1500" b="1" dirty="0"/>
                        <a:t>3.7</a:t>
                      </a:r>
                    </a:p>
                  </a:txBody>
                  <a:tcPr marL="68580" marR="68580" marT="34290" marB="34290"/>
                </a:tc>
                <a:extLst>
                  <a:ext uri="{0D108BD9-81ED-4DB2-BD59-A6C34878D82A}">
                    <a16:rowId xmlns:a16="http://schemas.microsoft.com/office/drawing/2014/main" val="3395647954"/>
                  </a:ext>
                </a:extLst>
              </a:tr>
              <a:tr h="297180">
                <a:tc>
                  <a:txBody>
                    <a:bodyPr/>
                    <a:lstStyle/>
                    <a:p>
                      <a:r>
                        <a:rPr lang="en-GB" sz="1500" b="1" dirty="0"/>
                        <a:t>2</a:t>
                      </a:r>
                    </a:p>
                  </a:txBody>
                  <a:tcPr marL="68580" marR="68580" marT="34290" marB="34290"/>
                </a:tc>
                <a:tc>
                  <a:txBody>
                    <a:bodyPr/>
                    <a:lstStyle/>
                    <a:p>
                      <a:r>
                        <a:rPr lang="en-GB" sz="1500" b="1" dirty="0"/>
                        <a:t>2</a:t>
                      </a:r>
                    </a:p>
                  </a:txBody>
                  <a:tcPr marL="68580" marR="68580" marT="34290" marB="34290"/>
                </a:tc>
                <a:tc>
                  <a:txBody>
                    <a:bodyPr/>
                    <a:lstStyle/>
                    <a:p>
                      <a:r>
                        <a:rPr lang="en-GB" sz="1500" b="1" dirty="0"/>
                        <a:t>1.1    Procurement Representation</a:t>
                      </a:r>
                    </a:p>
                  </a:txBody>
                  <a:tcPr marL="68580" marR="68580" marT="34290" marB="34290"/>
                </a:tc>
                <a:tc>
                  <a:txBody>
                    <a:bodyPr/>
                    <a:lstStyle/>
                    <a:p>
                      <a:r>
                        <a:rPr lang="en-GB" sz="1500" b="1" dirty="0"/>
                        <a:t>3.5</a:t>
                      </a:r>
                    </a:p>
                  </a:txBody>
                  <a:tcPr marL="68580" marR="68580" marT="34290" marB="34290"/>
                </a:tc>
                <a:extLst>
                  <a:ext uri="{0D108BD9-81ED-4DB2-BD59-A6C34878D82A}">
                    <a16:rowId xmlns:a16="http://schemas.microsoft.com/office/drawing/2014/main" val="581909690"/>
                  </a:ext>
                </a:extLst>
              </a:tr>
              <a:tr h="297180">
                <a:tc>
                  <a:txBody>
                    <a:bodyPr/>
                    <a:lstStyle/>
                    <a:p>
                      <a:r>
                        <a:rPr lang="en-GB" sz="1500" b="1" dirty="0"/>
                        <a:t>3</a:t>
                      </a:r>
                    </a:p>
                  </a:txBody>
                  <a:tcPr marL="68580" marR="68580" marT="34290" marB="34290"/>
                </a:tc>
                <a:tc>
                  <a:txBody>
                    <a:bodyPr/>
                    <a:lstStyle/>
                    <a:p>
                      <a:r>
                        <a:rPr lang="en-GB" sz="1500" b="1" dirty="0"/>
                        <a:t>3</a:t>
                      </a:r>
                    </a:p>
                  </a:txBody>
                  <a:tcPr marL="68580" marR="68580" marT="34290" marB="34290"/>
                </a:tc>
                <a:tc>
                  <a:txBody>
                    <a:bodyPr/>
                    <a:lstStyle/>
                    <a:p>
                      <a:r>
                        <a:rPr lang="en-GB" sz="1500" b="1" dirty="0"/>
                        <a:t>1.5    Learning and Skills:  Capability and Skills</a:t>
                      </a:r>
                    </a:p>
                  </a:txBody>
                  <a:tcPr marL="68580" marR="68580" marT="34290" marB="34290"/>
                </a:tc>
                <a:tc>
                  <a:txBody>
                    <a:bodyPr/>
                    <a:lstStyle/>
                    <a:p>
                      <a:r>
                        <a:rPr lang="en-GB" sz="1500" b="1" dirty="0"/>
                        <a:t>3.3</a:t>
                      </a:r>
                    </a:p>
                  </a:txBody>
                  <a:tcPr marL="68580" marR="68580" marT="34290" marB="34290"/>
                </a:tc>
                <a:extLst>
                  <a:ext uri="{0D108BD9-81ED-4DB2-BD59-A6C34878D82A}">
                    <a16:rowId xmlns:a16="http://schemas.microsoft.com/office/drawing/2014/main" val="1866958876"/>
                  </a:ext>
                </a:extLst>
              </a:tr>
              <a:tr h="297180">
                <a:tc>
                  <a:txBody>
                    <a:bodyPr/>
                    <a:lstStyle/>
                    <a:p>
                      <a:r>
                        <a:rPr lang="en-GB" sz="1500" b="1" dirty="0"/>
                        <a:t>4</a:t>
                      </a:r>
                    </a:p>
                  </a:txBody>
                  <a:tcPr marL="68580" marR="68580" marT="34290" marB="34290"/>
                </a:tc>
                <a:tc>
                  <a:txBody>
                    <a:bodyPr/>
                    <a:lstStyle/>
                    <a:p>
                      <a:r>
                        <a:rPr lang="en-GB" sz="1500" b="1" dirty="0"/>
                        <a:t>4</a:t>
                      </a:r>
                    </a:p>
                  </a:txBody>
                  <a:tcPr marL="68580" marR="68580" marT="34290" marB="34290"/>
                </a:tc>
                <a:tc>
                  <a:txBody>
                    <a:bodyPr/>
                    <a:lstStyle/>
                    <a:p>
                      <a:r>
                        <a:rPr lang="en-GB" sz="1500" b="1" dirty="0"/>
                        <a:t>1.2    Procurement Influence</a:t>
                      </a:r>
                    </a:p>
                  </a:txBody>
                  <a:tcPr marL="68580" marR="68580" marT="34290" marB="34290"/>
                </a:tc>
                <a:tc>
                  <a:txBody>
                    <a:bodyPr/>
                    <a:lstStyle/>
                    <a:p>
                      <a:r>
                        <a:rPr lang="en-GB" sz="1500" b="1" dirty="0"/>
                        <a:t>3.3</a:t>
                      </a:r>
                    </a:p>
                  </a:txBody>
                  <a:tcPr marL="68580" marR="68580" marT="34290" marB="34290"/>
                </a:tc>
                <a:extLst>
                  <a:ext uri="{0D108BD9-81ED-4DB2-BD59-A6C34878D82A}">
                    <a16:rowId xmlns:a16="http://schemas.microsoft.com/office/drawing/2014/main" val="698243785"/>
                  </a:ext>
                </a:extLst>
              </a:tr>
              <a:tr h="297180">
                <a:tc>
                  <a:txBody>
                    <a:bodyPr/>
                    <a:lstStyle/>
                    <a:p>
                      <a:r>
                        <a:rPr lang="en-GB" sz="1500" b="1" dirty="0"/>
                        <a:t>5</a:t>
                      </a:r>
                    </a:p>
                  </a:txBody>
                  <a:tcPr marL="68580" marR="68580" marT="34290" marB="34290"/>
                </a:tc>
                <a:tc>
                  <a:txBody>
                    <a:bodyPr/>
                    <a:lstStyle/>
                    <a:p>
                      <a:r>
                        <a:rPr lang="en-GB" sz="1500" b="1" dirty="0"/>
                        <a:t>6</a:t>
                      </a:r>
                    </a:p>
                  </a:txBody>
                  <a:tcPr marL="68580" marR="68580" marT="34290" marB="34290"/>
                </a:tc>
                <a:tc>
                  <a:txBody>
                    <a:bodyPr/>
                    <a:lstStyle/>
                    <a:p>
                      <a:r>
                        <a:rPr lang="en-GB" sz="1500" b="1" dirty="0"/>
                        <a:t>1.4    Learning and Skills:  Resource and Skills</a:t>
                      </a:r>
                    </a:p>
                  </a:txBody>
                  <a:tcPr marL="68580" marR="68580" marT="34290" marB="34290"/>
                </a:tc>
                <a:tc>
                  <a:txBody>
                    <a:bodyPr/>
                    <a:lstStyle/>
                    <a:p>
                      <a:r>
                        <a:rPr lang="en-GB" sz="1500" b="1" dirty="0"/>
                        <a:t>3.3</a:t>
                      </a:r>
                    </a:p>
                  </a:txBody>
                  <a:tcPr marL="68580" marR="68580" marT="34290" marB="34290"/>
                </a:tc>
                <a:extLst>
                  <a:ext uri="{0D108BD9-81ED-4DB2-BD59-A6C34878D82A}">
                    <a16:rowId xmlns:a16="http://schemas.microsoft.com/office/drawing/2014/main" val="998729638"/>
                  </a:ext>
                </a:extLst>
              </a:tr>
              <a:tr h="297180">
                <a:tc>
                  <a:txBody>
                    <a:bodyPr/>
                    <a:lstStyle/>
                    <a:p>
                      <a:r>
                        <a:rPr lang="en-GB" sz="1500" b="1" dirty="0"/>
                        <a:t>6</a:t>
                      </a:r>
                    </a:p>
                  </a:txBody>
                  <a:tcPr marL="68580" marR="68580" marT="34290" marB="34290"/>
                </a:tc>
                <a:tc>
                  <a:txBody>
                    <a:bodyPr/>
                    <a:lstStyle/>
                    <a:p>
                      <a:r>
                        <a:rPr lang="en-GB" sz="1500" b="1" dirty="0"/>
                        <a:t>7</a:t>
                      </a:r>
                    </a:p>
                  </a:txBody>
                  <a:tcPr marL="68580" marR="68580" marT="34290" marB="34290"/>
                </a:tc>
                <a:tc>
                  <a:txBody>
                    <a:bodyPr/>
                    <a:lstStyle/>
                    <a:p>
                      <a:r>
                        <a:rPr lang="en-GB" sz="1500" b="1" dirty="0"/>
                        <a:t>1.3    Procurement Strategy</a:t>
                      </a:r>
                    </a:p>
                  </a:txBody>
                  <a:tcPr marL="68580" marR="68580" marT="34290" marB="34290"/>
                </a:tc>
                <a:tc>
                  <a:txBody>
                    <a:bodyPr/>
                    <a:lstStyle/>
                    <a:p>
                      <a:r>
                        <a:rPr lang="en-GB" sz="1500" b="1" dirty="0"/>
                        <a:t>3.2</a:t>
                      </a:r>
                    </a:p>
                  </a:txBody>
                  <a:tcPr marL="68580" marR="68580" marT="34290" marB="34290"/>
                </a:tc>
                <a:extLst>
                  <a:ext uri="{0D108BD9-81ED-4DB2-BD59-A6C34878D82A}">
                    <a16:rowId xmlns:a16="http://schemas.microsoft.com/office/drawing/2014/main" val="782926430"/>
                  </a:ext>
                </a:extLst>
              </a:tr>
              <a:tr h="297180">
                <a:tc>
                  <a:txBody>
                    <a:bodyPr/>
                    <a:lstStyle/>
                    <a:p>
                      <a:r>
                        <a:rPr lang="en-GB" sz="1500" b="1" dirty="0"/>
                        <a:t>7</a:t>
                      </a:r>
                    </a:p>
                  </a:txBody>
                  <a:tcPr marL="68580" marR="68580" marT="34290" marB="34290"/>
                </a:tc>
                <a:tc>
                  <a:txBody>
                    <a:bodyPr/>
                    <a:lstStyle/>
                    <a:p>
                      <a:r>
                        <a:rPr lang="en-GB" sz="1500" b="1" dirty="0"/>
                        <a:t>8</a:t>
                      </a:r>
                    </a:p>
                  </a:txBody>
                  <a:tcPr marL="68580" marR="68580" marT="34290" marB="34290"/>
                </a:tc>
                <a:tc>
                  <a:txBody>
                    <a:bodyPr/>
                    <a:lstStyle/>
                    <a:p>
                      <a:r>
                        <a:rPr lang="en-GB" sz="1500" b="1" dirty="0"/>
                        <a:t>1.8    Fraud Awareness and Prevention</a:t>
                      </a:r>
                    </a:p>
                  </a:txBody>
                  <a:tcPr marL="68580" marR="68580" marT="34290" marB="34290"/>
                </a:tc>
                <a:tc>
                  <a:txBody>
                    <a:bodyPr/>
                    <a:lstStyle/>
                    <a:p>
                      <a:r>
                        <a:rPr lang="en-GB" sz="1500" b="1" dirty="0"/>
                        <a:t>3.1</a:t>
                      </a:r>
                    </a:p>
                  </a:txBody>
                  <a:tcPr marL="68580" marR="68580" marT="34290" marB="34290"/>
                </a:tc>
                <a:extLst>
                  <a:ext uri="{0D108BD9-81ED-4DB2-BD59-A6C34878D82A}">
                    <a16:rowId xmlns:a16="http://schemas.microsoft.com/office/drawing/2014/main" val="1113240431"/>
                  </a:ext>
                </a:extLst>
              </a:tr>
              <a:tr h="297180">
                <a:tc>
                  <a:txBody>
                    <a:bodyPr/>
                    <a:lstStyle/>
                    <a:p>
                      <a:r>
                        <a:rPr lang="en-GB" sz="1500" b="1" dirty="0"/>
                        <a:t>8</a:t>
                      </a:r>
                    </a:p>
                  </a:txBody>
                  <a:tcPr marL="68580" marR="68580" marT="34290" marB="34290"/>
                </a:tc>
                <a:tc>
                  <a:txBody>
                    <a:bodyPr/>
                    <a:lstStyle/>
                    <a:p>
                      <a:r>
                        <a:rPr lang="en-GB" sz="1500" b="1" dirty="0"/>
                        <a:t>5</a:t>
                      </a:r>
                    </a:p>
                  </a:txBody>
                  <a:tcPr marL="68580" marR="68580" marT="34290" marB="34290"/>
                </a:tc>
                <a:tc>
                  <a:txBody>
                    <a:bodyPr/>
                    <a:lstStyle/>
                    <a:p>
                      <a:r>
                        <a:rPr lang="en-GB" sz="1500" b="1" dirty="0"/>
                        <a:t>4.1    Goods Receipt and Payment Process</a:t>
                      </a:r>
                    </a:p>
                  </a:txBody>
                  <a:tcPr marL="68580" marR="68580" marT="34290" marB="34290"/>
                </a:tc>
                <a:tc>
                  <a:txBody>
                    <a:bodyPr/>
                    <a:lstStyle/>
                    <a:p>
                      <a:r>
                        <a:rPr lang="en-GB" sz="1500" b="1" dirty="0"/>
                        <a:t>3.1</a:t>
                      </a:r>
                    </a:p>
                  </a:txBody>
                  <a:tcPr marL="68580" marR="68580" marT="34290" marB="34290"/>
                </a:tc>
                <a:extLst>
                  <a:ext uri="{0D108BD9-81ED-4DB2-BD59-A6C34878D82A}">
                    <a16:rowId xmlns:a16="http://schemas.microsoft.com/office/drawing/2014/main" val="1301707416"/>
                  </a:ext>
                </a:extLst>
              </a:tr>
              <a:tr h="297180">
                <a:tc>
                  <a:txBody>
                    <a:bodyPr/>
                    <a:lstStyle/>
                    <a:p>
                      <a:r>
                        <a:rPr lang="en-GB" sz="1500" b="1" dirty="0"/>
                        <a:t>9</a:t>
                      </a:r>
                    </a:p>
                  </a:txBody>
                  <a:tcPr marL="68580" marR="68580" marT="34290" marB="34290"/>
                </a:tc>
                <a:tc>
                  <a:txBody>
                    <a:bodyPr/>
                    <a:lstStyle/>
                    <a:p>
                      <a:r>
                        <a:rPr lang="en-GB" sz="1500" b="1" dirty="0"/>
                        <a:t>9</a:t>
                      </a:r>
                    </a:p>
                  </a:txBody>
                  <a:tcPr marL="68580" marR="68580" marT="34290" marB="34290"/>
                </a:tc>
                <a:tc>
                  <a:txBody>
                    <a:bodyPr/>
                    <a:lstStyle/>
                    <a:p>
                      <a:r>
                        <a:rPr lang="en-GB" sz="1500" b="1" dirty="0"/>
                        <a:t>1.6    Internal Control Systems</a:t>
                      </a:r>
                    </a:p>
                  </a:txBody>
                  <a:tcPr marL="68580" marR="68580" marT="34290" marB="34290"/>
                </a:tc>
                <a:tc>
                  <a:txBody>
                    <a:bodyPr/>
                    <a:lstStyle/>
                    <a:p>
                      <a:r>
                        <a:rPr lang="en-GB" sz="1500" b="1" dirty="0"/>
                        <a:t>3.1</a:t>
                      </a:r>
                    </a:p>
                  </a:txBody>
                  <a:tcPr marL="68580" marR="68580" marT="34290" marB="34290"/>
                </a:tc>
                <a:extLst>
                  <a:ext uri="{0D108BD9-81ED-4DB2-BD59-A6C34878D82A}">
                    <a16:rowId xmlns:a16="http://schemas.microsoft.com/office/drawing/2014/main" val="3078660231"/>
                  </a:ext>
                </a:extLst>
              </a:tr>
              <a:tr h="297180">
                <a:tc>
                  <a:txBody>
                    <a:bodyPr/>
                    <a:lstStyle/>
                    <a:p>
                      <a:r>
                        <a:rPr lang="en-GB" sz="1500" b="1" dirty="0"/>
                        <a:t>10</a:t>
                      </a:r>
                    </a:p>
                  </a:txBody>
                  <a:tcPr marL="68580" marR="68580" marT="34290" marB="34290"/>
                </a:tc>
                <a:tc>
                  <a:txBody>
                    <a:bodyPr/>
                    <a:lstStyle/>
                    <a:p>
                      <a:r>
                        <a:rPr lang="en-GB" sz="1500" b="1" dirty="0"/>
                        <a:t>10</a:t>
                      </a:r>
                    </a:p>
                  </a:txBody>
                  <a:tcPr marL="68580" marR="68580" marT="34290" marB="34290"/>
                </a:tc>
                <a:tc>
                  <a:txBody>
                    <a:bodyPr/>
                    <a:lstStyle/>
                    <a:p>
                      <a:r>
                        <a:rPr lang="en-GB" sz="1500" b="1" dirty="0"/>
                        <a:t>2.3    Specification</a:t>
                      </a:r>
                    </a:p>
                  </a:txBody>
                  <a:tcPr marL="68580" marR="68580" marT="34290" marB="34290"/>
                </a:tc>
                <a:tc>
                  <a:txBody>
                    <a:bodyPr/>
                    <a:lstStyle/>
                    <a:p>
                      <a:r>
                        <a:rPr lang="en-GB" sz="1500" b="1" dirty="0"/>
                        <a:t>2.9</a:t>
                      </a:r>
                    </a:p>
                  </a:txBody>
                  <a:tcPr marL="68580" marR="68580" marT="34290" marB="34290"/>
                </a:tc>
                <a:extLst>
                  <a:ext uri="{0D108BD9-81ED-4DB2-BD59-A6C34878D82A}">
                    <a16:rowId xmlns:a16="http://schemas.microsoft.com/office/drawing/2014/main" val="1096553672"/>
                  </a:ext>
                </a:extLst>
              </a:tr>
              <a:tr h="297180">
                <a:tc>
                  <a:txBody>
                    <a:bodyPr/>
                    <a:lstStyle/>
                    <a:p>
                      <a:r>
                        <a:rPr lang="en-GB" sz="1500" b="1" dirty="0"/>
                        <a:t>11</a:t>
                      </a:r>
                    </a:p>
                  </a:txBody>
                  <a:tcPr marL="68580" marR="68580" marT="34290" marB="34290"/>
                </a:tc>
                <a:tc>
                  <a:txBody>
                    <a:bodyPr/>
                    <a:lstStyle/>
                    <a:p>
                      <a:r>
                        <a:rPr lang="en-GB" sz="1500" b="1" dirty="0"/>
                        <a:t>13</a:t>
                      </a:r>
                    </a:p>
                  </a:txBody>
                  <a:tcPr marL="68580" marR="68580" marT="34290" marB="34290"/>
                </a:tc>
                <a:tc>
                  <a:txBody>
                    <a:bodyPr/>
                    <a:lstStyle/>
                    <a:p>
                      <a:r>
                        <a:rPr lang="en-GB" sz="1500" b="1" dirty="0"/>
                        <a:t>1.10  Continuous Improvement </a:t>
                      </a:r>
                    </a:p>
                  </a:txBody>
                  <a:tcPr marL="68580" marR="68580" marT="34290" marB="34290"/>
                </a:tc>
                <a:tc>
                  <a:txBody>
                    <a:bodyPr/>
                    <a:lstStyle/>
                    <a:p>
                      <a:r>
                        <a:rPr lang="en-GB" sz="1500" b="1" dirty="0"/>
                        <a:t>2.9</a:t>
                      </a:r>
                    </a:p>
                  </a:txBody>
                  <a:tcPr marL="68580" marR="68580" marT="34290" marB="34290"/>
                </a:tc>
                <a:extLst>
                  <a:ext uri="{0D108BD9-81ED-4DB2-BD59-A6C34878D82A}">
                    <a16:rowId xmlns:a16="http://schemas.microsoft.com/office/drawing/2014/main" val="1608857674"/>
                  </a:ext>
                </a:extLst>
              </a:tr>
              <a:tr h="297180">
                <a:tc>
                  <a:txBody>
                    <a:bodyPr/>
                    <a:lstStyle/>
                    <a:p>
                      <a:r>
                        <a:rPr lang="en-GB" sz="1500" b="1" dirty="0"/>
                        <a:t>12</a:t>
                      </a:r>
                    </a:p>
                  </a:txBody>
                  <a:tcPr marL="68580" marR="68580" marT="34290" marB="34290"/>
                </a:tc>
                <a:tc>
                  <a:txBody>
                    <a:bodyPr/>
                    <a:lstStyle/>
                    <a:p>
                      <a:r>
                        <a:rPr lang="en-GB" sz="1500" b="1" dirty="0"/>
                        <a:t>11</a:t>
                      </a:r>
                    </a:p>
                  </a:txBody>
                  <a:tcPr marL="68580" marR="68580" marT="34290" marB="34290"/>
                </a:tc>
                <a:tc>
                  <a:txBody>
                    <a:bodyPr/>
                    <a:lstStyle/>
                    <a:p>
                      <a:r>
                        <a:rPr lang="en-GB" sz="1500" b="1" dirty="0"/>
                        <a:t>2.2    Strategy Development</a:t>
                      </a:r>
                    </a:p>
                  </a:txBody>
                  <a:tcPr marL="68580" marR="68580" marT="34290" marB="34290"/>
                </a:tc>
                <a:tc>
                  <a:txBody>
                    <a:bodyPr/>
                    <a:lstStyle/>
                    <a:p>
                      <a:r>
                        <a:rPr lang="en-GB" sz="1500" b="1" dirty="0"/>
                        <a:t>2.9</a:t>
                      </a:r>
                    </a:p>
                  </a:txBody>
                  <a:tcPr marL="68580" marR="68580" marT="34290" marB="34290"/>
                </a:tc>
                <a:extLst>
                  <a:ext uri="{0D108BD9-81ED-4DB2-BD59-A6C34878D82A}">
                    <a16:rowId xmlns:a16="http://schemas.microsoft.com/office/drawing/2014/main" val="2144173551"/>
                  </a:ext>
                </a:extLst>
              </a:tr>
            </a:tbl>
          </a:graphicData>
        </a:graphic>
      </p:graphicFrame>
    </p:spTree>
    <p:extLst>
      <p:ext uri="{BB962C8B-B14F-4D97-AF65-F5344CB8AC3E}">
        <p14:creationId xmlns:p14="http://schemas.microsoft.com/office/powerpoint/2010/main" val="18474901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987" y="1009893"/>
            <a:ext cx="8805684" cy="553998"/>
          </a:xfrm>
          <a:prstGeom prst="rect">
            <a:avLst/>
          </a:prstGeom>
          <a:noFill/>
        </p:spPr>
        <p:txBody>
          <a:bodyPr wrap="square" rtlCol="0">
            <a:spAutoFit/>
          </a:bodyPr>
          <a:lstStyle/>
          <a:p>
            <a:pPr algn="ctr" defTabSz="685800" fontAlgn="auto">
              <a:spcBef>
                <a:spcPts val="0"/>
              </a:spcBef>
              <a:spcAft>
                <a:spcPts val="0"/>
              </a:spcAft>
            </a:pPr>
            <a:r>
              <a:rPr lang="en-GB" sz="3000" b="1" dirty="0">
                <a:solidFill>
                  <a:prstClr val="black"/>
                </a:solidFill>
                <a:latin typeface="Calibri" panose="020F0502020204030204"/>
              </a:rPr>
              <a:t>Some Early Analysis – Question Ranking to Date</a:t>
            </a:r>
          </a:p>
        </p:txBody>
      </p:sp>
      <p:pic>
        <p:nvPicPr>
          <p:cNvPr id="6" name="Picture 5">
            <a:extLst>
              <a:ext uri="{FF2B5EF4-FFF2-40B4-BE49-F238E27FC236}">
                <a16:creationId xmlns:a16="http://schemas.microsoft.com/office/drawing/2014/main" id="{6A2C0034-920E-4CF4-905A-BFE7FAFC1A6C}"/>
              </a:ext>
            </a:extLst>
          </p:cNvPr>
          <p:cNvPicPr>
            <a:picLocks noChangeAspect="1"/>
          </p:cNvPicPr>
          <p:nvPr/>
        </p:nvPicPr>
        <p:blipFill>
          <a:blip r:embed="rId3"/>
          <a:stretch>
            <a:fillRect/>
          </a:stretch>
        </p:blipFill>
        <p:spPr>
          <a:xfrm>
            <a:off x="7703124" y="5162248"/>
            <a:ext cx="1234547" cy="685859"/>
          </a:xfrm>
          <a:prstGeom prst="rect">
            <a:avLst/>
          </a:prstGeom>
        </p:spPr>
      </p:pic>
      <p:graphicFrame>
        <p:nvGraphicFramePr>
          <p:cNvPr id="3" name="Table 2">
            <a:extLst>
              <a:ext uri="{FF2B5EF4-FFF2-40B4-BE49-F238E27FC236}">
                <a16:creationId xmlns:a16="http://schemas.microsoft.com/office/drawing/2014/main" id="{FF7C5E20-7E33-4DAF-AC14-7BEED556EB73}"/>
              </a:ext>
            </a:extLst>
          </p:cNvPr>
          <p:cNvGraphicFramePr>
            <a:graphicFrameLocks noGrp="1"/>
          </p:cNvGraphicFramePr>
          <p:nvPr>
            <p:extLst/>
          </p:nvPr>
        </p:nvGraphicFramePr>
        <p:xfrm>
          <a:off x="311727" y="1633913"/>
          <a:ext cx="8625943" cy="4049107"/>
        </p:xfrm>
        <a:graphic>
          <a:graphicData uri="http://schemas.openxmlformats.org/drawingml/2006/table">
            <a:tbl>
              <a:tblPr firstRow="1" bandRow="1">
                <a:tableStyleId>{5C22544A-7EE6-4342-B048-85BDC9FD1C3A}</a:tableStyleId>
              </a:tblPr>
              <a:tblGrid>
                <a:gridCol w="947651">
                  <a:extLst>
                    <a:ext uri="{9D8B030D-6E8A-4147-A177-3AD203B41FA5}">
                      <a16:colId xmlns:a16="http://schemas.microsoft.com/office/drawing/2014/main" val="2929831201"/>
                    </a:ext>
                  </a:extLst>
                </a:gridCol>
                <a:gridCol w="910244">
                  <a:extLst>
                    <a:ext uri="{9D8B030D-6E8A-4147-A177-3AD203B41FA5}">
                      <a16:colId xmlns:a16="http://schemas.microsoft.com/office/drawing/2014/main" val="3939084131"/>
                    </a:ext>
                  </a:extLst>
                </a:gridCol>
                <a:gridCol w="5486400">
                  <a:extLst>
                    <a:ext uri="{9D8B030D-6E8A-4147-A177-3AD203B41FA5}">
                      <a16:colId xmlns:a16="http://schemas.microsoft.com/office/drawing/2014/main" val="1659914015"/>
                    </a:ext>
                  </a:extLst>
                </a:gridCol>
                <a:gridCol w="1281648">
                  <a:extLst>
                    <a:ext uri="{9D8B030D-6E8A-4147-A177-3AD203B41FA5}">
                      <a16:colId xmlns:a16="http://schemas.microsoft.com/office/drawing/2014/main" val="1336527235"/>
                    </a:ext>
                  </a:extLst>
                </a:gridCol>
              </a:tblGrid>
              <a:tr h="482947">
                <a:tc>
                  <a:txBody>
                    <a:bodyPr/>
                    <a:lstStyle/>
                    <a:p>
                      <a:r>
                        <a:rPr lang="en-GB" sz="1000" dirty="0"/>
                        <a:t>2018/19 Rank To Date</a:t>
                      </a:r>
                    </a:p>
                  </a:txBody>
                  <a:tcPr marL="68580" marR="68580" marT="34290" marB="34290"/>
                </a:tc>
                <a:tc>
                  <a:txBody>
                    <a:bodyPr/>
                    <a:lstStyle/>
                    <a:p>
                      <a:r>
                        <a:rPr lang="en-GB" sz="1000" dirty="0"/>
                        <a:t>2016/17 Rank</a:t>
                      </a:r>
                    </a:p>
                  </a:txBody>
                  <a:tcPr marL="68580" marR="68580" marT="34290" marB="34290"/>
                </a:tc>
                <a:tc>
                  <a:txBody>
                    <a:bodyPr/>
                    <a:lstStyle/>
                    <a:p>
                      <a:r>
                        <a:rPr lang="en-GB" sz="1000" dirty="0"/>
                        <a:t>Question</a:t>
                      </a:r>
                    </a:p>
                  </a:txBody>
                  <a:tcPr marL="68580" marR="68580" marT="34290" marB="34290"/>
                </a:tc>
                <a:tc>
                  <a:txBody>
                    <a:bodyPr/>
                    <a:lstStyle/>
                    <a:p>
                      <a:r>
                        <a:rPr lang="en-GB" sz="1000" dirty="0"/>
                        <a:t>2018/19 Average to Date</a:t>
                      </a:r>
                    </a:p>
                  </a:txBody>
                  <a:tcPr marL="68580" marR="68580" marT="34290" marB="34290"/>
                </a:tc>
                <a:extLst>
                  <a:ext uri="{0D108BD9-81ED-4DB2-BD59-A6C34878D82A}">
                    <a16:rowId xmlns:a16="http://schemas.microsoft.com/office/drawing/2014/main" val="1079742374"/>
                  </a:ext>
                </a:extLst>
              </a:tr>
              <a:tr h="297180">
                <a:tc>
                  <a:txBody>
                    <a:bodyPr/>
                    <a:lstStyle/>
                    <a:p>
                      <a:r>
                        <a:rPr lang="en-GB" sz="1500" b="1" dirty="0"/>
                        <a:t>13</a:t>
                      </a:r>
                    </a:p>
                  </a:txBody>
                  <a:tcPr marL="68580" marR="68580" marT="34290" marB="34290"/>
                </a:tc>
                <a:tc>
                  <a:txBody>
                    <a:bodyPr/>
                    <a:lstStyle/>
                    <a:p>
                      <a:r>
                        <a:rPr lang="en-GB" sz="1500" b="1" dirty="0"/>
                        <a:t>18</a:t>
                      </a:r>
                    </a:p>
                  </a:txBody>
                  <a:tcPr marL="68580" marR="68580" marT="34290" marB="34290"/>
                </a:tc>
                <a:tc>
                  <a:txBody>
                    <a:bodyPr/>
                    <a:lstStyle/>
                    <a:p>
                      <a:r>
                        <a:rPr lang="en-GB" sz="1500" b="1" dirty="0"/>
                        <a:t>4.3  Procurement Process Automation</a:t>
                      </a:r>
                    </a:p>
                  </a:txBody>
                  <a:tcPr marL="68580" marR="68580" marT="34290" marB="34290"/>
                </a:tc>
                <a:tc>
                  <a:txBody>
                    <a:bodyPr/>
                    <a:lstStyle/>
                    <a:p>
                      <a:r>
                        <a:rPr lang="en-GB" sz="1500" b="1" dirty="0"/>
                        <a:t>2.8</a:t>
                      </a:r>
                    </a:p>
                  </a:txBody>
                  <a:tcPr marL="68580" marR="68580" marT="34290" marB="34290"/>
                </a:tc>
                <a:extLst>
                  <a:ext uri="{0D108BD9-81ED-4DB2-BD59-A6C34878D82A}">
                    <a16:rowId xmlns:a16="http://schemas.microsoft.com/office/drawing/2014/main" val="3395647954"/>
                  </a:ext>
                </a:extLst>
              </a:tr>
              <a:tr h="297180">
                <a:tc>
                  <a:txBody>
                    <a:bodyPr/>
                    <a:lstStyle/>
                    <a:p>
                      <a:r>
                        <a:rPr lang="en-GB" sz="1500" b="1" dirty="0"/>
                        <a:t>14</a:t>
                      </a:r>
                    </a:p>
                  </a:txBody>
                  <a:tcPr marL="68580" marR="68580" marT="34290" marB="34290"/>
                </a:tc>
                <a:tc>
                  <a:txBody>
                    <a:bodyPr/>
                    <a:lstStyle/>
                    <a:p>
                      <a:r>
                        <a:rPr lang="en-GB" sz="1500" b="1" dirty="0"/>
                        <a:t>12</a:t>
                      </a:r>
                    </a:p>
                  </a:txBody>
                  <a:tcPr marL="68580" marR="68580" marT="34290" marB="34290"/>
                </a:tc>
                <a:tc>
                  <a:txBody>
                    <a:bodyPr/>
                    <a:lstStyle/>
                    <a:p>
                      <a:r>
                        <a:rPr lang="en-GB" sz="1500" b="1" dirty="0"/>
                        <a:t>2.1  Spend Analysis</a:t>
                      </a:r>
                    </a:p>
                  </a:txBody>
                  <a:tcPr marL="68580" marR="68580" marT="34290" marB="34290"/>
                </a:tc>
                <a:tc>
                  <a:txBody>
                    <a:bodyPr/>
                    <a:lstStyle/>
                    <a:p>
                      <a:r>
                        <a:rPr lang="en-GB" sz="1500" b="1" dirty="0"/>
                        <a:t>2.8</a:t>
                      </a:r>
                    </a:p>
                  </a:txBody>
                  <a:tcPr marL="68580" marR="68580" marT="34290" marB="34290"/>
                </a:tc>
                <a:extLst>
                  <a:ext uri="{0D108BD9-81ED-4DB2-BD59-A6C34878D82A}">
                    <a16:rowId xmlns:a16="http://schemas.microsoft.com/office/drawing/2014/main" val="581909690"/>
                  </a:ext>
                </a:extLst>
              </a:tr>
              <a:tr h="297180">
                <a:tc>
                  <a:txBody>
                    <a:bodyPr/>
                    <a:lstStyle/>
                    <a:p>
                      <a:r>
                        <a:rPr lang="en-GB" sz="1500" b="1" dirty="0"/>
                        <a:t>15</a:t>
                      </a:r>
                    </a:p>
                  </a:txBody>
                  <a:tcPr marL="68580" marR="68580" marT="34290" marB="34290"/>
                </a:tc>
                <a:tc>
                  <a:txBody>
                    <a:bodyPr/>
                    <a:lstStyle/>
                    <a:p>
                      <a:r>
                        <a:rPr lang="en-GB" sz="1500" b="1" dirty="0"/>
                        <a:t>15</a:t>
                      </a:r>
                    </a:p>
                  </a:txBody>
                  <a:tcPr marL="68580" marR="68580" marT="34290" marB="34290"/>
                </a:tc>
                <a:tc>
                  <a:txBody>
                    <a:bodyPr/>
                    <a:lstStyle/>
                    <a:p>
                      <a:r>
                        <a:rPr lang="en-GB" sz="1500" b="1" dirty="0"/>
                        <a:t>3.3  Contract Coverage/Maverick Spend</a:t>
                      </a:r>
                    </a:p>
                  </a:txBody>
                  <a:tcPr marL="68580" marR="68580" marT="34290" marB="34290"/>
                </a:tc>
                <a:tc>
                  <a:txBody>
                    <a:bodyPr/>
                    <a:lstStyle/>
                    <a:p>
                      <a:r>
                        <a:rPr lang="en-GB" sz="1500" b="1" dirty="0"/>
                        <a:t>2.7</a:t>
                      </a:r>
                    </a:p>
                  </a:txBody>
                  <a:tcPr marL="68580" marR="68580" marT="34290" marB="34290"/>
                </a:tc>
                <a:extLst>
                  <a:ext uri="{0D108BD9-81ED-4DB2-BD59-A6C34878D82A}">
                    <a16:rowId xmlns:a16="http://schemas.microsoft.com/office/drawing/2014/main" val="1866958876"/>
                  </a:ext>
                </a:extLst>
              </a:tr>
              <a:tr h="297180">
                <a:tc>
                  <a:txBody>
                    <a:bodyPr/>
                    <a:lstStyle/>
                    <a:p>
                      <a:r>
                        <a:rPr lang="en-GB" sz="1500" b="1" dirty="0"/>
                        <a:t>16</a:t>
                      </a:r>
                    </a:p>
                  </a:txBody>
                  <a:tcPr marL="68580" marR="68580" marT="34290" marB="34290"/>
                </a:tc>
                <a:tc>
                  <a:txBody>
                    <a:bodyPr/>
                    <a:lstStyle/>
                    <a:p>
                      <a:r>
                        <a:rPr lang="en-GB" sz="1500" b="1" dirty="0"/>
                        <a:t>14</a:t>
                      </a:r>
                    </a:p>
                  </a:txBody>
                  <a:tcPr marL="68580" marR="68580" marT="34290" marB="34290"/>
                </a:tc>
                <a:tc>
                  <a:txBody>
                    <a:bodyPr/>
                    <a:lstStyle/>
                    <a:p>
                      <a:r>
                        <a:rPr lang="en-GB" sz="1500" b="1" dirty="0"/>
                        <a:t>2.6  Sustainability</a:t>
                      </a:r>
                    </a:p>
                  </a:txBody>
                  <a:tcPr marL="68580" marR="68580" marT="34290" marB="34290"/>
                </a:tc>
                <a:tc>
                  <a:txBody>
                    <a:bodyPr/>
                    <a:lstStyle/>
                    <a:p>
                      <a:r>
                        <a:rPr lang="en-GB" sz="1500" b="1" dirty="0"/>
                        <a:t>2.7</a:t>
                      </a:r>
                    </a:p>
                  </a:txBody>
                  <a:tcPr marL="68580" marR="68580" marT="34290" marB="34290"/>
                </a:tc>
                <a:extLst>
                  <a:ext uri="{0D108BD9-81ED-4DB2-BD59-A6C34878D82A}">
                    <a16:rowId xmlns:a16="http://schemas.microsoft.com/office/drawing/2014/main" val="698243785"/>
                  </a:ext>
                </a:extLst>
              </a:tr>
              <a:tr h="297180">
                <a:tc>
                  <a:txBody>
                    <a:bodyPr/>
                    <a:lstStyle/>
                    <a:p>
                      <a:r>
                        <a:rPr lang="en-GB" sz="1500" b="1" dirty="0"/>
                        <a:t>17</a:t>
                      </a:r>
                    </a:p>
                  </a:txBody>
                  <a:tcPr marL="68580" marR="68580" marT="34290" marB="34290"/>
                </a:tc>
                <a:tc>
                  <a:txBody>
                    <a:bodyPr/>
                    <a:lstStyle/>
                    <a:p>
                      <a:r>
                        <a:rPr lang="en-GB" sz="1500" b="1" dirty="0"/>
                        <a:t>17</a:t>
                      </a:r>
                    </a:p>
                  </a:txBody>
                  <a:tcPr marL="68580" marR="68580" marT="34290" marB="34290"/>
                </a:tc>
                <a:tc>
                  <a:txBody>
                    <a:bodyPr/>
                    <a:lstStyle/>
                    <a:p>
                      <a:r>
                        <a:rPr lang="en-GB" sz="1500" b="1" dirty="0"/>
                        <a:t>1.9  Commercial Acumen</a:t>
                      </a:r>
                    </a:p>
                  </a:txBody>
                  <a:tcPr marL="68580" marR="68580" marT="34290" marB="34290"/>
                </a:tc>
                <a:tc>
                  <a:txBody>
                    <a:bodyPr/>
                    <a:lstStyle/>
                    <a:p>
                      <a:r>
                        <a:rPr lang="en-GB" sz="1500" b="1" dirty="0"/>
                        <a:t>2.6</a:t>
                      </a:r>
                    </a:p>
                  </a:txBody>
                  <a:tcPr marL="68580" marR="68580" marT="34290" marB="34290"/>
                </a:tc>
                <a:extLst>
                  <a:ext uri="{0D108BD9-81ED-4DB2-BD59-A6C34878D82A}">
                    <a16:rowId xmlns:a16="http://schemas.microsoft.com/office/drawing/2014/main" val="998729638"/>
                  </a:ext>
                </a:extLst>
              </a:tr>
              <a:tr h="297180">
                <a:tc>
                  <a:txBody>
                    <a:bodyPr/>
                    <a:lstStyle/>
                    <a:p>
                      <a:r>
                        <a:rPr lang="en-GB" sz="1500" b="1" dirty="0"/>
                        <a:t>18</a:t>
                      </a:r>
                    </a:p>
                  </a:txBody>
                  <a:tcPr marL="68580" marR="68580" marT="34290" marB="34290"/>
                </a:tc>
                <a:tc>
                  <a:txBody>
                    <a:bodyPr/>
                    <a:lstStyle/>
                    <a:p>
                      <a:r>
                        <a:rPr lang="en-GB" sz="1500" b="1" dirty="0"/>
                        <a:t>16</a:t>
                      </a:r>
                    </a:p>
                  </a:txBody>
                  <a:tcPr marL="68580" marR="68580" marT="34290" marB="34290"/>
                </a:tc>
                <a:tc>
                  <a:txBody>
                    <a:bodyPr/>
                    <a:lstStyle/>
                    <a:p>
                      <a:r>
                        <a:rPr lang="en-GB" sz="1500" b="1" dirty="0"/>
                        <a:t>1.7  Risk Management</a:t>
                      </a:r>
                    </a:p>
                  </a:txBody>
                  <a:tcPr marL="68580" marR="68580" marT="34290" marB="34290"/>
                </a:tc>
                <a:tc>
                  <a:txBody>
                    <a:bodyPr/>
                    <a:lstStyle/>
                    <a:p>
                      <a:r>
                        <a:rPr lang="en-GB" sz="1500" b="1" dirty="0"/>
                        <a:t>2.6</a:t>
                      </a:r>
                    </a:p>
                  </a:txBody>
                  <a:tcPr marL="68580" marR="68580" marT="34290" marB="34290"/>
                </a:tc>
                <a:extLst>
                  <a:ext uri="{0D108BD9-81ED-4DB2-BD59-A6C34878D82A}">
                    <a16:rowId xmlns:a16="http://schemas.microsoft.com/office/drawing/2014/main" val="782926430"/>
                  </a:ext>
                </a:extLst>
              </a:tr>
              <a:tr h="297180">
                <a:tc>
                  <a:txBody>
                    <a:bodyPr/>
                    <a:lstStyle/>
                    <a:p>
                      <a:r>
                        <a:rPr lang="en-GB" sz="1500" b="1" dirty="0"/>
                        <a:t>19</a:t>
                      </a:r>
                    </a:p>
                  </a:txBody>
                  <a:tcPr marL="68580" marR="68580" marT="34290" marB="34290"/>
                </a:tc>
                <a:tc>
                  <a:txBody>
                    <a:bodyPr/>
                    <a:lstStyle/>
                    <a:p>
                      <a:r>
                        <a:rPr lang="en-GB" sz="1500" b="1" dirty="0"/>
                        <a:t>20</a:t>
                      </a:r>
                    </a:p>
                  </a:txBody>
                  <a:tcPr marL="68580" marR="68580" marT="34290" marB="34290"/>
                </a:tc>
                <a:tc>
                  <a:txBody>
                    <a:bodyPr/>
                    <a:lstStyle/>
                    <a:p>
                      <a:r>
                        <a:rPr lang="en-GB" sz="1500" b="1" dirty="0"/>
                        <a:t>3.4  Demand Management</a:t>
                      </a:r>
                    </a:p>
                  </a:txBody>
                  <a:tcPr marL="68580" marR="68580" marT="34290" marB="34290"/>
                </a:tc>
                <a:tc>
                  <a:txBody>
                    <a:bodyPr/>
                    <a:lstStyle/>
                    <a:p>
                      <a:r>
                        <a:rPr lang="en-GB" sz="1500" b="1" dirty="0"/>
                        <a:t>2.5</a:t>
                      </a:r>
                    </a:p>
                  </a:txBody>
                  <a:tcPr marL="68580" marR="68580" marT="34290" marB="34290"/>
                </a:tc>
                <a:extLst>
                  <a:ext uri="{0D108BD9-81ED-4DB2-BD59-A6C34878D82A}">
                    <a16:rowId xmlns:a16="http://schemas.microsoft.com/office/drawing/2014/main" val="1113240431"/>
                  </a:ext>
                </a:extLst>
              </a:tr>
              <a:tr h="297180">
                <a:tc>
                  <a:txBody>
                    <a:bodyPr/>
                    <a:lstStyle/>
                    <a:p>
                      <a:r>
                        <a:rPr lang="en-GB" sz="1500" b="1" dirty="0"/>
                        <a:t>20</a:t>
                      </a:r>
                    </a:p>
                  </a:txBody>
                  <a:tcPr marL="68580" marR="68580" marT="34290" marB="34290"/>
                </a:tc>
                <a:tc>
                  <a:txBody>
                    <a:bodyPr/>
                    <a:lstStyle/>
                    <a:p>
                      <a:r>
                        <a:rPr lang="en-GB" sz="1500" b="1" dirty="0"/>
                        <a:t>19</a:t>
                      </a:r>
                    </a:p>
                  </a:txBody>
                  <a:tcPr marL="68580" marR="68580" marT="34290" marB="34290"/>
                </a:tc>
                <a:tc>
                  <a:txBody>
                    <a:bodyPr/>
                    <a:lstStyle/>
                    <a:p>
                      <a:r>
                        <a:rPr lang="en-GB" sz="1500" b="1" dirty="0"/>
                        <a:t>2.5  Evaluation Criteria</a:t>
                      </a:r>
                    </a:p>
                  </a:txBody>
                  <a:tcPr marL="68580" marR="68580" marT="34290" marB="34290"/>
                </a:tc>
                <a:tc>
                  <a:txBody>
                    <a:bodyPr/>
                    <a:lstStyle/>
                    <a:p>
                      <a:r>
                        <a:rPr lang="en-GB" sz="1500" b="1" dirty="0"/>
                        <a:t>2.4</a:t>
                      </a:r>
                    </a:p>
                  </a:txBody>
                  <a:tcPr marL="68580" marR="68580" marT="34290" marB="34290"/>
                </a:tc>
                <a:extLst>
                  <a:ext uri="{0D108BD9-81ED-4DB2-BD59-A6C34878D82A}">
                    <a16:rowId xmlns:a16="http://schemas.microsoft.com/office/drawing/2014/main" val="1301707416"/>
                  </a:ext>
                </a:extLst>
              </a:tr>
              <a:tr h="297180">
                <a:tc>
                  <a:txBody>
                    <a:bodyPr/>
                    <a:lstStyle/>
                    <a:p>
                      <a:r>
                        <a:rPr lang="en-GB" sz="1500" b="1" dirty="0"/>
                        <a:t>21</a:t>
                      </a:r>
                    </a:p>
                  </a:txBody>
                  <a:tcPr marL="68580" marR="68580" marT="34290" marB="34290"/>
                </a:tc>
                <a:tc>
                  <a:txBody>
                    <a:bodyPr/>
                    <a:lstStyle/>
                    <a:p>
                      <a:r>
                        <a:rPr lang="en-GB" sz="1500" b="1" dirty="0"/>
                        <a:t>21</a:t>
                      </a:r>
                    </a:p>
                  </a:txBody>
                  <a:tcPr marL="68580" marR="68580" marT="34290" marB="34290"/>
                </a:tc>
                <a:tc>
                  <a:txBody>
                    <a:bodyPr/>
                    <a:lstStyle/>
                    <a:p>
                      <a:r>
                        <a:rPr lang="en-GB" sz="1500" b="1" dirty="0"/>
                        <a:t>3.1  Contract and Supplier Management</a:t>
                      </a:r>
                    </a:p>
                  </a:txBody>
                  <a:tcPr marL="68580" marR="68580" marT="34290" marB="34290"/>
                </a:tc>
                <a:tc>
                  <a:txBody>
                    <a:bodyPr/>
                    <a:lstStyle/>
                    <a:p>
                      <a:r>
                        <a:rPr lang="en-GB" sz="1500" b="1" dirty="0"/>
                        <a:t>2.4</a:t>
                      </a:r>
                    </a:p>
                  </a:txBody>
                  <a:tcPr marL="68580" marR="68580" marT="34290" marB="34290"/>
                </a:tc>
                <a:extLst>
                  <a:ext uri="{0D108BD9-81ED-4DB2-BD59-A6C34878D82A}">
                    <a16:rowId xmlns:a16="http://schemas.microsoft.com/office/drawing/2014/main" val="3078660231"/>
                  </a:ext>
                </a:extLst>
              </a:tr>
              <a:tr h="297180">
                <a:tc>
                  <a:txBody>
                    <a:bodyPr/>
                    <a:lstStyle/>
                    <a:p>
                      <a:r>
                        <a:rPr lang="en-GB" sz="1500" b="1" dirty="0"/>
                        <a:t>22</a:t>
                      </a:r>
                    </a:p>
                  </a:txBody>
                  <a:tcPr marL="68580" marR="68580" marT="34290" marB="34290"/>
                </a:tc>
                <a:tc>
                  <a:txBody>
                    <a:bodyPr/>
                    <a:lstStyle/>
                    <a:p>
                      <a:r>
                        <a:rPr lang="en-GB" sz="1500" b="1" dirty="0"/>
                        <a:t>22</a:t>
                      </a:r>
                    </a:p>
                  </a:txBody>
                  <a:tcPr marL="68580" marR="68580" marT="34290" marB="34290"/>
                </a:tc>
                <a:tc>
                  <a:txBody>
                    <a:bodyPr/>
                    <a:lstStyle/>
                    <a:p>
                      <a:r>
                        <a:rPr lang="en-GB" sz="1500" b="1" dirty="0"/>
                        <a:t>3.5  Lessons Learned</a:t>
                      </a:r>
                    </a:p>
                  </a:txBody>
                  <a:tcPr marL="68580" marR="68580" marT="34290" marB="34290"/>
                </a:tc>
                <a:tc>
                  <a:txBody>
                    <a:bodyPr/>
                    <a:lstStyle/>
                    <a:p>
                      <a:r>
                        <a:rPr lang="en-GB" sz="1500" b="1" dirty="0"/>
                        <a:t>2.3</a:t>
                      </a:r>
                    </a:p>
                  </a:txBody>
                  <a:tcPr marL="68580" marR="68580" marT="34290" marB="34290"/>
                </a:tc>
                <a:extLst>
                  <a:ext uri="{0D108BD9-81ED-4DB2-BD59-A6C34878D82A}">
                    <a16:rowId xmlns:a16="http://schemas.microsoft.com/office/drawing/2014/main" val="1096553672"/>
                  </a:ext>
                </a:extLst>
              </a:tr>
              <a:tr h="297180">
                <a:tc>
                  <a:txBody>
                    <a:bodyPr/>
                    <a:lstStyle/>
                    <a:p>
                      <a:r>
                        <a:rPr lang="en-GB" sz="1500" b="1" dirty="0"/>
                        <a:t>23</a:t>
                      </a:r>
                    </a:p>
                  </a:txBody>
                  <a:tcPr marL="68580" marR="68580" marT="34290" marB="34290"/>
                </a:tc>
                <a:tc>
                  <a:txBody>
                    <a:bodyPr/>
                    <a:lstStyle/>
                    <a:p>
                      <a:r>
                        <a:rPr lang="en-GB" sz="1500" b="1" dirty="0"/>
                        <a:t>23</a:t>
                      </a:r>
                    </a:p>
                  </a:txBody>
                  <a:tcPr marL="68580" marR="68580" marT="34290" marB="34290"/>
                </a:tc>
                <a:tc>
                  <a:txBody>
                    <a:bodyPr/>
                    <a:lstStyle/>
                    <a:p>
                      <a:r>
                        <a:rPr lang="en-GB" sz="1500" b="1" dirty="0"/>
                        <a:t>2.4  Implementation and Exit Strategies</a:t>
                      </a:r>
                    </a:p>
                  </a:txBody>
                  <a:tcPr marL="68580" marR="68580" marT="34290" marB="34290"/>
                </a:tc>
                <a:tc>
                  <a:txBody>
                    <a:bodyPr/>
                    <a:lstStyle/>
                    <a:p>
                      <a:r>
                        <a:rPr lang="en-GB" sz="1500" b="1" dirty="0"/>
                        <a:t>2.1</a:t>
                      </a:r>
                    </a:p>
                  </a:txBody>
                  <a:tcPr marL="68580" marR="68580" marT="34290" marB="34290"/>
                </a:tc>
                <a:extLst>
                  <a:ext uri="{0D108BD9-81ED-4DB2-BD59-A6C34878D82A}">
                    <a16:rowId xmlns:a16="http://schemas.microsoft.com/office/drawing/2014/main" val="1608857674"/>
                  </a:ext>
                </a:extLst>
              </a:tr>
              <a:tr h="297180">
                <a:tc>
                  <a:txBody>
                    <a:bodyPr/>
                    <a:lstStyle/>
                    <a:p>
                      <a:r>
                        <a:rPr lang="en-GB" sz="1500" b="1" dirty="0"/>
                        <a:t>24</a:t>
                      </a:r>
                    </a:p>
                  </a:txBody>
                  <a:tcPr marL="68580" marR="68580" marT="34290" marB="34290"/>
                </a:tc>
                <a:tc>
                  <a:txBody>
                    <a:bodyPr/>
                    <a:lstStyle/>
                    <a:p>
                      <a:r>
                        <a:rPr lang="en-GB" sz="1500" b="1" dirty="0"/>
                        <a:t>24</a:t>
                      </a:r>
                    </a:p>
                  </a:txBody>
                  <a:tcPr marL="68580" marR="68580" marT="34290" marB="34290"/>
                </a:tc>
                <a:tc>
                  <a:txBody>
                    <a:bodyPr/>
                    <a:lstStyle/>
                    <a:p>
                      <a:r>
                        <a:rPr lang="en-GB" sz="1500" b="1" dirty="0"/>
                        <a:t>3.2  Contractual Obligations and Additional Benefits</a:t>
                      </a:r>
                    </a:p>
                  </a:txBody>
                  <a:tcPr marL="68580" marR="68580" marT="34290" marB="34290"/>
                </a:tc>
                <a:tc>
                  <a:txBody>
                    <a:bodyPr/>
                    <a:lstStyle/>
                    <a:p>
                      <a:r>
                        <a:rPr lang="en-GB" sz="1500" b="1" dirty="0"/>
                        <a:t>2.1</a:t>
                      </a:r>
                    </a:p>
                  </a:txBody>
                  <a:tcPr marL="68580" marR="68580" marT="34290" marB="34290"/>
                </a:tc>
                <a:extLst>
                  <a:ext uri="{0D108BD9-81ED-4DB2-BD59-A6C34878D82A}">
                    <a16:rowId xmlns:a16="http://schemas.microsoft.com/office/drawing/2014/main" val="2144173551"/>
                  </a:ext>
                </a:extLst>
              </a:tr>
            </a:tbl>
          </a:graphicData>
        </a:graphic>
      </p:graphicFrame>
    </p:spTree>
    <p:extLst>
      <p:ext uri="{BB962C8B-B14F-4D97-AF65-F5344CB8AC3E}">
        <p14:creationId xmlns:p14="http://schemas.microsoft.com/office/powerpoint/2010/main" val="7319386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810" y="972127"/>
            <a:ext cx="8805684" cy="553998"/>
          </a:xfrm>
          <a:prstGeom prst="rect">
            <a:avLst/>
          </a:prstGeom>
          <a:noFill/>
        </p:spPr>
        <p:txBody>
          <a:bodyPr wrap="square" rtlCol="0">
            <a:spAutoFit/>
          </a:bodyPr>
          <a:lstStyle/>
          <a:p>
            <a:pPr algn="ctr" defTabSz="685800" fontAlgn="auto">
              <a:spcBef>
                <a:spcPts val="0"/>
              </a:spcBef>
              <a:spcAft>
                <a:spcPts val="0"/>
              </a:spcAft>
            </a:pPr>
            <a:r>
              <a:rPr lang="en-GB" sz="3000" b="1" dirty="0">
                <a:solidFill>
                  <a:prstClr val="black"/>
                </a:solidFill>
                <a:latin typeface="Calibri" panose="020F0502020204030204"/>
              </a:rPr>
              <a:t>Some Early Analysis – Average Sector Score Projection</a:t>
            </a:r>
          </a:p>
        </p:txBody>
      </p:sp>
      <p:sp>
        <p:nvSpPr>
          <p:cNvPr id="7" name="TextBox 6">
            <a:extLst>
              <a:ext uri="{FF2B5EF4-FFF2-40B4-BE49-F238E27FC236}">
                <a16:creationId xmlns:a16="http://schemas.microsoft.com/office/drawing/2014/main" id="{52C44D4B-66DD-4DE4-A630-1F482D027542}"/>
              </a:ext>
            </a:extLst>
          </p:cNvPr>
          <p:cNvSpPr txBox="1"/>
          <p:nvPr/>
        </p:nvSpPr>
        <p:spPr>
          <a:xfrm>
            <a:off x="486293" y="3835617"/>
            <a:ext cx="3553691" cy="738664"/>
          </a:xfrm>
          <a:prstGeom prst="rect">
            <a:avLst/>
          </a:prstGeom>
          <a:noFill/>
        </p:spPr>
        <p:txBody>
          <a:bodyPr wrap="square" rtlCol="0">
            <a:spAutoFit/>
          </a:bodyPr>
          <a:lstStyle/>
          <a:p>
            <a:pPr algn="ctr" defTabSz="685800" fontAlgn="auto">
              <a:spcBef>
                <a:spcPts val="0"/>
              </a:spcBef>
              <a:spcAft>
                <a:spcPts val="0"/>
              </a:spcAft>
            </a:pPr>
            <a:r>
              <a:rPr lang="en-GB" sz="2100" b="1" dirty="0">
                <a:solidFill>
                  <a:prstClr val="black"/>
                </a:solidFill>
                <a:latin typeface="Calibri" panose="020F0502020204030204"/>
              </a:rPr>
              <a:t>2016/17 Local Government Sector Average</a:t>
            </a:r>
          </a:p>
        </p:txBody>
      </p:sp>
      <p:sp>
        <p:nvSpPr>
          <p:cNvPr id="8" name="TextBox 7">
            <a:extLst>
              <a:ext uri="{FF2B5EF4-FFF2-40B4-BE49-F238E27FC236}">
                <a16:creationId xmlns:a16="http://schemas.microsoft.com/office/drawing/2014/main" id="{C74D003F-5963-4F82-B7AD-C2628FDA5E48}"/>
              </a:ext>
            </a:extLst>
          </p:cNvPr>
          <p:cNvSpPr txBox="1"/>
          <p:nvPr/>
        </p:nvSpPr>
        <p:spPr>
          <a:xfrm>
            <a:off x="1212529" y="2295261"/>
            <a:ext cx="2406535" cy="1477328"/>
          </a:xfrm>
          <a:prstGeom prst="rect">
            <a:avLst/>
          </a:prstGeom>
          <a:noFill/>
        </p:spPr>
        <p:txBody>
          <a:bodyPr wrap="square" rtlCol="0">
            <a:spAutoFit/>
          </a:bodyPr>
          <a:lstStyle/>
          <a:p>
            <a:pPr defTabSz="685800" fontAlgn="auto">
              <a:spcBef>
                <a:spcPts val="0"/>
              </a:spcBef>
              <a:spcAft>
                <a:spcPts val="0"/>
              </a:spcAft>
            </a:pPr>
            <a:r>
              <a:rPr lang="en-GB" sz="9000" b="1" dirty="0">
                <a:solidFill>
                  <a:srgbClr val="002060"/>
                </a:solidFill>
                <a:latin typeface="Calibri" panose="020F0502020204030204"/>
              </a:rPr>
              <a:t>63%</a:t>
            </a:r>
          </a:p>
        </p:txBody>
      </p:sp>
      <p:sp>
        <p:nvSpPr>
          <p:cNvPr id="9" name="TextBox 8">
            <a:extLst>
              <a:ext uri="{FF2B5EF4-FFF2-40B4-BE49-F238E27FC236}">
                <a16:creationId xmlns:a16="http://schemas.microsoft.com/office/drawing/2014/main" id="{FF1937C8-E024-4F6E-8E34-44344BDAD6AD}"/>
              </a:ext>
            </a:extLst>
          </p:cNvPr>
          <p:cNvSpPr txBox="1"/>
          <p:nvPr/>
        </p:nvSpPr>
        <p:spPr>
          <a:xfrm>
            <a:off x="4922277" y="2334614"/>
            <a:ext cx="4121587" cy="1477328"/>
          </a:xfrm>
          <a:prstGeom prst="rect">
            <a:avLst/>
          </a:prstGeom>
          <a:noFill/>
        </p:spPr>
        <p:txBody>
          <a:bodyPr wrap="square" rtlCol="0">
            <a:spAutoFit/>
          </a:bodyPr>
          <a:lstStyle/>
          <a:p>
            <a:pPr defTabSz="685800" fontAlgn="auto">
              <a:spcBef>
                <a:spcPts val="0"/>
              </a:spcBef>
              <a:spcAft>
                <a:spcPts val="0"/>
              </a:spcAft>
            </a:pPr>
            <a:r>
              <a:rPr lang="en-GB" sz="9000" b="1" dirty="0">
                <a:solidFill>
                  <a:srgbClr val="002060"/>
                </a:solidFill>
                <a:latin typeface="Calibri" panose="020F0502020204030204"/>
              </a:rPr>
              <a:t>69-70%</a:t>
            </a:r>
          </a:p>
        </p:txBody>
      </p:sp>
      <p:sp>
        <p:nvSpPr>
          <p:cNvPr id="10" name="TextBox 9">
            <a:extLst>
              <a:ext uri="{FF2B5EF4-FFF2-40B4-BE49-F238E27FC236}">
                <a16:creationId xmlns:a16="http://schemas.microsoft.com/office/drawing/2014/main" id="{5711E7AC-FC7F-4170-9ED4-5D671561375B}"/>
              </a:ext>
            </a:extLst>
          </p:cNvPr>
          <p:cNvSpPr txBox="1"/>
          <p:nvPr/>
        </p:nvSpPr>
        <p:spPr>
          <a:xfrm>
            <a:off x="4922277" y="3788858"/>
            <a:ext cx="3553691" cy="738664"/>
          </a:xfrm>
          <a:prstGeom prst="rect">
            <a:avLst/>
          </a:prstGeom>
          <a:noFill/>
        </p:spPr>
        <p:txBody>
          <a:bodyPr wrap="square" rtlCol="0">
            <a:spAutoFit/>
          </a:bodyPr>
          <a:lstStyle/>
          <a:p>
            <a:pPr algn="ctr" defTabSz="685800" fontAlgn="auto">
              <a:spcBef>
                <a:spcPts val="0"/>
              </a:spcBef>
              <a:spcAft>
                <a:spcPts val="0"/>
              </a:spcAft>
            </a:pPr>
            <a:r>
              <a:rPr lang="en-GB" sz="2100" b="1" dirty="0">
                <a:solidFill>
                  <a:prstClr val="black"/>
                </a:solidFill>
                <a:latin typeface="Calibri" panose="020F0502020204030204"/>
              </a:rPr>
              <a:t>Projected 2018/19 Local Government Sector Average</a:t>
            </a:r>
          </a:p>
        </p:txBody>
      </p:sp>
      <p:pic>
        <p:nvPicPr>
          <p:cNvPr id="11" name="Picture 10" descr="A close up of a sign&#10;&#10;Description generated with very high confidence">
            <a:extLst>
              <a:ext uri="{FF2B5EF4-FFF2-40B4-BE49-F238E27FC236}">
                <a16:creationId xmlns:a16="http://schemas.microsoft.com/office/drawing/2014/main" id="{1B8129A1-9E12-4378-BDFB-61B12EAFC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5884" y="5204953"/>
            <a:ext cx="2114558" cy="643154"/>
          </a:xfrm>
          <a:prstGeom prst="rect">
            <a:avLst/>
          </a:prstGeom>
        </p:spPr>
      </p:pic>
    </p:spTree>
    <p:extLst>
      <p:ext uri="{BB962C8B-B14F-4D97-AF65-F5344CB8AC3E}">
        <p14:creationId xmlns:p14="http://schemas.microsoft.com/office/powerpoint/2010/main" val="25376480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 y="1071672"/>
            <a:ext cx="8800511" cy="507831"/>
          </a:xfrm>
          <a:prstGeom prst="rect">
            <a:avLst/>
          </a:prstGeom>
          <a:noFill/>
        </p:spPr>
        <p:txBody>
          <a:bodyPr wrap="square" rtlCol="0">
            <a:spAutoFit/>
          </a:bodyPr>
          <a:lstStyle/>
          <a:p>
            <a:pPr algn="ctr" defTabSz="685800" fontAlgn="auto">
              <a:spcBef>
                <a:spcPts val="0"/>
              </a:spcBef>
              <a:spcAft>
                <a:spcPts val="0"/>
              </a:spcAft>
            </a:pPr>
            <a:r>
              <a:rPr lang="en-GB" sz="2700" b="1" dirty="0">
                <a:solidFill>
                  <a:prstClr val="black"/>
                </a:solidFill>
                <a:latin typeface="Calibri" panose="020F0502020204030204"/>
              </a:rPr>
              <a:t>Some Early Analysis – High Level Performance by Section</a:t>
            </a:r>
          </a:p>
        </p:txBody>
      </p:sp>
      <p:pic>
        <p:nvPicPr>
          <p:cNvPr id="6" name="Picture 5">
            <a:extLst>
              <a:ext uri="{FF2B5EF4-FFF2-40B4-BE49-F238E27FC236}">
                <a16:creationId xmlns:a16="http://schemas.microsoft.com/office/drawing/2014/main" id="{6A2C0034-920E-4CF4-905A-BFE7FAFC1A6C}"/>
              </a:ext>
            </a:extLst>
          </p:cNvPr>
          <p:cNvPicPr>
            <a:picLocks noChangeAspect="1"/>
          </p:cNvPicPr>
          <p:nvPr/>
        </p:nvPicPr>
        <p:blipFill>
          <a:blip r:embed="rId3"/>
          <a:stretch>
            <a:fillRect/>
          </a:stretch>
        </p:blipFill>
        <p:spPr>
          <a:xfrm>
            <a:off x="7703124" y="5162248"/>
            <a:ext cx="1234547" cy="685859"/>
          </a:xfrm>
          <a:prstGeom prst="rect">
            <a:avLst/>
          </a:prstGeom>
        </p:spPr>
      </p:pic>
      <p:graphicFrame>
        <p:nvGraphicFramePr>
          <p:cNvPr id="11" name="Chart 10">
            <a:extLst>
              <a:ext uri="{FF2B5EF4-FFF2-40B4-BE49-F238E27FC236}">
                <a16:creationId xmlns:a16="http://schemas.microsoft.com/office/drawing/2014/main" id="{D21E862B-73B6-44A3-B719-0197BE1C19D4}"/>
              </a:ext>
            </a:extLst>
          </p:cNvPr>
          <p:cNvGraphicFramePr>
            <a:graphicFrameLocks/>
          </p:cNvGraphicFramePr>
          <p:nvPr>
            <p:extLst/>
          </p:nvPr>
        </p:nvGraphicFramePr>
        <p:xfrm>
          <a:off x="349135" y="1669299"/>
          <a:ext cx="8588536" cy="41788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83179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 y="1009893"/>
            <a:ext cx="8800511" cy="715581"/>
          </a:xfrm>
          <a:prstGeom prst="rect">
            <a:avLst/>
          </a:prstGeom>
          <a:noFill/>
        </p:spPr>
        <p:txBody>
          <a:bodyPr wrap="square" rtlCol="0">
            <a:spAutoFit/>
          </a:bodyPr>
          <a:lstStyle/>
          <a:p>
            <a:pPr algn="ctr" defTabSz="685800" fontAlgn="auto">
              <a:spcBef>
                <a:spcPts val="0"/>
              </a:spcBef>
              <a:spcAft>
                <a:spcPts val="0"/>
              </a:spcAft>
            </a:pPr>
            <a:r>
              <a:rPr lang="en-GB" sz="4050" b="1" dirty="0">
                <a:solidFill>
                  <a:prstClr val="black"/>
                </a:solidFill>
                <a:latin typeface="Calibri" panose="020F0502020204030204"/>
              </a:rPr>
              <a:t>Early Conclusions</a:t>
            </a:r>
          </a:p>
        </p:txBody>
      </p:sp>
      <p:sp>
        <p:nvSpPr>
          <p:cNvPr id="5" name="TextBox 4">
            <a:extLst>
              <a:ext uri="{FF2B5EF4-FFF2-40B4-BE49-F238E27FC236}">
                <a16:creationId xmlns:a16="http://schemas.microsoft.com/office/drawing/2014/main" id="{6F93C1B4-8D7A-4093-B337-84FC3601D074}"/>
              </a:ext>
            </a:extLst>
          </p:cNvPr>
          <p:cNvSpPr txBox="1"/>
          <p:nvPr/>
        </p:nvSpPr>
        <p:spPr>
          <a:xfrm>
            <a:off x="286790" y="1896356"/>
            <a:ext cx="8341822" cy="4939814"/>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Projected average sector score of 69-70% with an average increase of 7% </a:t>
            </a: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Improvement is incremental with the sections and questions rankings remaining broadly similar 2016/17</a:t>
            </a:r>
          </a:p>
          <a:p>
            <a:pPr defTabSz="685800" fontAlgn="auto">
              <a:spcBef>
                <a:spcPts val="0"/>
              </a:spcBef>
              <a:spcAft>
                <a:spcPts val="0"/>
              </a:spcAft>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Procurement Process Automation – reflects a focus on Digital?</a:t>
            </a:r>
          </a:p>
          <a:p>
            <a:pPr defTabSz="685800" fontAlgn="auto">
              <a:spcBef>
                <a:spcPts val="0"/>
              </a:spcBef>
              <a:spcAft>
                <a:spcPts val="0"/>
              </a:spcAft>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Some significant improvements in specific Councils (5 Councils with over 10% improvement)</a:t>
            </a: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defTabSz="685800" fontAlgn="auto">
              <a:spcBef>
                <a:spcPts val="0"/>
              </a:spcBef>
              <a:spcAft>
                <a:spcPts val="0"/>
              </a:spcAft>
            </a:pPr>
            <a:endParaRPr lang="en-GB" sz="2400" dirty="0">
              <a:solidFill>
                <a:prstClr val="black"/>
              </a:solidFill>
              <a:latin typeface="Calibri" panose="020F0502020204030204"/>
            </a:endParaRPr>
          </a:p>
          <a:p>
            <a:pPr defTabSz="685800" fontAlgn="auto">
              <a:spcBef>
                <a:spcPts val="0"/>
              </a:spcBef>
              <a:spcAft>
                <a:spcPts val="0"/>
              </a:spcAft>
            </a:pPr>
            <a:endParaRPr lang="en-GB" sz="1350" dirty="0">
              <a:solidFill>
                <a:prstClr val="black"/>
              </a:solidFill>
              <a:latin typeface="Calibri" panose="020F0502020204030204"/>
            </a:endParaRPr>
          </a:p>
          <a:p>
            <a:pPr defTabSz="685800" fontAlgn="auto">
              <a:spcBef>
                <a:spcPts val="0"/>
              </a:spcBef>
              <a:spcAft>
                <a:spcPts val="0"/>
              </a:spcAft>
            </a:pPr>
            <a:endParaRPr lang="en-GB" sz="1350" dirty="0">
              <a:solidFill>
                <a:prstClr val="black"/>
              </a:solidFill>
              <a:latin typeface="Calibri" panose="020F0502020204030204"/>
            </a:endParaRPr>
          </a:p>
        </p:txBody>
      </p:sp>
      <p:pic>
        <p:nvPicPr>
          <p:cNvPr id="7" name="Picture 6" descr="A close up of a sign&#10;&#10;Description generated with very high confidence">
            <a:extLst>
              <a:ext uri="{FF2B5EF4-FFF2-40B4-BE49-F238E27FC236}">
                <a16:creationId xmlns:a16="http://schemas.microsoft.com/office/drawing/2014/main" id="{EF778F7A-95DF-4E12-9987-6574BD81B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9442" y="5357596"/>
            <a:ext cx="2114558" cy="643154"/>
          </a:xfrm>
          <a:prstGeom prst="rect">
            <a:avLst/>
          </a:prstGeom>
        </p:spPr>
      </p:pic>
    </p:spTree>
    <p:extLst>
      <p:ext uri="{BB962C8B-B14F-4D97-AF65-F5344CB8AC3E}">
        <p14:creationId xmlns:p14="http://schemas.microsoft.com/office/powerpoint/2010/main" val="9767731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489" y="857250"/>
            <a:ext cx="8800511" cy="715581"/>
          </a:xfrm>
          <a:prstGeom prst="rect">
            <a:avLst/>
          </a:prstGeom>
          <a:noFill/>
        </p:spPr>
        <p:txBody>
          <a:bodyPr wrap="square" rtlCol="0">
            <a:spAutoFit/>
          </a:bodyPr>
          <a:lstStyle/>
          <a:p>
            <a:pPr algn="ctr" defTabSz="685800" fontAlgn="auto">
              <a:spcBef>
                <a:spcPts val="0"/>
              </a:spcBef>
              <a:spcAft>
                <a:spcPts val="0"/>
              </a:spcAft>
            </a:pPr>
            <a:r>
              <a:rPr lang="en-GB" sz="4050" b="1" dirty="0">
                <a:solidFill>
                  <a:prstClr val="black"/>
                </a:solidFill>
                <a:latin typeface="Calibri" panose="020F0502020204030204"/>
              </a:rPr>
              <a:t>Early Lessons and Observations</a:t>
            </a:r>
          </a:p>
        </p:txBody>
      </p:sp>
      <p:sp>
        <p:nvSpPr>
          <p:cNvPr id="5" name="TextBox 4">
            <a:extLst>
              <a:ext uri="{FF2B5EF4-FFF2-40B4-BE49-F238E27FC236}">
                <a16:creationId xmlns:a16="http://schemas.microsoft.com/office/drawing/2014/main" id="{6F93C1B4-8D7A-4093-B337-84FC3601D074}"/>
              </a:ext>
            </a:extLst>
          </p:cNvPr>
          <p:cNvSpPr txBox="1"/>
          <p:nvPr/>
        </p:nvSpPr>
        <p:spPr>
          <a:xfrm>
            <a:off x="46780" y="1549747"/>
            <a:ext cx="9050441" cy="6786473"/>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Focussed approach developed with the PIP Steering Group was generally well received, proportionate resource requirements and focussed discussion on assessment day</a:t>
            </a: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General focus on questions moving from Ok to Good and Good to Great </a:t>
            </a:r>
          </a:p>
          <a:p>
            <a:pPr defTabSz="685800" fontAlgn="auto">
              <a:spcBef>
                <a:spcPts val="0"/>
              </a:spcBef>
              <a:spcAft>
                <a:spcPts val="0"/>
              </a:spcAft>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Standardisation – larger assessment team and maintaining consistency</a:t>
            </a: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Individual questions and performance?</a:t>
            </a: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defTabSz="685800" fontAlgn="auto">
              <a:spcBef>
                <a:spcPts val="0"/>
              </a:spcBef>
              <a:spcAft>
                <a:spcPts val="0"/>
              </a:spcAft>
            </a:pPr>
            <a:endParaRPr lang="en-GB" sz="2400" dirty="0">
              <a:solidFill>
                <a:prstClr val="black"/>
              </a:solidFill>
              <a:latin typeface="Calibri" panose="020F0502020204030204"/>
            </a:endParaRPr>
          </a:p>
          <a:p>
            <a:pPr defTabSz="685800" fontAlgn="auto">
              <a:spcBef>
                <a:spcPts val="0"/>
              </a:spcBef>
              <a:spcAft>
                <a:spcPts val="0"/>
              </a:spcAft>
            </a:pPr>
            <a:endParaRPr lang="en-GB" sz="1350" dirty="0">
              <a:solidFill>
                <a:prstClr val="black"/>
              </a:solidFill>
              <a:latin typeface="Calibri" panose="020F0502020204030204"/>
            </a:endParaRPr>
          </a:p>
          <a:p>
            <a:pPr defTabSz="685800" fontAlgn="auto">
              <a:spcBef>
                <a:spcPts val="0"/>
              </a:spcBef>
              <a:spcAft>
                <a:spcPts val="0"/>
              </a:spcAft>
            </a:pPr>
            <a:endParaRPr lang="en-GB" sz="1350" dirty="0">
              <a:solidFill>
                <a:prstClr val="black"/>
              </a:solidFill>
              <a:latin typeface="Calibri" panose="020F0502020204030204"/>
            </a:endParaRPr>
          </a:p>
        </p:txBody>
      </p:sp>
      <p:pic>
        <p:nvPicPr>
          <p:cNvPr id="7" name="Picture 6" descr="A close up of a sign&#10;&#10;Description generated with very high confidence">
            <a:extLst>
              <a:ext uri="{FF2B5EF4-FFF2-40B4-BE49-F238E27FC236}">
                <a16:creationId xmlns:a16="http://schemas.microsoft.com/office/drawing/2014/main" id="{7DDAD7F2-F2B1-4B4A-81C1-5E2348F47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5884" y="5204953"/>
            <a:ext cx="2114558" cy="643154"/>
          </a:xfrm>
          <a:prstGeom prst="rect">
            <a:avLst/>
          </a:prstGeom>
        </p:spPr>
      </p:pic>
    </p:spTree>
    <p:extLst>
      <p:ext uri="{BB962C8B-B14F-4D97-AF65-F5344CB8AC3E}">
        <p14:creationId xmlns:p14="http://schemas.microsoft.com/office/powerpoint/2010/main" val="12062182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745" y="857250"/>
            <a:ext cx="8800511" cy="715581"/>
          </a:xfrm>
          <a:prstGeom prst="rect">
            <a:avLst/>
          </a:prstGeom>
          <a:noFill/>
        </p:spPr>
        <p:txBody>
          <a:bodyPr wrap="square" rtlCol="0">
            <a:spAutoFit/>
          </a:bodyPr>
          <a:lstStyle/>
          <a:p>
            <a:pPr algn="ctr" defTabSz="685800" fontAlgn="auto">
              <a:spcBef>
                <a:spcPts val="0"/>
              </a:spcBef>
              <a:spcAft>
                <a:spcPts val="0"/>
              </a:spcAft>
            </a:pPr>
            <a:r>
              <a:rPr lang="en-GB" sz="4050" b="1" dirty="0">
                <a:solidFill>
                  <a:prstClr val="black"/>
                </a:solidFill>
                <a:latin typeface="Calibri" panose="020F0502020204030204"/>
              </a:rPr>
              <a:t>Next Steps</a:t>
            </a:r>
          </a:p>
        </p:txBody>
      </p:sp>
      <p:sp>
        <p:nvSpPr>
          <p:cNvPr id="5" name="TextBox 4">
            <a:extLst>
              <a:ext uri="{FF2B5EF4-FFF2-40B4-BE49-F238E27FC236}">
                <a16:creationId xmlns:a16="http://schemas.microsoft.com/office/drawing/2014/main" id="{6F93C1B4-8D7A-4093-B337-84FC3601D074}"/>
              </a:ext>
            </a:extLst>
          </p:cNvPr>
          <p:cNvSpPr txBox="1"/>
          <p:nvPr/>
        </p:nvSpPr>
        <p:spPr>
          <a:xfrm>
            <a:off x="376741" y="2070515"/>
            <a:ext cx="4020692" cy="7155805"/>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Complete the Programme!</a:t>
            </a: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Use analysis to inform future project and change focus </a:t>
            </a: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Collaborate with Scottish Government and other Sectors</a:t>
            </a: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defTabSz="685800" fontAlgn="auto">
              <a:spcBef>
                <a:spcPts val="0"/>
              </a:spcBef>
              <a:spcAft>
                <a:spcPts val="0"/>
              </a:spcAft>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defTabSz="685800" fontAlgn="auto">
              <a:spcBef>
                <a:spcPts val="0"/>
              </a:spcBef>
              <a:spcAft>
                <a:spcPts val="0"/>
              </a:spcAft>
            </a:pPr>
            <a:endParaRPr lang="en-GB" sz="2400" dirty="0">
              <a:solidFill>
                <a:prstClr val="black"/>
              </a:solidFill>
              <a:latin typeface="Calibri" panose="020F0502020204030204"/>
            </a:endParaRPr>
          </a:p>
          <a:p>
            <a:pPr defTabSz="685800" fontAlgn="auto">
              <a:spcBef>
                <a:spcPts val="0"/>
              </a:spcBef>
              <a:spcAft>
                <a:spcPts val="0"/>
              </a:spcAft>
            </a:pPr>
            <a:endParaRPr lang="en-GB" sz="1350" dirty="0">
              <a:solidFill>
                <a:prstClr val="black"/>
              </a:solidFill>
              <a:latin typeface="Calibri" panose="020F0502020204030204"/>
            </a:endParaRPr>
          </a:p>
          <a:p>
            <a:pPr defTabSz="685800" fontAlgn="auto">
              <a:spcBef>
                <a:spcPts val="0"/>
              </a:spcBef>
              <a:spcAft>
                <a:spcPts val="0"/>
              </a:spcAft>
            </a:pPr>
            <a:endParaRPr lang="en-GB" sz="1350"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28211680-48AF-4B6C-B22E-D457FE884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814" y="2402888"/>
            <a:ext cx="4605186" cy="1906220"/>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67B85F3F-8EC5-4E3E-AEC5-086411A0DB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884" y="5204953"/>
            <a:ext cx="2114558" cy="643154"/>
          </a:xfrm>
          <a:prstGeom prst="rect">
            <a:avLst/>
          </a:prstGeom>
        </p:spPr>
      </p:pic>
    </p:spTree>
    <p:extLst>
      <p:ext uri="{BB962C8B-B14F-4D97-AF65-F5344CB8AC3E}">
        <p14:creationId xmlns:p14="http://schemas.microsoft.com/office/powerpoint/2010/main" val="152715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Fishing For Litter </a:t>
            </a:r>
            <a:r>
              <a:rPr lang="en-GB" dirty="0">
                <a:solidFill>
                  <a:srgbClr val="083D58"/>
                </a:solidFill>
              </a:rPr>
              <a:t>–</a:t>
            </a:r>
            <a:r>
              <a:rPr lang="en-GB" dirty="0"/>
              <a:t> </a:t>
            </a:r>
            <a:r>
              <a:rPr lang="en-GB" dirty="0">
                <a:solidFill>
                  <a:srgbClr val="083D58"/>
                </a:solidFill>
              </a:rPr>
              <a:t>Objectives</a:t>
            </a:r>
          </a:p>
        </p:txBody>
      </p:sp>
      <p:sp>
        <p:nvSpPr>
          <p:cNvPr id="3" name="Content Placeholder 2"/>
          <p:cNvSpPr>
            <a:spLocks noGrp="1"/>
          </p:cNvSpPr>
          <p:nvPr>
            <p:ph idx="1"/>
          </p:nvPr>
        </p:nvSpPr>
        <p:spPr>
          <a:xfrm>
            <a:off x="467544" y="1972477"/>
            <a:ext cx="3895174" cy="3616763"/>
          </a:xfrm>
        </p:spPr>
        <p:txBody>
          <a:bodyPr/>
          <a:lstStyle/>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Reduce marine litter from the marine environment through physical removal</a:t>
            </a:r>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dirty="0"/>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Raise awareness of social, economic and ecological impacts of marine litter among fishers and within the fishing industry</a:t>
            </a:r>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dirty="0"/>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Change waste management processes within the fishing industry</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968"/>
          <a:stretch/>
        </p:blipFill>
        <p:spPr>
          <a:xfrm>
            <a:off x="5598114" y="2078850"/>
            <a:ext cx="3132348" cy="372131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085" y="1142552"/>
            <a:ext cx="1722374" cy="741346"/>
          </a:xfrm>
          <a:prstGeom prst="rect">
            <a:avLst/>
          </a:prstGeom>
        </p:spPr>
      </p:pic>
    </p:spTree>
    <p:extLst>
      <p:ext uri="{BB962C8B-B14F-4D97-AF65-F5344CB8AC3E}">
        <p14:creationId xmlns:p14="http://schemas.microsoft.com/office/powerpoint/2010/main" val="1072613495"/>
      </p:ext>
    </p:extLst>
  </p:cSld>
  <p:clrMapOvr>
    <a:masterClrMapping/>
  </p:clrMapOvr>
  <p:transition spd="slow">
    <p:comb/>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745" y="857250"/>
            <a:ext cx="8800511" cy="715581"/>
          </a:xfrm>
          <a:prstGeom prst="rect">
            <a:avLst/>
          </a:prstGeom>
          <a:noFill/>
        </p:spPr>
        <p:txBody>
          <a:bodyPr wrap="square" rtlCol="0">
            <a:spAutoFit/>
          </a:bodyPr>
          <a:lstStyle/>
          <a:p>
            <a:pPr algn="ctr" defTabSz="685800" fontAlgn="auto">
              <a:spcBef>
                <a:spcPts val="0"/>
              </a:spcBef>
              <a:spcAft>
                <a:spcPts val="0"/>
              </a:spcAft>
            </a:pPr>
            <a:r>
              <a:rPr lang="en-GB" sz="4050" b="1" dirty="0">
                <a:solidFill>
                  <a:prstClr val="black"/>
                </a:solidFill>
                <a:latin typeface="Calibri" panose="020F0502020204030204"/>
              </a:rPr>
              <a:t>The Future</a:t>
            </a:r>
          </a:p>
        </p:txBody>
      </p:sp>
      <p:sp>
        <p:nvSpPr>
          <p:cNvPr id="5" name="TextBox 4">
            <a:extLst>
              <a:ext uri="{FF2B5EF4-FFF2-40B4-BE49-F238E27FC236}">
                <a16:creationId xmlns:a16="http://schemas.microsoft.com/office/drawing/2014/main" id="{6F93C1B4-8D7A-4093-B337-84FC3601D074}"/>
              </a:ext>
            </a:extLst>
          </p:cNvPr>
          <p:cNvSpPr txBox="1"/>
          <p:nvPr/>
        </p:nvSpPr>
        <p:spPr>
          <a:xfrm>
            <a:off x="331021" y="1900077"/>
            <a:ext cx="4365671" cy="6786473"/>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Is steady progress in our current environment enough?</a:t>
            </a:r>
          </a:p>
          <a:p>
            <a:pPr defTabSz="685800" fontAlgn="auto">
              <a:spcBef>
                <a:spcPts val="0"/>
              </a:spcBef>
              <a:spcAft>
                <a:spcPts val="0"/>
              </a:spcAft>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How do we maintain value from PCIP?</a:t>
            </a: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GB" sz="2400" dirty="0">
                <a:solidFill>
                  <a:prstClr val="black"/>
                </a:solidFill>
                <a:latin typeface="Calibri" panose="020F0502020204030204"/>
              </a:rPr>
              <a:t>What should the future PCIP look like?</a:t>
            </a: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endParaRPr lang="en-GB" sz="2400" dirty="0">
              <a:solidFill>
                <a:prstClr val="black"/>
              </a:solidFill>
              <a:latin typeface="Calibri" panose="020F0502020204030204"/>
            </a:endParaRPr>
          </a:p>
          <a:p>
            <a:pPr defTabSz="685800" fontAlgn="auto">
              <a:spcBef>
                <a:spcPts val="0"/>
              </a:spcBef>
              <a:spcAft>
                <a:spcPts val="0"/>
              </a:spcAft>
            </a:pPr>
            <a:endParaRPr lang="en-GB" sz="2400" dirty="0">
              <a:solidFill>
                <a:prstClr val="black"/>
              </a:solidFill>
              <a:latin typeface="Calibri" panose="020F0502020204030204"/>
            </a:endParaRPr>
          </a:p>
          <a:p>
            <a:pPr defTabSz="685800" fontAlgn="auto">
              <a:spcBef>
                <a:spcPts val="0"/>
              </a:spcBef>
              <a:spcAft>
                <a:spcPts val="0"/>
              </a:spcAft>
            </a:pPr>
            <a:endParaRPr lang="en-GB" sz="1350" dirty="0">
              <a:solidFill>
                <a:prstClr val="black"/>
              </a:solidFill>
              <a:latin typeface="Calibri" panose="020F0502020204030204"/>
            </a:endParaRPr>
          </a:p>
          <a:p>
            <a:pPr defTabSz="685800" fontAlgn="auto">
              <a:spcBef>
                <a:spcPts val="0"/>
              </a:spcBef>
              <a:spcAft>
                <a:spcPts val="0"/>
              </a:spcAft>
            </a:pPr>
            <a:endParaRPr lang="en-GB" sz="1350" dirty="0">
              <a:solidFill>
                <a:prstClr val="black"/>
              </a:solidFill>
              <a:latin typeface="Calibri" panose="020F0502020204030204"/>
            </a:endParaRPr>
          </a:p>
        </p:txBody>
      </p:sp>
      <p:pic>
        <p:nvPicPr>
          <p:cNvPr id="4" name="Picture 3">
            <a:extLst>
              <a:ext uri="{FF2B5EF4-FFF2-40B4-BE49-F238E27FC236}">
                <a16:creationId xmlns:a16="http://schemas.microsoft.com/office/drawing/2014/main" id="{204C88D4-9698-485F-8847-4A034B682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3117" y="2083527"/>
            <a:ext cx="3512644" cy="2587648"/>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95025F2C-0E42-4399-88F6-1F5D6C0B13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884" y="5204953"/>
            <a:ext cx="2114558" cy="643154"/>
          </a:xfrm>
          <a:prstGeom prst="rect">
            <a:avLst/>
          </a:prstGeom>
        </p:spPr>
      </p:pic>
    </p:spTree>
    <p:extLst>
      <p:ext uri="{BB962C8B-B14F-4D97-AF65-F5344CB8AC3E}">
        <p14:creationId xmlns:p14="http://schemas.microsoft.com/office/powerpoint/2010/main" val="33310753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C842-0706-41D2-86B4-A9108F1D222F}"/>
              </a:ext>
            </a:extLst>
          </p:cNvPr>
          <p:cNvSpPr>
            <a:spLocks noGrp="1"/>
          </p:cNvSpPr>
          <p:nvPr>
            <p:ph type="ctrTitle"/>
          </p:nvPr>
        </p:nvSpPr>
        <p:spPr>
          <a:xfrm>
            <a:off x="775556" y="1124744"/>
            <a:ext cx="7772400" cy="1902073"/>
          </a:xfrm>
        </p:spPr>
        <p:txBody>
          <a:bodyPr/>
          <a:lstStyle/>
          <a:p>
            <a:r>
              <a:rPr lang="en-GB" dirty="0"/>
              <a:t>Contract and Supplier Management – Development and Delivery</a:t>
            </a:r>
          </a:p>
        </p:txBody>
      </p:sp>
      <p:sp>
        <p:nvSpPr>
          <p:cNvPr id="3" name="Subtitle 2">
            <a:extLst>
              <a:ext uri="{FF2B5EF4-FFF2-40B4-BE49-F238E27FC236}">
                <a16:creationId xmlns:a16="http://schemas.microsoft.com/office/drawing/2014/main" id="{458E9D19-4E75-48BE-88A2-58512F83B75E}"/>
              </a:ext>
            </a:extLst>
          </p:cNvPr>
          <p:cNvSpPr>
            <a:spLocks noGrp="1"/>
          </p:cNvSpPr>
          <p:nvPr>
            <p:ph type="subTitle" idx="1"/>
          </p:nvPr>
        </p:nvSpPr>
        <p:spPr>
          <a:xfrm>
            <a:off x="611560" y="3429000"/>
            <a:ext cx="8100392" cy="2033917"/>
          </a:xfrm>
        </p:spPr>
        <p:txBody>
          <a:bodyPr/>
          <a:lstStyle/>
          <a:p>
            <a:r>
              <a:rPr lang="en-GB" dirty="0"/>
              <a:t>Kathryn Dickson, Commercial &amp; Commissioned Services Manager, Scottish Borders Council, Gavin Brown Senior Contract and Grants Manager, City of Edinburgh Council </a:t>
            </a:r>
          </a:p>
        </p:txBody>
      </p:sp>
    </p:spTree>
    <p:extLst>
      <p:ext uri="{BB962C8B-B14F-4D97-AF65-F5344CB8AC3E}">
        <p14:creationId xmlns:p14="http://schemas.microsoft.com/office/powerpoint/2010/main" val="11022839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143000" y="2396801"/>
          <a:ext cx="6858000" cy="1847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to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5855858" cy="735546"/>
          </a:xfrm>
          <a:prstGeom prst="rect">
            <a:avLst/>
          </a:prstGeom>
        </p:spPr>
      </p:pic>
      <p:pic>
        <p:nvPicPr>
          <p:cNvPr id="7" name="Picture 6" descr="bottom.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956024"/>
            <a:ext cx="7542330" cy="1898983"/>
          </a:xfrm>
          <a:prstGeom prst="rect">
            <a:avLst/>
          </a:prstGeom>
        </p:spPr>
      </p:pic>
    </p:spTree>
    <p:extLst>
      <p:ext uri="{BB962C8B-B14F-4D97-AF65-F5344CB8AC3E}">
        <p14:creationId xmlns:p14="http://schemas.microsoft.com/office/powerpoint/2010/main" val="29806229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55858" cy="735546"/>
          </a:xfrm>
          <a:prstGeom prst="rect">
            <a:avLst/>
          </a:prstGeom>
        </p:spPr>
      </p:pic>
      <p:pic>
        <p:nvPicPr>
          <p:cNvPr id="3" name="Picture 2" descr="botto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9017"/>
            <a:ext cx="7542330" cy="1898983"/>
          </a:xfrm>
          <a:prstGeom prst="rect">
            <a:avLst/>
          </a:prstGeom>
        </p:spPr>
      </p:pic>
      <p:pic>
        <p:nvPicPr>
          <p:cNvPr id="5" name="Picture 4"/>
          <p:cNvPicPr>
            <a:picLocks noChangeAspect="1"/>
          </p:cNvPicPr>
          <p:nvPr/>
        </p:nvPicPr>
        <p:blipFill>
          <a:blip r:embed="rId5"/>
          <a:stretch>
            <a:fillRect/>
          </a:stretch>
        </p:blipFill>
        <p:spPr>
          <a:xfrm>
            <a:off x="1553548" y="2060899"/>
            <a:ext cx="5507394" cy="3135087"/>
          </a:xfrm>
          <a:prstGeom prst="rect">
            <a:avLst/>
          </a:prstGeom>
        </p:spPr>
      </p:pic>
      <p:sp>
        <p:nvSpPr>
          <p:cNvPr id="6" name="Rectangle 5"/>
          <p:cNvSpPr/>
          <p:nvPr/>
        </p:nvSpPr>
        <p:spPr>
          <a:xfrm>
            <a:off x="510852" y="1676011"/>
            <a:ext cx="8040655" cy="357595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2060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55858" cy="735546"/>
          </a:xfrm>
          <a:prstGeom prst="rect">
            <a:avLst/>
          </a:prstGeom>
          <a:ln>
            <a:noFill/>
          </a:ln>
        </p:spPr>
      </p:pic>
      <p:pic>
        <p:nvPicPr>
          <p:cNvPr id="3" name="Picture 2" descr="botto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9017"/>
            <a:ext cx="7542330" cy="1898983"/>
          </a:xfrm>
          <a:prstGeom prst="rect">
            <a:avLst/>
          </a:prstGeom>
        </p:spPr>
      </p:pic>
      <p:graphicFrame>
        <p:nvGraphicFramePr>
          <p:cNvPr id="4" name="Diagram 3"/>
          <p:cNvGraphicFramePr/>
          <p:nvPr>
            <p:extLst/>
          </p:nvPr>
        </p:nvGraphicFramePr>
        <p:xfrm>
          <a:off x="510852" y="1418602"/>
          <a:ext cx="8040655" cy="39823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202379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55858" cy="735546"/>
          </a:xfrm>
          <a:prstGeom prst="rect">
            <a:avLst/>
          </a:prstGeom>
        </p:spPr>
      </p:pic>
      <p:pic>
        <p:nvPicPr>
          <p:cNvPr id="3" name="Picture 2" descr="botto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9017"/>
            <a:ext cx="7542330" cy="1898983"/>
          </a:xfrm>
          <a:prstGeom prst="rect">
            <a:avLst/>
          </a:prstGeom>
        </p:spPr>
      </p:pic>
      <p:sp>
        <p:nvSpPr>
          <p:cNvPr id="5" name="Rectangle 4"/>
          <p:cNvSpPr/>
          <p:nvPr/>
        </p:nvSpPr>
        <p:spPr>
          <a:xfrm>
            <a:off x="510852" y="1676011"/>
            <a:ext cx="8040655" cy="357595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5"/>
          <a:stretch>
            <a:fillRect/>
          </a:stretch>
        </p:blipFill>
        <p:spPr>
          <a:xfrm>
            <a:off x="2857261" y="2142946"/>
            <a:ext cx="3429479" cy="2572109"/>
          </a:xfrm>
          <a:prstGeom prst="rect">
            <a:avLst/>
          </a:prstGeom>
        </p:spPr>
      </p:pic>
    </p:spTree>
    <p:extLst>
      <p:ext uri="{BB962C8B-B14F-4D97-AF65-F5344CB8AC3E}">
        <p14:creationId xmlns:p14="http://schemas.microsoft.com/office/powerpoint/2010/main" val="30881495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55858" cy="735546"/>
          </a:xfrm>
          <a:prstGeom prst="rect">
            <a:avLst/>
          </a:prstGeom>
        </p:spPr>
      </p:pic>
      <p:pic>
        <p:nvPicPr>
          <p:cNvPr id="3" name="Picture 2" descr="botto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1203"/>
            <a:ext cx="7542330" cy="1898983"/>
          </a:xfrm>
          <a:prstGeom prst="rect">
            <a:avLst/>
          </a:prstGeom>
        </p:spPr>
      </p:pic>
      <p:sp>
        <p:nvSpPr>
          <p:cNvPr id="5" name="Rectangle 4"/>
          <p:cNvSpPr/>
          <p:nvPr/>
        </p:nvSpPr>
        <p:spPr>
          <a:xfrm>
            <a:off x="510852" y="1676011"/>
            <a:ext cx="8040655" cy="357595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1337030" y="1771650"/>
            <a:ext cx="5504642" cy="3179553"/>
          </a:xfrm>
          <a:prstGeom prst="rect">
            <a:avLst/>
          </a:prstGeom>
        </p:spPr>
      </p:pic>
    </p:spTree>
    <p:extLst>
      <p:ext uri="{BB962C8B-B14F-4D97-AF65-F5344CB8AC3E}">
        <p14:creationId xmlns:p14="http://schemas.microsoft.com/office/powerpoint/2010/main" val="41653143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55858" cy="735546"/>
          </a:xfrm>
          <a:prstGeom prst="rect">
            <a:avLst/>
          </a:prstGeom>
        </p:spPr>
      </p:pic>
      <p:pic>
        <p:nvPicPr>
          <p:cNvPr id="3" name="Picture 2" descr="botto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9017"/>
            <a:ext cx="7542330" cy="1898983"/>
          </a:xfrm>
          <a:prstGeom prst="rect">
            <a:avLst/>
          </a:prstGeom>
        </p:spPr>
      </p:pic>
      <p:sp>
        <p:nvSpPr>
          <p:cNvPr id="5" name="Rectangle 4"/>
          <p:cNvSpPr/>
          <p:nvPr/>
        </p:nvSpPr>
        <p:spPr>
          <a:xfrm>
            <a:off x="510852" y="1676011"/>
            <a:ext cx="8040655" cy="357595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5"/>
          <a:stretch>
            <a:fillRect/>
          </a:stretch>
        </p:blipFill>
        <p:spPr>
          <a:xfrm>
            <a:off x="1677825" y="2060899"/>
            <a:ext cx="5788351" cy="3373114"/>
          </a:xfrm>
          <a:prstGeom prst="rect">
            <a:avLst/>
          </a:prstGeom>
        </p:spPr>
      </p:pic>
    </p:spTree>
    <p:extLst>
      <p:ext uri="{BB962C8B-B14F-4D97-AF65-F5344CB8AC3E}">
        <p14:creationId xmlns:p14="http://schemas.microsoft.com/office/powerpoint/2010/main" val="865462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55858" cy="735546"/>
          </a:xfrm>
          <a:prstGeom prst="rect">
            <a:avLst/>
          </a:prstGeom>
          <a:ln>
            <a:noFill/>
          </a:ln>
        </p:spPr>
      </p:pic>
      <p:pic>
        <p:nvPicPr>
          <p:cNvPr id="3" name="Picture 2" descr="botto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9017"/>
            <a:ext cx="7542330" cy="1898983"/>
          </a:xfrm>
          <a:prstGeom prst="rect">
            <a:avLst/>
          </a:prstGeom>
        </p:spPr>
      </p:pic>
      <p:graphicFrame>
        <p:nvGraphicFramePr>
          <p:cNvPr id="4" name="Diagram 3"/>
          <p:cNvGraphicFramePr/>
          <p:nvPr>
            <p:extLst/>
          </p:nvPr>
        </p:nvGraphicFramePr>
        <p:xfrm>
          <a:off x="510852" y="1676011"/>
          <a:ext cx="8040655" cy="35759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993817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55858" cy="735546"/>
          </a:xfrm>
          <a:prstGeom prst="rect">
            <a:avLst/>
          </a:prstGeom>
        </p:spPr>
      </p:pic>
      <p:pic>
        <p:nvPicPr>
          <p:cNvPr id="3" name="Picture 2" descr="botto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9017"/>
            <a:ext cx="7542330" cy="1898983"/>
          </a:xfrm>
          <a:prstGeom prst="rect">
            <a:avLst/>
          </a:prstGeom>
        </p:spPr>
      </p:pic>
      <p:graphicFrame>
        <p:nvGraphicFramePr>
          <p:cNvPr id="4" name="Diagram 3"/>
          <p:cNvGraphicFramePr/>
          <p:nvPr>
            <p:extLst/>
          </p:nvPr>
        </p:nvGraphicFramePr>
        <p:xfrm>
          <a:off x="510852" y="1676011"/>
          <a:ext cx="8040655" cy="35759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32962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83D58"/>
        </a:solidFill>
        <a:effectLst/>
      </p:bgPr>
    </p:bg>
    <p:spTree>
      <p:nvGrpSpPr>
        <p:cNvPr id="1" name=""/>
        <p:cNvGrpSpPr/>
        <p:nvPr/>
      </p:nvGrpSpPr>
      <p:grpSpPr>
        <a:xfrm>
          <a:off x="0" y="0"/>
          <a:ext cx="0" cy="0"/>
          <a:chOff x="0" y="0"/>
          <a:chExt cx="0" cy="0"/>
        </a:xfrm>
      </p:grpSpPr>
      <p:pic>
        <p:nvPicPr>
          <p:cNvPr id="4" name="N3A-N_yofv4"/>
          <p:cNvPicPr>
            <a:picLocks noGrp="1" noRot="1" noChangeAspect="1"/>
          </p:cNvPicPr>
          <p:nvPr>
            <p:ph idx="1"/>
            <a:videoFile r:link="rId1"/>
          </p:nvPr>
        </p:nvPicPr>
        <p:blipFill>
          <a:blip r:embed="rId4"/>
          <a:stretch>
            <a:fillRect/>
          </a:stretch>
        </p:blipFill>
        <p:spPr>
          <a:xfrm>
            <a:off x="22989" y="620688"/>
            <a:ext cx="9121011" cy="5130570"/>
          </a:xfrm>
          <a:prstGeom prst="rect">
            <a:avLst/>
          </a:prstGeom>
        </p:spPr>
      </p:pic>
    </p:spTree>
    <p:extLst>
      <p:ext uri="{BB962C8B-B14F-4D97-AF65-F5344CB8AC3E}">
        <p14:creationId xmlns:p14="http://schemas.microsoft.com/office/powerpoint/2010/main" val="376709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nvPr>
        </p:nvGraphicFramePr>
        <p:xfrm>
          <a:off x="457200" y="1417638"/>
          <a:ext cx="8229600" cy="4963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p:cNvGraphicFramePr/>
          <p:nvPr>
            <p:extLst/>
          </p:nvPr>
        </p:nvGraphicFramePr>
        <p:xfrm>
          <a:off x="827584" y="5517232"/>
          <a:ext cx="7416824" cy="11521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Rounded Rectangle 13"/>
          <p:cNvSpPr/>
          <p:nvPr/>
        </p:nvSpPr>
        <p:spPr>
          <a:xfrm>
            <a:off x="598205" y="1556792"/>
            <a:ext cx="1999715" cy="36004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Spring 2018- March 2019</a:t>
            </a:r>
          </a:p>
        </p:txBody>
      </p:sp>
      <p:sp>
        <p:nvSpPr>
          <p:cNvPr id="15" name="Rounded Rectangle 14"/>
          <p:cNvSpPr/>
          <p:nvPr/>
        </p:nvSpPr>
        <p:spPr>
          <a:xfrm>
            <a:off x="3563888" y="1565176"/>
            <a:ext cx="1728192" cy="35165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April 2019 -March 2020</a:t>
            </a:r>
          </a:p>
        </p:txBody>
      </p:sp>
      <p:sp>
        <p:nvSpPr>
          <p:cNvPr id="16" name="Rounded Rectangle 15"/>
          <p:cNvSpPr/>
          <p:nvPr/>
        </p:nvSpPr>
        <p:spPr>
          <a:xfrm>
            <a:off x="6464941" y="1565176"/>
            <a:ext cx="1656184" cy="35165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April 2020 – June 2020</a:t>
            </a:r>
          </a:p>
        </p:txBody>
      </p:sp>
      <p:pic>
        <p:nvPicPr>
          <p:cNvPr id="8" name="Picture 7" descr="top.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5855858" cy="735546"/>
          </a:xfrm>
          <a:prstGeom prst="rect">
            <a:avLst/>
          </a:prstGeom>
        </p:spPr>
      </p:pic>
    </p:spTree>
    <p:extLst>
      <p:ext uri="{BB962C8B-B14F-4D97-AF65-F5344CB8AC3E}">
        <p14:creationId xmlns:p14="http://schemas.microsoft.com/office/powerpoint/2010/main" val="5445358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55858" cy="735546"/>
          </a:xfrm>
          <a:prstGeom prst="rect">
            <a:avLst/>
          </a:prstGeom>
        </p:spPr>
      </p:pic>
      <p:pic>
        <p:nvPicPr>
          <p:cNvPr id="3" name="Picture 2" descr="botto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9017"/>
            <a:ext cx="7542330" cy="1898983"/>
          </a:xfrm>
          <a:prstGeom prst="rect">
            <a:avLst/>
          </a:prstGeom>
        </p:spPr>
      </p:pic>
      <p:graphicFrame>
        <p:nvGraphicFramePr>
          <p:cNvPr id="4" name="Diagram 3"/>
          <p:cNvGraphicFramePr/>
          <p:nvPr>
            <p:extLst/>
          </p:nvPr>
        </p:nvGraphicFramePr>
        <p:xfrm>
          <a:off x="510852" y="1676011"/>
          <a:ext cx="8040655" cy="35759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714752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08_05_0502a_Snaking-Line-of-Stones-Upright.jpg"/>
          <p:cNvPicPr>
            <a:picLocks noChangeAspect="1"/>
          </p:cNvPicPr>
          <p:nvPr/>
        </p:nvPicPr>
        <p:blipFill>
          <a:blip r:embed="rId3" cstate="print"/>
          <a:stretch>
            <a:fillRect/>
          </a:stretch>
        </p:blipFill>
        <p:spPr>
          <a:xfrm>
            <a:off x="179512" y="3004909"/>
            <a:ext cx="2592288" cy="3589322"/>
          </a:xfrm>
          <a:prstGeom prst="rect">
            <a:avLst/>
          </a:prstGeom>
        </p:spPr>
      </p:pic>
      <p:sp>
        <p:nvSpPr>
          <p:cNvPr id="7" name="Rectangle 2"/>
          <p:cNvSpPr txBox="1">
            <a:spLocks noChangeArrowheads="1"/>
          </p:cNvSpPr>
          <p:nvPr/>
        </p:nvSpPr>
        <p:spPr bwMode="auto">
          <a:xfrm>
            <a:off x="753801" y="1041639"/>
            <a:ext cx="7407520" cy="866043"/>
          </a:xfrm>
          <a:prstGeom prst="rect">
            <a:avLst/>
          </a:prstGeom>
          <a:noFill/>
          <a:ln w="9525">
            <a:noFill/>
            <a:miter lim="800000"/>
            <a:headEnd/>
            <a:tailEnd/>
          </a:ln>
          <a:effectLst/>
        </p:spPr>
        <p:txBody>
          <a:bodyPr vert="horz" wrap="square" lIns="84406" tIns="42203" rIns="84406" bIns="42203" numCol="1" anchor="ctr" anchorCtr="0" compatLnSpc="1">
            <a:prstTxWarp prst="textNoShape">
              <a:avLst/>
            </a:prstTxWarp>
          </a:bodyPr>
          <a:lstStyle>
            <a:lvl1pPr algn="r"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Verdana" pitchFamily="34" charset="0"/>
              </a:defRPr>
            </a:lvl2pPr>
            <a:lvl3pPr algn="l" rtl="0" eaLnBrk="1" fontAlgn="base" hangingPunct="1">
              <a:spcBef>
                <a:spcPct val="0"/>
              </a:spcBef>
              <a:spcAft>
                <a:spcPct val="0"/>
              </a:spcAft>
              <a:defRPr sz="3600" b="1">
                <a:solidFill>
                  <a:schemeClr val="tx2"/>
                </a:solidFill>
                <a:latin typeface="Verdana" pitchFamily="34" charset="0"/>
              </a:defRPr>
            </a:lvl3pPr>
            <a:lvl4pPr algn="l" rtl="0" eaLnBrk="1" fontAlgn="base" hangingPunct="1">
              <a:spcBef>
                <a:spcPct val="0"/>
              </a:spcBef>
              <a:spcAft>
                <a:spcPct val="0"/>
              </a:spcAft>
              <a:defRPr sz="3600" b="1">
                <a:solidFill>
                  <a:schemeClr val="tx2"/>
                </a:solidFill>
                <a:latin typeface="Verdana" pitchFamily="34" charset="0"/>
              </a:defRPr>
            </a:lvl4pPr>
            <a:lvl5pPr algn="l" rtl="0" eaLnBrk="1" fontAlgn="base" hangingPunct="1">
              <a:spcBef>
                <a:spcPct val="0"/>
              </a:spcBef>
              <a:spcAft>
                <a:spcPct val="0"/>
              </a:spcAft>
              <a:defRPr sz="3600" b="1">
                <a:solidFill>
                  <a:schemeClr val="tx2"/>
                </a:solidFill>
                <a:latin typeface="Verdana" pitchFamily="34" charset="0"/>
              </a:defRPr>
            </a:lvl5pPr>
            <a:lvl6pPr marL="457200" algn="l" rtl="0" eaLnBrk="1" fontAlgn="base" hangingPunct="1">
              <a:spcBef>
                <a:spcPct val="0"/>
              </a:spcBef>
              <a:spcAft>
                <a:spcPct val="0"/>
              </a:spcAft>
              <a:defRPr sz="3600" b="1">
                <a:solidFill>
                  <a:schemeClr val="tx2"/>
                </a:solidFill>
                <a:latin typeface="Verdana" pitchFamily="34" charset="0"/>
              </a:defRPr>
            </a:lvl6pPr>
            <a:lvl7pPr marL="914400" algn="l" rtl="0" eaLnBrk="1" fontAlgn="base" hangingPunct="1">
              <a:spcBef>
                <a:spcPct val="0"/>
              </a:spcBef>
              <a:spcAft>
                <a:spcPct val="0"/>
              </a:spcAft>
              <a:defRPr sz="3600" b="1">
                <a:solidFill>
                  <a:schemeClr val="tx2"/>
                </a:solidFill>
                <a:latin typeface="Verdana" pitchFamily="34" charset="0"/>
              </a:defRPr>
            </a:lvl7pPr>
            <a:lvl8pPr marL="1371600" algn="l" rtl="0" eaLnBrk="1" fontAlgn="base" hangingPunct="1">
              <a:spcBef>
                <a:spcPct val="0"/>
              </a:spcBef>
              <a:spcAft>
                <a:spcPct val="0"/>
              </a:spcAft>
              <a:defRPr sz="3600" b="1">
                <a:solidFill>
                  <a:schemeClr val="tx2"/>
                </a:solidFill>
                <a:latin typeface="Verdana" pitchFamily="34" charset="0"/>
              </a:defRPr>
            </a:lvl8pPr>
            <a:lvl9pPr marL="1828800" algn="l" rtl="0" eaLnBrk="1" fontAlgn="base" hangingPunct="1">
              <a:spcBef>
                <a:spcPct val="0"/>
              </a:spcBef>
              <a:spcAft>
                <a:spcPct val="0"/>
              </a:spcAft>
              <a:defRPr sz="3600" b="1">
                <a:solidFill>
                  <a:schemeClr val="tx2"/>
                </a:solidFill>
                <a:latin typeface="Verdana" pitchFamily="34" charset="0"/>
              </a:defRPr>
            </a:lvl9pPr>
          </a:lstStyle>
          <a:p>
            <a:pPr algn="l" defTabSz="844083"/>
            <a:r>
              <a:rPr lang="en-US" sz="2585" dirty="0">
                <a:solidFill>
                  <a:srgbClr val="CC3333"/>
                </a:solidFill>
                <a:latin typeface="Verdana"/>
                <a:cs typeface="Arial" panose="020B0604020202020204" pitchFamily="34" charset="0"/>
              </a:rPr>
              <a:t>The City of Edinburgh Council</a:t>
            </a:r>
          </a:p>
        </p:txBody>
      </p:sp>
      <p:sp>
        <p:nvSpPr>
          <p:cNvPr id="9" name="Rectangle 3"/>
          <p:cNvSpPr txBox="1">
            <a:spLocks noChangeArrowheads="1"/>
          </p:cNvSpPr>
          <p:nvPr/>
        </p:nvSpPr>
        <p:spPr bwMode="auto">
          <a:xfrm>
            <a:off x="2359177" y="2299028"/>
            <a:ext cx="5935083" cy="2392881"/>
          </a:xfrm>
          <a:prstGeom prst="rect">
            <a:avLst/>
          </a:prstGeom>
          <a:noFill/>
          <a:ln w="9525">
            <a:noFill/>
            <a:miter lim="800000"/>
            <a:headEnd/>
            <a:tailEnd/>
          </a:ln>
          <a:effectLst/>
        </p:spPr>
        <p:txBody>
          <a:bodyPr vert="horz" wrap="square" lIns="84406" tIns="42203" rIns="84406" bIns="42203" numCol="1" anchor="t" anchorCtr="0" compatLnSpc="1">
            <a:prstTxWarp prst="textNoShape">
              <a:avLst/>
            </a:prstTxWarp>
          </a:bodyPr>
          <a:lstStyle>
            <a:lvl1pPr marL="0" indent="0" algn="r" rtl="0" eaLnBrk="1" fontAlgn="base" hangingPunct="1">
              <a:spcBef>
                <a:spcPct val="20000"/>
              </a:spcBef>
              <a:spcAft>
                <a:spcPct val="0"/>
              </a:spcAft>
              <a:buClr>
                <a:schemeClr val="tx1"/>
              </a:buClr>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Verdana" pitchFamily="34" charset="0"/>
              <a:buChar char="▪"/>
              <a:defRPr sz="2000">
                <a:solidFill>
                  <a:schemeClr val="tx1"/>
                </a:solidFill>
                <a:latin typeface="+mn-lt"/>
              </a:defRPr>
            </a:lvl2pPr>
            <a:lvl3pPr marL="1143000" indent="-228600" algn="l" rtl="0" eaLnBrk="1" fontAlgn="base" hangingPunct="1">
              <a:spcBef>
                <a:spcPct val="20000"/>
              </a:spcBef>
              <a:spcAft>
                <a:spcPct val="0"/>
              </a:spcAft>
              <a:buClr>
                <a:schemeClr val="tx1"/>
              </a:buClr>
              <a:buChar char="•"/>
              <a:defRPr sz="1800">
                <a:solidFill>
                  <a:schemeClr val="tx1"/>
                </a:solidFill>
                <a:latin typeface="+mn-lt"/>
              </a:defRPr>
            </a:lvl3pPr>
            <a:lvl4pPr marL="1600200" indent="-228600" algn="l" rtl="0" eaLnBrk="1" fontAlgn="base" hangingPunct="1">
              <a:spcBef>
                <a:spcPct val="20000"/>
              </a:spcBef>
              <a:spcAft>
                <a:spcPct val="0"/>
              </a:spcAft>
              <a:buClr>
                <a:schemeClr val="tx1"/>
              </a:buClr>
              <a:buChar char="–"/>
              <a:defRPr sz="1600">
                <a:solidFill>
                  <a:schemeClr val="tx1"/>
                </a:solidFill>
                <a:latin typeface="+mn-lt"/>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Char char="»"/>
              <a:defRPr>
                <a:solidFill>
                  <a:schemeClr val="tx1"/>
                </a:solidFill>
                <a:latin typeface="+mn-lt"/>
              </a:defRPr>
            </a:lvl6pPr>
            <a:lvl7pPr marL="2971800" indent="-228600" algn="l" rtl="0" eaLnBrk="1" fontAlgn="base" hangingPunct="1">
              <a:spcBef>
                <a:spcPct val="20000"/>
              </a:spcBef>
              <a:spcAft>
                <a:spcPct val="0"/>
              </a:spcAft>
              <a:buClr>
                <a:schemeClr val="tx1"/>
              </a:buClr>
              <a:buChar char="»"/>
              <a:defRPr>
                <a:solidFill>
                  <a:schemeClr val="tx1"/>
                </a:solidFill>
                <a:latin typeface="+mn-lt"/>
              </a:defRPr>
            </a:lvl7pPr>
            <a:lvl8pPr marL="3429000" indent="-228600" algn="l" rtl="0" eaLnBrk="1" fontAlgn="base" hangingPunct="1">
              <a:spcBef>
                <a:spcPct val="20000"/>
              </a:spcBef>
              <a:spcAft>
                <a:spcPct val="0"/>
              </a:spcAft>
              <a:buClr>
                <a:schemeClr val="tx1"/>
              </a:buClr>
              <a:buChar char="»"/>
              <a:defRPr>
                <a:solidFill>
                  <a:schemeClr val="tx1"/>
                </a:solidFill>
                <a:latin typeface="+mn-lt"/>
              </a:defRPr>
            </a:lvl8pPr>
            <a:lvl9pPr marL="3886200" indent="-228600" algn="l" rtl="0" eaLnBrk="1" fontAlgn="base" hangingPunct="1">
              <a:spcBef>
                <a:spcPct val="20000"/>
              </a:spcBef>
              <a:spcAft>
                <a:spcPct val="0"/>
              </a:spcAft>
              <a:buClr>
                <a:schemeClr val="tx1"/>
              </a:buClr>
              <a:buChar char="»"/>
              <a:defRPr>
                <a:solidFill>
                  <a:schemeClr val="tx1"/>
                </a:solidFill>
                <a:latin typeface="+mn-lt"/>
              </a:defRPr>
            </a:lvl9pPr>
          </a:lstStyle>
          <a:p>
            <a:pPr algn="l" defTabSz="844083">
              <a:buClr>
                <a:srgbClr val="000000"/>
              </a:buClr>
            </a:pPr>
            <a:r>
              <a:rPr lang="en-GB" sz="2215" dirty="0">
                <a:solidFill>
                  <a:srgbClr val="808080">
                    <a:lumMod val="75000"/>
                  </a:srgbClr>
                </a:solidFill>
                <a:latin typeface="Verdana"/>
                <a:cs typeface="Arial" panose="020B0604020202020204" pitchFamily="34" charset="0"/>
              </a:rPr>
              <a:t>Gavin Brown</a:t>
            </a:r>
          </a:p>
          <a:p>
            <a:pPr algn="l" defTabSz="844083">
              <a:buClr>
                <a:srgbClr val="000000"/>
              </a:buClr>
            </a:pPr>
            <a:endParaRPr lang="en-GB" sz="2215" dirty="0">
              <a:solidFill>
                <a:srgbClr val="808080">
                  <a:lumMod val="75000"/>
                </a:srgbClr>
              </a:solidFill>
              <a:latin typeface="Verdana"/>
              <a:cs typeface="Arial" panose="020B0604020202020204" pitchFamily="34" charset="0"/>
            </a:endParaRPr>
          </a:p>
          <a:p>
            <a:pPr algn="l" defTabSz="844083">
              <a:buClr>
                <a:srgbClr val="000000"/>
              </a:buClr>
            </a:pPr>
            <a:r>
              <a:rPr lang="en-GB" sz="2215" dirty="0">
                <a:solidFill>
                  <a:srgbClr val="808080">
                    <a:lumMod val="75000"/>
                  </a:srgbClr>
                </a:solidFill>
                <a:latin typeface="Verdana"/>
                <a:cs typeface="Arial" panose="020B0604020202020204" pitchFamily="34" charset="0"/>
              </a:rPr>
              <a:t>Contract and Grants Management Team </a:t>
            </a:r>
          </a:p>
          <a:p>
            <a:pPr defTabSz="844083">
              <a:buClr>
                <a:srgbClr val="000000"/>
              </a:buClr>
            </a:pPr>
            <a:r>
              <a:rPr lang="en-US" sz="2215" kern="0" dirty="0">
                <a:solidFill>
                  <a:srgbClr val="808080">
                    <a:lumMod val="75000"/>
                  </a:srgbClr>
                </a:solidFill>
                <a:latin typeface="Verdana"/>
                <a:cs typeface="Arial" panose="020B0604020202020204" pitchFamily="34" charset="0"/>
              </a:rPr>
              <a:t> </a:t>
            </a:r>
          </a:p>
          <a:p>
            <a:pPr algn="l" defTabSz="844083">
              <a:buClr>
                <a:srgbClr val="000000"/>
              </a:buClr>
            </a:pPr>
            <a:r>
              <a:rPr lang="en-US" sz="2215" kern="0" dirty="0">
                <a:solidFill>
                  <a:srgbClr val="646464"/>
                </a:solidFill>
                <a:latin typeface="Verdana"/>
                <a:cs typeface="Arial" panose="020B0604020202020204" pitchFamily="34" charset="0"/>
              </a:rPr>
              <a:t>Scotland Excel Annual Conference</a:t>
            </a:r>
          </a:p>
          <a:p>
            <a:pPr algn="l" defTabSz="844083">
              <a:buClr>
                <a:srgbClr val="000000"/>
              </a:buClr>
            </a:pPr>
            <a:r>
              <a:rPr lang="en-US" sz="2215" kern="0" dirty="0">
                <a:solidFill>
                  <a:srgbClr val="646464"/>
                </a:solidFill>
                <a:latin typeface="Verdana"/>
                <a:cs typeface="Arial" panose="020B0604020202020204" pitchFamily="34" charset="0"/>
              </a:rPr>
              <a:t>17 April 2019</a:t>
            </a:r>
          </a:p>
        </p:txBody>
      </p:sp>
    </p:spTree>
    <p:extLst>
      <p:ext uri="{BB962C8B-B14F-4D97-AF65-F5344CB8AC3E}">
        <p14:creationId xmlns:p14="http://schemas.microsoft.com/office/powerpoint/2010/main" val="22512905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26477"/>
            <a:ext cx="8206680" cy="807862"/>
          </a:xfrm>
        </p:spPr>
        <p:txBody>
          <a:bodyPr>
            <a:normAutofit/>
          </a:bodyPr>
          <a:lstStyle/>
          <a:p>
            <a:pPr algn="l"/>
            <a:r>
              <a:rPr lang="en-GB" sz="2215" dirty="0">
                <a:solidFill>
                  <a:srgbClr val="CC3333"/>
                </a:solidFill>
                <a:latin typeface="Verdana" pitchFamily="34" charset="0"/>
                <a:ea typeface="Verdana" pitchFamily="34" charset="0"/>
                <a:cs typeface="Verdana" pitchFamily="34" charset="0"/>
              </a:rPr>
              <a:t>Overview of Contracts and Grants Management (CAGM) Team</a:t>
            </a:r>
          </a:p>
        </p:txBody>
      </p:sp>
      <p:sp>
        <p:nvSpPr>
          <p:cNvPr id="6" name="Content Placeholder 4"/>
          <p:cNvSpPr txBox="1">
            <a:spLocks/>
          </p:cNvSpPr>
          <p:nvPr/>
        </p:nvSpPr>
        <p:spPr>
          <a:xfrm>
            <a:off x="467544" y="3694876"/>
            <a:ext cx="8229600" cy="1555185"/>
          </a:xfrm>
          <a:prstGeom prst="rect">
            <a:avLst/>
          </a:prstGeom>
        </p:spPr>
        <p:txBody>
          <a:bodyPr vert="horz" lIns="84406" tIns="42203" rIns="84406" bIns="42203" rtlCol="0">
            <a:normAutofit/>
          </a:bodyPr>
          <a:lstStyle/>
          <a:p>
            <a:pPr marL="316531" indent="-316531" defTabSz="844083" fontAlgn="auto">
              <a:spcBef>
                <a:spcPct val="20000"/>
              </a:spcBef>
              <a:spcAft>
                <a:spcPts val="0"/>
              </a:spcAft>
              <a:buFont typeface="Arial" pitchFamily="34" charset="0"/>
              <a:buChar char="•"/>
              <a:defRPr/>
            </a:pPr>
            <a:endParaRPr lang="en-GB" sz="2954" dirty="0">
              <a:solidFill>
                <a:srgbClr val="000000"/>
              </a:solidFill>
              <a:latin typeface="Verdana"/>
            </a:endParaRPr>
          </a:p>
        </p:txBody>
      </p:sp>
      <p:sp>
        <p:nvSpPr>
          <p:cNvPr id="4" name="AutoShape 4" descr="Image result for what's in it for me"/>
          <p:cNvSpPr>
            <a:spLocks noChangeAspect="1" noChangeArrowheads="1"/>
          </p:cNvSpPr>
          <p:nvPr/>
        </p:nvSpPr>
        <p:spPr bwMode="auto">
          <a:xfrm>
            <a:off x="4431323" y="3288323"/>
            <a:ext cx="281354" cy="2813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a:endParaRPr lang="en-GB" sz="1662">
              <a:solidFill>
                <a:srgbClr val="000000"/>
              </a:solidFill>
            </a:endParaRPr>
          </a:p>
        </p:txBody>
      </p:sp>
      <p:sp>
        <p:nvSpPr>
          <p:cNvPr id="5" name="AutoShape 6" descr="Image result for what's in it for me"/>
          <p:cNvSpPr>
            <a:spLocks noChangeAspect="1" noChangeArrowheads="1"/>
          </p:cNvSpPr>
          <p:nvPr/>
        </p:nvSpPr>
        <p:spPr bwMode="auto">
          <a:xfrm>
            <a:off x="5909735" y="2224820"/>
            <a:ext cx="2127006" cy="2127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a:endParaRPr lang="en-GB" sz="1662">
              <a:solidFill>
                <a:srgbClr val="000000"/>
              </a:solidFill>
            </a:endParaRPr>
          </a:p>
        </p:txBody>
      </p:sp>
      <p:grpSp>
        <p:nvGrpSpPr>
          <p:cNvPr id="24" name="Group 23"/>
          <p:cNvGrpSpPr/>
          <p:nvPr/>
        </p:nvGrpSpPr>
        <p:grpSpPr>
          <a:xfrm>
            <a:off x="685801" y="2099622"/>
            <a:ext cx="8117779" cy="3150439"/>
            <a:chOff x="0" y="0"/>
            <a:chExt cx="2124527" cy="2797084"/>
          </a:xfrm>
        </p:grpSpPr>
        <p:grpSp>
          <p:nvGrpSpPr>
            <p:cNvPr id="25" name="Group 24"/>
            <p:cNvGrpSpPr/>
            <p:nvPr/>
          </p:nvGrpSpPr>
          <p:grpSpPr>
            <a:xfrm>
              <a:off x="504056" y="488490"/>
              <a:ext cx="1097701" cy="2061792"/>
              <a:chOff x="504056" y="488490"/>
              <a:chExt cx="1097701" cy="2061792"/>
            </a:xfrm>
          </p:grpSpPr>
          <p:cxnSp>
            <p:nvCxnSpPr>
              <p:cNvPr id="33" name="Straight Connector 32"/>
              <p:cNvCxnSpPr/>
              <p:nvPr/>
            </p:nvCxnSpPr>
            <p:spPr>
              <a:xfrm>
                <a:off x="1082928" y="488490"/>
                <a:ext cx="0" cy="756000"/>
              </a:xfrm>
              <a:prstGeom prst="line">
                <a:avLst/>
              </a:prstGeom>
              <a:noFill/>
              <a:ln w="9525" cap="flat" cmpd="sng" algn="ctr">
                <a:solidFill>
                  <a:srgbClr val="FFFFFF">
                    <a:lumMod val="50000"/>
                  </a:srgbClr>
                </a:solidFill>
                <a:prstDash val="solid"/>
              </a:ln>
              <a:effectLst/>
            </p:spPr>
          </p:cxnSp>
          <p:cxnSp>
            <p:nvCxnSpPr>
              <p:cNvPr id="34" name="Straight Connector 33"/>
              <p:cNvCxnSpPr/>
              <p:nvPr/>
            </p:nvCxnSpPr>
            <p:spPr>
              <a:xfrm>
                <a:off x="1601757" y="1237446"/>
                <a:ext cx="0" cy="1310455"/>
              </a:xfrm>
              <a:prstGeom prst="line">
                <a:avLst/>
              </a:prstGeom>
              <a:noFill/>
              <a:ln w="9525" cap="flat" cmpd="sng" algn="ctr">
                <a:solidFill>
                  <a:srgbClr val="FFFFFF">
                    <a:lumMod val="50000"/>
                  </a:srgbClr>
                </a:solidFill>
                <a:prstDash val="solid"/>
              </a:ln>
              <a:effectLst/>
            </p:spPr>
          </p:cxnSp>
          <p:cxnSp>
            <p:nvCxnSpPr>
              <p:cNvPr id="35" name="Straight Connector 34"/>
              <p:cNvCxnSpPr/>
              <p:nvPr/>
            </p:nvCxnSpPr>
            <p:spPr>
              <a:xfrm>
                <a:off x="504056" y="1239827"/>
                <a:ext cx="0" cy="1310455"/>
              </a:xfrm>
              <a:prstGeom prst="line">
                <a:avLst/>
              </a:prstGeom>
              <a:noFill/>
              <a:ln w="9525" cap="flat" cmpd="sng" algn="ctr">
                <a:solidFill>
                  <a:srgbClr val="FFFFFF">
                    <a:lumMod val="50000"/>
                  </a:srgbClr>
                </a:solidFill>
                <a:prstDash val="solid"/>
              </a:ln>
              <a:effectLst/>
            </p:spPr>
          </p:cxnSp>
        </p:grpSp>
        <p:sp>
          <p:nvSpPr>
            <p:cNvPr id="26" name="Freeform 7"/>
            <p:cNvSpPr/>
            <p:nvPr/>
          </p:nvSpPr>
          <p:spPr>
            <a:xfrm>
              <a:off x="0" y="2276284"/>
              <a:ext cx="1041599" cy="520799"/>
            </a:xfrm>
            <a:custGeom>
              <a:avLst/>
              <a:gdLst>
                <a:gd name="connsiteX0" fmla="*/ 0 w 1006808"/>
                <a:gd name="connsiteY0" fmla="*/ 0 h 503404"/>
                <a:gd name="connsiteX1" fmla="*/ 1006808 w 1006808"/>
                <a:gd name="connsiteY1" fmla="*/ 0 h 503404"/>
                <a:gd name="connsiteX2" fmla="*/ 1006808 w 1006808"/>
                <a:gd name="connsiteY2" fmla="*/ 503404 h 503404"/>
                <a:gd name="connsiteX3" fmla="*/ 0 w 1006808"/>
                <a:gd name="connsiteY3" fmla="*/ 503404 h 503404"/>
                <a:gd name="connsiteX4" fmla="*/ 0 w 1006808"/>
                <a:gd name="connsiteY4" fmla="*/ 0 h 50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08" h="503404">
                  <a:moveTo>
                    <a:pt x="0" y="0"/>
                  </a:moveTo>
                  <a:lnTo>
                    <a:pt x="1006808" y="0"/>
                  </a:lnTo>
                  <a:lnTo>
                    <a:pt x="1006808" y="503404"/>
                  </a:lnTo>
                  <a:lnTo>
                    <a:pt x="0" y="503404"/>
                  </a:lnTo>
                  <a:lnTo>
                    <a:pt x="0" y="0"/>
                  </a:lnTo>
                  <a:close/>
                </a:path>
              </a:pathLst>
            </a:custGeom>
            <a:solidFill>
              <a:srgbClr val="663366"/>
            </a:solidFill>
            <a:ln w="25400" cap="flat" cmpd="sng" algn="ctr">
              <a:solidFill>
                <a:sysClr val="window" lastClr="FFFFFF">
                  <a:hueOff val="0"/>
                  <a:satOff val="0"/>
                  <a:lumOff val="0"/>
                  <a:alphaOff val="0"/>
                </a:sysClr>
              </a:solidFill>
              <a:prstDash val="solid"/>
            </a:ln>
            <a:effectLst/>
          </p:spPr>
          <p:txBody>
            <a:bodyPr spcFirstLastPara="0" vert="horz" wrap="square" lIns="33231" tIns="33231" rIns="33231" bIns="33231" numCol="1" spcCol="1270" anchor="ctr" anchorCtr="0">
              <a:noAutofit/>
            </a:bodyPr>
            <a:lstStyle/>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Contract and Grants Analyst</a:t>
              </a:r>
              <a:endParaRPr lang="en-GB" sz="1108" dirty="0">
                <a:solidFill>
                  <a:srgbClr val="000000"/>
                </a:solidFill>
                <a:latin typeface="Times New Roman" panose="02020603050405020304" pitchFamily="18" charset="0"/>
                <a:ea typeface="Times New Roman" panose="02020603050405020304" pitchFamily="18" charset="0"/>
              </a:endParaRPr>
            </a:p>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Marianne Bowick</a:t>
              </a:r>
              <a:endParaRPr lang="en-GB" sz="1108" dirty="0">
                <a:solidFill>
                  <a:srgbClr val="000000"/>
                </a:solidFill>
                <a:latin typeface="Times New Roman" panose="02020603050405020304" pitchFamily="18" charset="0"/>
                <a:ea typeface="Times New Roman" panose="02020603050405020304" pitchFamily="18" charset="0"/>
              </a:endParaRPr>
            </a:p>
          </p:txBody>
        </p:sp>
        <p:sp>
          <p:nvSpPr>
            <p:cNvPr id="27" name="Freeform 8"/>
            <p:cNvSpPr/>
            <p:nvPr/>
          </p:nvSpPr>
          <p:spPr>
            <a:xfrm>
              <a:off x="564100" y="604541"/>
              <a:ext cx="1041599" cy="520799"/>
            </a:xfrm>
            <a:custGeom>
              <a:avLst/>
              <a:gdLst>
                <a:gd name="connsiteX0" fmla="*/ 0 w 1006808"/>
                <a:gd name="connsiteY0" fmla="*/ 0 h 503404"/>
                <a:gd name="connsiteX1" fmla="*/ 1006808 w 1006808"/>
                <a:gd name="connsiteY1" fmla="*/ 0 h 503404"/>
                <a:gd name="connsiteX2" fmla="*/ 1006808 w 1006808"/>
                <a:gd name="connsiteY2" fmla="*/ 503404 h 503404"/>
                <a:gd name="connsiteX3" fmla="*/ 0 w 1006808"/>
                <a:gd name="connsiteY3" fmla="*/ 503404 h 503404"/>
                <a:gd name="connsiteX4" fmla="*/ 0 w 1006808"/>
                <a:gd name="connsiteY4" fmla="*/ 0 h 50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08" h="503404">
                  <a:moveTo>
                    <a:pt x="0" y="0"/>
                  </a:moveTo>
                  <a:lnTo>
                    <a:pt x="1006808" y="0"/>
                  </a:lnTo>
                  <a:lnTo>
                    <a:pt x="1006808" y="503404"/>
                  </a:lnTo>
                  <a:lnTo>
                    <a:pt x="0" y="503404"/>
                  </a:lnTo>
                  <a:lnTo>
                    <a:pt x="0" y="0"/>
                  </a:lnTo>
                  <a:close/>
                </a:path>
              </a:pathLst>
            </a:custGeom>
            <a:solidFill>
              <a:srgbClr val="663366"/>
            </a:solidFill>
            <a:ln w="25400" cap="flat" cmpd="sng" algn="ctr">
              <a:solidFill>
                <a:sysClr val="window" lastClr="FFFFFF">
                  <a:hueOff val="0"/>
                  <a:satOff val="0"/>
                  <a:lumOff val="0"/>
                  <a:alphaOff val="0"/>
                </a:sysClr>
              </a:solidFill>
              <a:prstDash val="solid"/>
            </a:ln>
            <a:effectLst/>
          </p:spPr>
          <p:txBody>
            <a:bodyPr spcFirstLastPara="0" vert="horz" wrap="square" lIns="33231" tIns="33231" rIns="33231" bIns="33231" numCol="1" spcCol="1270" anchor="ctr" anchorCtr="0">
              <a:noAutofit/>
            </a:bodyPr>
            <a:lstStyle/>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Senior Contract and Grants Manager</a:t>
              </a:r>
              <a:endParaRPr lang="en-GB" sz="1108" dirty="0">
                <a:solidFill>
                  <a:srgbClr val="000000"/>
                </a:solidFill>
                <a:latin typeface="Times New Roman" panose="02020603050405020304" pitchFamily="18" charset="0"/>
                <a:ea typeface="Times New Roman" panose="02020603050405020304" pitchFamily="18" charset="0"/>
              </a:endParaRPr>
            </a:p>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Gavin Brown</a:t>
              </a:r>
              <a:endParaRPr lang="en-GB" sz="1108" dirty="0">
                <a:solidFill>
                  <a:srgbClr val="000000"/>
                </a:solidFill>
                <a:latin typeface="Times New Roman" panose="02020603050405020304" pitchFamily="18" charset="0"/>
                <a:ea typeface="Times New Roman" panose="02020603050405020304" pitchFamily="18" charset="0"/>
              </a:endParaRPr>
            </a:p>
          </p:txBody>
        </p:sp>
        <p:sp>
          <p:nvSpPr>
            <p:cNvPr id="28" name="Freeform 9"/>
            <p:cNvSpPr/>
            <p:nvPr/>
          </p:nvSpPr>
          <p:spPr>
            <a:xfrm>
              <a:off x="0" y="1430734"/>
              <a:ext cx="1041599" cy="520799"/>
            </a:xfrm>
            <a:custGeom>
              <a:avLst/>
              <a:gdLst>
                <a:gd name="connsiteX0" fmla="*/ 0 w 1006808"/>
                <a:gd name="connsiteY0" fmla="*/ 0 h 503404"/>
                <a:gd name="connsiteX1" fmla="*/ 1006808 w 1006808"/>
                <a:gd name="connsiteY1" fmla="*/ 0 h 503404"/>
                <a:gd name="connsiteX2" fmla="*/ 1006808 w 1006808"/>
                <a:gd name="connsiteY2" fmla="*/ 503404 h 503404"/>
                <a:gd name="connsiteX3" fmla="*/ 0 w 1006808"/>
                <a:gd name="connsiteY3" fmla="*/ 503404 h 503404"/>
                <a:gd name="connsiteX4" fmla="*/ 0 w 1006808"/>
                <a:gd name="connsiteY4" fmla="*/ 0 h 50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08" h="503404">
                  <a:moveTo>
                    <a:pt x="0" y="0"/>
                  </a:moveTo>
                  <a:lnTo>
                    <a:pt x="1006808" y="0"/>
                  </a:lnTo>
                  <a:lnTo>
                    <a:pt x="1006808" y="503404"/>
                  </a:lnTo>
                  <a:lnTo>
                    <a:pt x="0" y="503404"/>
                  </a:lnTo>
                  <a:lnTo>
                    <a:pt x="0" y="0"/>
                  </a:lnTo>
                  <a:close/>
                </a:path>
              </a:pathLst>
            </a:custGeom>
            <a:solidFill>
              <a:srgbClr val="663366"/>
            </a:solidFill>
            <a:ln w="25400" cap="flat" cmpd="sng" algn="ctr">
              <a:solidFill>
                <a:sysClr val="window" lastClr="FFFFFF">
                  <a:hueOff val="0"/>
                  <a:satOff val="0"/>
                  <a:lumOff val="0"/>
                  <a:alphaOff val="0"/>
                </a:sysClr>
              </a:solidFill>
              <a:prstDash val="solid"/>
            </a:ln>
            <a:effectLst/>
          </p:spPr>
          <p:txBody>
            <a:bodyPr spcFirstLastPara="0" vert="horz" wrap="square" lIns="33231" tIns="33231" rIns="33231" bIns="33231" numCol="1" spcCol="1270" anchor="ctr" anchorCtr="0">
              <a:noAutofit/>
            </a:bodyPr>
            <a:lstStyle/>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Contract and Grants Manager</a:t>
              </a:r>
              <a:endParaRPr lang="en-GB" sz="1108" dirty="0">
                <a:solidFill>
                  <a:srgbClr val="000000"/>
                </a:solidFill>
                <a:latin typeface="Times New Roman" panose="02020603050405020304" pitchFamily="18" charset="0"/>
                <a:ea typeface="Times New Roman" panose="02020603050405020304" pitchFamily="18" charset="0"/>
              </a:endParaRPr>
            </a:p>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Brian Johnston</a:t>
              </a:r>
              <a:endParaRPr lang="en-GB" sz="1108" dirty="0">
                <a:solidFill>
                  <a:srgbClr val="000000"/>
                </a:solidFill>
                <a:latin typeface="Times New Roman" panose="02020603050405020304" pitchFamily="18" charset="0"/>
                <a:ea typeface="Times New Roman" panose="02020603050405020304" pitchFamily="18" charset="0"/>
              </a:endParaRPr>
            </a:p>
          </p:txBody>
        </p:sp>
        <p:sp>
          <p:nvSpPr>
            <p:cNvPr id="29" name="Freeform 10"/>
            <p:cNvSpPr/>
            <p:nvPr/>
          </p:nvSpPr>
          <p:spPr>
            <a:xfrm>
              <a:off x="594437" y="0"/>
              <a:ext cx="976982" cy="488490"/>
            </a:xfrm>
            <a:custGeom>
              <a:avLst/>
              <a:gdLst>
                <a:gd name="connsiteX0" fmla="*/ 0 w 1006808"/>
                <a:gd name="connsiteY0" fmla="*/ 0 h 503404"/>
                <a:gd name="connsiteX1" fmla="*/ 1006808 w 1006808"/>
                <a:gd name="connsiteY1" fmla="*/ 0 h 503404"/>
                <a:gd name="connsiteX2" fmla="*/ 1006808 w 1006808"/>
                <a:gd name="connsiteY2" fmla="*/ 503404 h 503404"/>
                <a:gd name="connsiteX3" fmla="*/ 0 w 1006808"/>
                <a:gd name="connsiteY3" fmla="*/ 503404 h 503404"/>
                <a:gd name="connsiteX4" fmla="*/ 0 w 1006808"/>
                <a:gd name="connsiteY4" fmla="*/ 0 h 50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08" h="503404">
                  <a:moveTo>
                    <a:pt x="0" y="0"/>
                  </a:moveTo>
                  <a:lnTo>
                    <a:pt x="1006808" y="0"/>
                  </a:lnTo>
                  <a:lnTo>
                    <a:pt x="1006808" y="503404"/>
                  </a:lnTo>
                  <a:lnTo>
                    <a:pt x="0" y="503404"/>
                  </a:lnTo>
                  <a:lnTo>
                    <a:pt x="0" y="0"/>
                  </a:lnTo>
                  <a:close/>
                </a:path>
              </a:pathLst>
            </a:custGeom>
            <a:solidFill>
              <a:schemeClr val="bg1">
                <a:lumMod val="50000"/>
                <a:alpha val="80000"/>
              </a:schemeClr>
            </a:solidFill>
            <a:ln w="25400" cap="flat" cmpd="sng" algn="ctr">
              <a:noFill/>
              <a:prstDash val="solid"/>
            </a:ln>
            <a:effectLst/>
          </p:spPr>
          <p:txBody>
            <a:bodyPr spcFirstLastPara="0" vert="horz" wrap="square" lIns="33231" tIns="33231" rIns="33231" bIns="33231" numCol="1" spcCol="1270" anchor="ctr" anchorCtr="0">
              <a:noAutofit/>
            </a:bodyPr>
            <a:lstStyle/>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Chief Procurement Officer</a:t>
              </a:r>
            </a:p>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Iain Strachan</a:t>
              </a:r>
              <a:endParaRPr lang="en-GB" sz="1108" dirty="0">
                <a:solidFill>
                  <a:srgbClr val="000000"/>
                </a:solidFill>
                <a:latin typeface="Times New Roman" panose="02020603050405020304" pitchFamily="18" charset="0"/>
                <a:ea typeface="Times New Roman" panose="02020603050405020304" pitchFamily="18" charset="0"/>
              </a:endParaRPr>
            </a:p>
          </p:txBody>
        </p:sp>
        <p:sp>
          <p:nvSpPr>
            <p:cNvPr id="30" name="Freeform 11"/>
            <p:cNvSpPr/>
            <p:nvPr/>
          </p:nvSpPr>
          <p:spPr>
            <a:xfrm>
              <a:off x="1082928" y="2276285"/>
              <a:ext cx="1041599" cy="520799"/>
            </a:xfrm>
            <a:custGeom>
              <a:avLst/>
              <a:gdLst>
                <a:gd name="connsiteX0" fmla="*/ 0 w 1006808"/>
                <a:gd name="connsiteY0" fmla="*/ 0 h 503404"/>
                <a:gd name="connsiteX1" fmla="*/ 1006808 w 1006808"/>
                <a:gd name="connsiteY1" fmla="*/ 0 h 503404"/>
                <a:gd name="connsiteX2" fmla="*/ 1006808 w 1006808"/>
                <a:gd name="connsiteY2" fmla="*/ 503404 h 503404"/>
                <a:gd name="connsiteX3" fmla="*/ 0 w 1006808"/>
                <a:gd name="connsiteY3" fmla="*/ 503404 h 503404"/>
                <a:gd name="connsiteX4" fmla="*/ 0 w 1006808"/>
                <a:gd name="connsiteY4" fmla="*/ 0 h 50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08" h="503404">
                  <a:moveTo>
                    <a:pt x="0" y="0"/>
                  </a:moveTo>
                  <a:lnTo>
                    <a:pt x="1006808" y="0"/>
                  </a:lnTo>
                  <a:lnTo>
                    <a:pt x="1006808" y="503404"/>
                  </a:lnTo>
                  <a:lnTo>
                    <a:pt x="0" y="503404"/>
                  </a:lnTo>
                  <a:lnTo>
                    <a:pt x="0" y="0"/>
                  </a:lnTo>
                  <a:close/>
                </a:path>
              </a:pathLst>
            </a:custGeom>
            <a:solidFill>
              <a:srgbClr val="663366"/>
            </a:solidFill>
            <a:ln w="25400" cap="flat" cmpd="sng" algn="ctr">
              <a:solidFill>
                <a:sysClr val="window" lastClr="FFFFFF">
                  <a:hueOff val="0"/>
                  <a:satOff val="0"/>
                  <a:lumOff val="0"/>
                  <a:alphaOff val="0"/>
                </a:sysClr>
              </a:solidFill>
              <a:prstDash val="solid"/>
            </a:ln>
            <a:effectLst/>
          </p:spPr>
          <p:txBody>
            <a:bodyPr spcFirstLastPara="0" vert="horz" wrap="square" lIns="33231" tIns="33231" rIns="33231" bIns="33231" numCol="1" spcCol="1270" anchor="ctr" anchorCtr="0">
              <a:noAutofit/>
            </a:bodyPr>
            <a:lstStyle/>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Contract and Grants Analyst</a:t>
              </a:r>
              <a:endParaRPr lang="en-GB" sz="1108" dirty="0">
                <a:solidFill>
                  <a:srgbClr val="000000"/>
                </a:solidFill>
                <a:latin typeface="Times New Roman" panose="02020603050405020304" pitchFamily="18" charset="0"/>
                <a:ea typeface="Times New Roman" panose="02020603050405020304" pitchFamily="18" charset="0"/>
              </a:endParaRPr>
            </a:p>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Laura Watson</a:t>
              </a:r>
              <a:endParaRPr lang="en-GB" sz="1108" dirty="0">
                <a:solidFill>
                  <a:srgbClr val="000000"/>
                </a:solidFill>
                <a:latin typeface="Times New Roman" panose="02020603050405020304" pitchFamily="18" charset="0"/>
                <a:ea typeface="Times New Roman" panose="02020603050405020304" pitchFamily="18" charset="0"/>
              </a:endParaRPr>
            </a:p>
          </p:txBody>
        </p:sp>
        <p:sp>
          <p:nvSpPr>
            <p:cNvPr id="31" name="Freeform 12"/>
            <p:cNvSpPr/>
            <p:nvPr/>
          </p:nvSpPr>
          <p:spPr>
            <a:xfrm>
              <a:off x="1082928" y="1430734"/>
              <a:ext cx="1041599" cy="520799"/>
            </a:xfrm>
            <a:custGeom>
              <a:avLst/>
              <a:gdLst>
                <a:gd name="connsiteX0" fmla="*/ 0 w 1006808"/>
                <a:gd name="connsiteY0" fmla="*/ 0 h 503404"/>
                <a:gd name="connsiteX1" fmla="*/ 1006808 w 1006808"/>
                <a:gd name="connsiteY1" fmla="*/ 0 h 503404"/>
                <a:gd name="connsiteX2" fmla="*/ 1006808 w 1006808"/>
                <a:gd name="connsiteY2" fmla="*/ 503404 h 503404"/>
                <a:gd name="connsiteX3" fmla="*/ 0 w 1006808"/>
                <a:gd name="connsiteY3" fmla="*/ 503404 h 503404"/>
                <a:gd name="connsiteX4" fmla="*/ 0 w 1006808"/>
                <a:gd name="connsiteY4" fmla="*/ 0 h 50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08" h="503404">
                  <a:moveTo>
                    <a:pt x="0" y="0"/>
                  </a:moveTo>
                  <a:lnTo>
                    <a:pt x="1006808" y="0"/>
                  </a:lnTo>
                  <a:lnTo>
                    <a:pt x="1006808" y="503404"/>
                  </a:lnTo>
                  <a:lnTo>
                    <a:pt x="0" y="503404"/>
                  </a:lnTo>
                  <a:lnTo>
                    <a:pt x="0" y="0"/>
                  </a:lnTo>
                  <a:close/>
                </a:path>
              </a:pathLst>
            </a:custGeom>
            <a:solidFill>
              <a:srgbClr val="663366"/>
            </a:solidFill>
            <a:ln w="25400" cap="flat" cmpd="sng" algn="ctr">
              <a:solidFill>
                <a:sysClr val="window" lastClr="FFFFFF">
                  <a:hueOff val="0"/>
                  <a:satOff val="0"/>
                  <a:lumOff val="0"/>
                  <a:alphaOff val="0"/>
                </a:sysClr>
              </a:solidFill>
              <a:prstDash val="solid"/>
            </a:ln>
            <a:effectLst/>
          </p:spPr>
          <p:txBody>
            <a:bodyPr spcFirstLastPara="0" vert="horz" wrap="square" lIns="33231" tIns="33231" rIns="33231" bIns="33231" numCol="1" spcCol="1270" anchor="ctr" anchorCtr="0">
              <a:noAutofit/>
            </a:bodyPr>
            <a:lstStyle/>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Contract and Grants Manager</a:t>
              </a:r>
              <a:endParaRPr lang="en-GB" sz="1108" dirty="0">
                <a:solidFill>
                  <a:srgbClr val="000000"/>
                </a:solidFill>
                <a:latin typeface="Times New Roman" panose="02020603050405020304" pitchFamily="18" charset="0"/>
                <a:ea typeface="Times New Roman" panose="02020603050405020304" pitchFamily="18" charset="0"/>
              </a:endParaRPr>
            </a:p>
            <a:p>
              <a:pPr algn="ctr" defTabSz="844083">
                <a:lnSpc>
                  <a:spcPct val="90000"/>
                </a:lnSpc>
                <a:spcAft>
                  <a:spcPts val="0"/>
                </a:spcAft>
              </a:pPr>
              <a:r>
                <a:rPr lang="en-GB" sz="831" b="1" dirty="0">
                  <a:solidFill>
                    <a:srgbClr val="FFFFFF"/>
                  </a:solidFill>
                  <a:latin typeface="Arial" panose="020B0604020202020204" pitchFamily="34" charset="0"/>
                  <a:ea typeface="Times New Roman" panose="02020603050405020304" pitchFamily="18" charset="0"/>
                </a:rPr>
                <a:t>Ruth Hann </a:t>
              </a:r>
              <a:endParaRPr lang="en-GB" sz="1108" dirty="0">
                <a:solidFill>
                  <a:srgbClr val="000000"/>
                </a:solidFill>
                <a:latin typeface="Times New Roman" panose="02020603050405020304" pitchFamily="18" charset="0"/>
                <a:ea typeface="Times New Roman" panose="02020603050405020304" pitchFamily="18" charset="0"/>
              </a:endParaRPr>
            </a:p>
          </p:txBody>
        </p:sp>
        <p:cxnSp>
          <p:nvCxnSpPr>
            <p:cNvPr id="32" name="Straight Connector 31"/>
            <p:cNvCxnSpPr/>
            <p:nvPr/>
          </p:nvCxnSpPr>
          <p:spPr>
            <a:xfrm flipH="1">
              <a:off x="504057" y="1241391"/>
              <a:ext cx="1097700" cy="3099"/>
            </a:xfrm>
            <a:prstGeom prst="line">
              <a:avLst/>
            </a:prstGeom>
            <a:noFill/>
            <a:ln w="9525" cap="flat" cmpd="sng" algn="ctr">
              <a:solidFill>
                <a:srgbClr val="FFFFFF">
                  <a:lumMod val="50000"/>
                </a:srgbClr>
              </a:solidFill>
              <a:prstDash val="solid"/>
            </a:ln>
            <a:effectLst/>
          </p:spPr>
        </p:cxnSp>
      </p:grpSp>
    </p:spTree>
    <p:extLst>
      <p:ext uri="{BB962C8B-B14F-4D97-AF65-F5344CB8AC3E}">
        <p14:creationId xmlns:p14="http://schemas.microsoft.com/office/powerpoint/2010/main" val="416246244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C3333"/>
                </a:solidFill>
                <a:latin typeface="Verdana" pitchFamily="34" charset="0"/>
                <a:ea typeface="Verdana" pitchFamily="34" charset="0"/>
                <a:cs typeface="Verdana" pitchFamily="34" charset="0"/>
              </a:rPr>
              <a:t>Overview of Contracts and Grants Management (CAGM) Team</a:t>
            </a:r>
            <a:endParaRPr lang="en-GB" dirty="0"/>
          </a:p>
        </p:txBody>
      </p:sp>
      <p:sp>
        <p:nvSpPr>
          <p:cNvPr id="3" name="Content Placeholder 2"/>
          <p:cNvSpPr>
            <a:spLocks noGrp="1"/>
          </p:cNvSpPr>
          <p:nvPr>
            <p:ph idx="1"/>
          </p:nvPr>
        </p:nvSpPr>
        <p:spPr/>
        <p:txBody>
          <a:bodyPr/>
          <a:lstStyle/>
          <a:p>
            <a:r>
              <a:rPr lang="en-GB" dirty="0"/>
              <a:t>Aim: delivery of best value from contracts</a:t>
            </a:r>
          </a:p>
          <a:p>
            <a:endParaRPr lang="en-GB" dirty="0"/>
          </a:p>
          <a:p>
            <a:r>
              <a:rPr lang="en-GB" dirty="0"/>
              <a:t>Support service areas across the Council to manage performance of contracts through:</a:t>
            </a:r>
          </a:p>
          <a:p>
            <a:pPr lvl="1"/>
            <a:r>
              <a:rPr lang="en-GB" dirty="0"/>
              <a:t>Guidance</a:t>
            </a:r>
          </a:p>
          <a:p>
            <a:pPr lvl="1"/>
            <a:r>
              <a:rPr lang="en-GB" dirty="0"/>
              <a:t>Training</a:t>
            </a:r>
          </a:p>
          <a:p>
            <a:pPr lvl="1"/>
            <a:r>
              <a:rPr lang="en-GB" dirty="0"/>
              <a:t>Reviews of contractual compliance</a:t>
            </a:r>
          </a:p>
          <a:p>
            <a:pPr marL="422041" lvl="1" indent="0">
              <a:buNone/>
            </a:pPr>
            <a:endParaRPr lang="en-GB" kern="1200" dirty="0">
              <a:latin typeface="Verdana" pitchFamily="34" charset="0"/>
            </a:endParaRPr>
          </a:p>
          <a:p>
            <a:r>
              <a:rPr lang="en-GB" kern="1200" dirty="0">
                <a:latin typeface="Verdana" pitchFamily="34" charset="0"/>
              </a:rPr>
              <a:t>Assist service areas to implement contract management processes, leading to:</a:t>
            </a:r>
          </a:p>
          <a:p>
            <a:pPr lvl="1"/>
            <a:r>
              <a:rPr lang="en-GB" dirty="0"/>
              <a:t>proactive management of risks </a:t>
            </a:r>
          </a:p>
          <a:p>
            <a:pPr lvl="1"/>
            <a:r>
              <a:rPr lang="en-GB" dirty="0"/>
              <a:t>driving best value over the life of the contract</a:t>
            </a:r>
          </a:p>
          <a:p>
            <a:pPr lvl="1"/>
            <a:r>
              <a:rPr lang="en-GB" dirty="0"/>
              <a:t>focus on continuous improvement in performance</a:t>
            </a:r>
          </a:p>
          <a:p>
            <a:pPr lvl="1"/>
            <a:r>
              <a:rPr lang="en-GB" dirty="0"/>
              <a:t>positive working relationships between parties to the contract</a:t>
            </a:r>
          </a:p>
          <a:p>
            <a:endParaRPr lang="en-GB" dirty="0"/>
          </a:p>
        </p:txBody>
      </p:sp>
    </p:spTree>
    <p:extLst>
      <p:ext uri="{BB962C8B-B14F-4D97-AF65-F5344CB8AC3E}">
        <p14:creationId xmlns:p14="http://schemas.microsoft.com/office/powerpoint/2010/main" val="34001041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26477"/>
            <a:ext cx="8206680" cy="807862"/>
          </a:xfrm>
        </p:spPr>
        <p:txBody>
          <a:bodyPr>
            <a:noAutofit/>
          </a:bodyPr>
          <a:lstStyle/>
          <a:p>
            <a:r>
              <a:rPr lang="en-GB" sz="2215" dirty="0">
                <a:cs typeface="Arial" panose="020B0604020202020204" pitchFamily="34" charset="0"/>
              </a:rPr>
              <a:t>The CAGM Team will provide a layer of contract and framework management support to service areas </a:t>
            </a:r>
            <a:endParaRPr lang="en-GB" sz="2215" dirty="0">
              <a:solidFill>
                <a:srgbClr val="CC3333"/>
              </a:solidFill>
              <a:ea typeface="Verdana" pitchFamily="34" charset="0"/>
              <a:cs typeface="Verdana" pitchFamily="34" charset="0"/>
            </a:endParaRPr>
          </a:p>
        </p:txBody>
      </p:sp>
      <p:sp>
        <p:nvSpPr>
          <p:cNvPr id="6" name="Content Placeholder 4"/>
          <p:cNvSpPr txBox="1">
            <a:spLocks/>
          </p:cNvSpPr>
          <p:nvPr/>
        </p:nvSpPr>
        <p:spPr>
          <a:xfrm>
            <a:off x="467544" y="3694876"/>
            <a:ext cx="8229600" cy="1555185"/>
          </a:xfrm>
          <a:prstGeom prst="rect">
            <a:avLst/>
          </a:prstGeom>
        </p:spPr>
        <p:txBody>
          <a:bodyPr vert="horz" lIns="84406" tIns="42203" rIns="84406" bIns="42203" rtlCol="0">
            <a:normAutofit/>
          </a:bodyPr>
          <a:lstStyle/>
          <a:p>
            <a:pPr marL="316531" indent="-316531" defTabSz="844083" fontAlgn="auto">
              <a:spcBef>
                <a:spcPct val="20000"/>
              </a:spcBef>
              <a:spcAft>
                <a:spcPts val="0"/>
              </a:spcAft>
              <a:buFont typeface="Arial" pitchFamily="34" charset="0"/>
              <a:buChar char="•"/>
              <a:defRPr/>
            </a:pPr>
            <a:endParaRPr lang="en-GB" sz="2954" dirty="0">
              <a:solidFill>
                <a:srgbClr val="000000"/>
              </a:solidFill>
              <a:latin typeface="Verdana"/>
            </a:endParaRPr>
          </a:p>
        </p:txBody>
      </p:sp>
      <p:sp>
        <p:nvSpPr>
          <p:cNvPr id="4" name="AutoShape 4" descr="Image result for what's in it for me"/>
          <p:cNvSpPr>
            <a:spLocks noChangeAspect="1" noChangeArrowheads="1"/>
          </p:cNvSpPr>
          <p:nvPr/>
        </p:nvSpPr>
        <p:spPr bwMode="auto">
          <a:xfrm>
            <a:off x="4431323" y="3288323"/>
            <a:ext cx="281354" cy="2813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a:endParaRPr lang="en-GB" sz="1662">
              <a:solidFill>
                <a:srgbClr val="000000"/>
              </a:solidFill>
            </a:endParaRPr>
          </a:p>
        </p:txBody>
      </p:sp>
      <p:sp>
        <p:nvSpPr>
          <p:cNvPr id="5" name="AutoShape 6" descr="Image result for what's in it for me"/>
          <p:cNvSpPr>
            <a:spLocks noChangeAspect="1" noChangeArrowheads="1"/>
          </p:cNvSpPr>
          <p:nvPr/>
        </p:nvSpPr>
        <p:spPr bwMode="auto">
          <a:xfrm>
            <a:off x="5909735" y="2224820"/>
            <a:ext cx="2127006" cy="2127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a:endParaRPr lang="en-GB" sz="1662">
              <a:solidFill>
                <a:srgbClr val="000000"/>
              </a:solidFill>
            </a:endParaRPr>
          </a:p>
        </p:txBody>
      </p:sp>
      <p:sp>
        <p:nvSpPr>
          <p:cNvPr id="21" name="Rectangle 20"/>
          <p:cNvSpPr/>
          <p:nvPr/>
        </p:nvSpPr>
        <p:spPr>
          <a:xfrm>
            <a:off x="3309867" y="3600293"/>
            <a:ext cx="3046878" cy="1086755"/>
          </a:xfrm>
          <a:prstGeom prst="rect">
            <a:avLst/>
          </a:prstGeom>
          <a:solidFill>
            <a:schemeClr val="tx2">
              <a:lumMod val="40000"/>
              <a:lumOff val="60000"/>
            </a:schemeClr>
          </a:solidFill>
          <a:ln w="9525" cap="flat" cmpd="sng" algn="ctr">
            <a:solidFill>
              <a:srgbClr val="E6B9B8"/>
            </a:solidFill>
            <a:prstDash val="solid"/>
          </a:ln>
          <a:effectLst/>
        </p:spPr>
        <p:txBody>
          <a:bodyPr lIns="33231" tIns="33231" rIns="33231" bIns="33231" rtlCol="0" anchor="t" anchorCtr="0"/>
          <a:lstStyle/>
          <a:p>
            <a:pPr defTabSz="442080" fontAlgn="auto">
              <a:spcBef>
                <a:spcPts val="0"/>
              </a:spcBef>
              <a:spcAft>
                <a:spcPts val="738"/>
              </a:spcAft>
              <a:defRPr/>
            </a:pPr>
            <a:r>
              <a:rPr lang="en-NZ" sz="1015" b="1" kern="0" dirty="0">
                <a:solidFill>
                  <a:prstClr val="black">
                    <a:lumMod val="65000"/>
                    <a:lumOff val="35000"/>
                  </a:prstClr>
                </a:solidFill>
                <a:latin typeface="Arial" panose="020B0604020202020204" pitchFamily="34" charset="0"/>
                <a:cs typeface="Arial" panose="020B0604020202020204" pitchFamily="34" charset="0"/>
              </a:rPr>
              <a:t>CPS </a:t>
            </a:r>
          </a:p>
          <a:p>
            <a:pPr defTabSz="442080" fontAlgn="auto">
              <a:spcBef>
                <a:spcPts val="0"/>
              </a:spcBef>
              <a:spcAft>
                <a:spcPts val="0"/>
              </a:spcAft>
              <a:defRPr/>
            </a:pPr>
            <a:r>
              <a:rPr lang="en-NZ" sz="831" b="1" i="1" kern="0" dirty="0">
                <a:solidFill>
                  <a:prstClr val="black">
                    <a:lumMod val="65000"/>
                    <a:lumOff val="35000"/>
                  </a:prstClr>
                </a:solidFill>
                <a:latin typeface="Arial" panose="020B0604020202020204" pitchFamily="34" charset="0"/>
                <a:cs typeface="Arial" panose="020B0604020202020204" pitchFamily="34" charset="0"/>
              </a:rPr>
              <a:t>Procurement delivery</a:t>
            </a:r>
            <a:endParaRPr lang="en-NZ" sz="831" b="1" kern="0" dirty="0">
              <a:solidFill>
                <a:prstClr val="black">
                  <a:lumMod val="65000"/>
                  <a:lumOff val="35000"/>
                </a:prstClr>
              </a:solidFill>
              <a:latin typeface="Arial" panose="020B0604020202020204" pitchFamily="34" charset="0"/>
              <a:cs typeface="Arial" panose="020B0604020202020204" pitchFamily="34" charset="0"/>
            </a:endParaRPr>
          </a:p>
          <a:p>
            <a:pPr marL="158265" indent="-158265" defTabSz="442080" fontAlgn="auto">
              <a:spcBef>
                <a:spcPts val="0"/>
              </a:spcBef>
              <a:spcAft>
                <a:spcPts val="185"/>
              </a:spcAft>
              <a:buFont typeface="Arial" panose="020B0604020202020204" pitchFamily="34" charset="0"/>
              <a:buChar char="•"/>
              <a:defRPr/>
            </a:pPr>
            <a:r>
              <a:rPr lang="en-NZ" sz="831" kern="0" dirty="0">
                <a:solidFill>
                  <a:prstClr val="black">
                    <a:lumMod val="65000"/>
                    <a:lumOff val="35000"/>
                  </a:prstClr>
                </a:solidFill>
                <a:latin typeface="Arial" panose="020B0604020202020204" pitchFamily="34" charset="0"/>
                <a:cs typeface="Arial" panose="020B0604020202020204" pitchFamily="34" charset="0"/>
              </a:rPr>
              <a:t>Identify and deliver procurement projects</a:t>
            </a:r>
          </a:p>
          <a:p>
            <a:pPr marL="158265" indent="-158265" defTabSz="442080" fontAlgn="auto">
              <a:spcBef>
                <a:spcPts val="0"/>
              </a:spcBef>
              <a:spcAft>
                <a:spcPts val="185"/>
              </a:spcAft>
              <a:buFont typeface="Arial" panose="020B0604020202020204" pitchFamily="34" charset="0"/>
              <a:buChar char="•"/>
              <a:defRPr/>
            </a:pPr>
            <a:r>
              <a:rPr lang="en-GB" sz="831" kern="0" dirty="0">
                <a:solidFill>
                  <a:prstClr val="black">
                    <a:lumMod val="65000"/>
                    <a:lumOff val="35000"/>
                  </a:prstClr>
                </a:solidFill>
                <a:latin typeface="Arial" panose="020B0604020202020204" pitchFamily="34" charset="0"/>
                <a:cs typeface="Arial" panose="020B0604020202020204" pitchFamily="34" charset="0"/>
              </a:rPr>
              <a:t>Complete detailed implementation plan with key actions, action owners and completion dates. Including preparing and issuing tender opportunities and award of contracts</a:t>
            </a:r>
          </a:p>
        </p:txBody>
      </p:sp>
      <p:cxnSp>
        <p:nvCxnSpPr>
          <p:cNvPr id="22" name="Straight Connector 21"/>
          <p:cNvCxnSpPr>
            <a:cxnSpLocks/>
            <a:endCxn id="37" idx="0"/>
          </p:cNvCxnSpPr>
          <p:nvPr/>
        </p:nvCxnSpPr>
        <p:spPr>
          <a:xfrm>
            <a:off x="4827512" y="4687048"/>
            <a:ext cx="5793" cy="251492"/>
          </a:xfrm>
          <a:prstGeom prst="line">
            <a:avLst/>
          </a:prstGeom>
          <a:noFill/>
          <a:ln w="25400" cap="flat" cmpd="sng" algn="ctr">
            <a:solidFill>
              <a:srgbClr val="E6B9B8"/>
            </a:solidFill>
            <a:prstDash val="solid"/>
            <a:headEnd type="triangle" w="med" len="med"/>
            <a:tailEnd type="triangle" w="med" len="med"/>
          </a:ln>
          <a:effectLst/>
        </p:spPr>
      </p:cxnSp>
      <p:sp>
        <p:nvSpPr>
          <p:cNvPr id="37" name="Rectangle 36"/>
          <p:cNvSpPr/>
          <p:nvPr/>
        </p:nvSpPr>
        <p:spPr>
          <a:xfrm>
            <a:off x="3309867" y="4938540"/>
            <a:ext cx="3046878" cy="878479"/>
          </a:xfrm>
          <a:prstGeom prst="rect">
            <a:avLst/>
          </a:prstGeom>
          <a:solidFill>
            <a:srgbClr val="92D050"/>
          </a:solidFill>
          <a:ln w="9525" cap="flat" cmpd="sng" algn="ctr">
            <a:solidFill>
              <a:srgbClr val="E6B9B8"/>
            </a:solidFill>
            <a:prstDash val="solid"/>
          </a:ln>
          <a:effectLst/>
        </p:spPr>
        <p:txBody>
          <a:bodyPr lIns="33231" tIns="33231" rIns="33231" bIns="33231" rtlCol="0" anchor="t" anchorCtr="0"/>
          <a:lstStyle/>
          <a:p>
            <a:pPr defTabSz="442080" fontAlgn="auto">
              <a:spcBef>
                <a:spcPts val="0"/>
              </a:spcBef>
              <a:spcAft>
                <a:spcPts val="738"/>
              </a:spcAft>
              <a:defRPr/>
            </a:pPr>
            <a:r>
              <a:rPr lang="en-NZ" sz="1015" b="1" kern="0" dirty="0">
                <a:solidFill>
                  <a:prstClr val="black">
                    <a:lumMod val="65000"/>
                    <a:lumOff val="35000"/>
                  </a:prstClr>
                </a:solidFill>
                <a:latin typeface="Arial" panose="020B0604020202020204" pitchFamily="34" charset="0"/>
                <a:cs typeface="Arial" panose="020B0604020202020204" pitchFamily="34" charset="0"/>
              </a:rPr>
              <a:t>Finance </a:t>
            </a:r>
          </a:p>
          <a:p>
            <a:pPr defTabSz="442080" fontAlgn="auto">
              <a:spcBef>
                <a:spcPts val="0"/>
              </a:spcBef>
              <a:spcAft>
                <a:spcPts val="738"/>
              </a:spcAft>
              <a:defRPr/>
            </a:pPr>
            <a:r>
              <a:rPr lang="en-NZ" sz="831" b="1" i="1" kern="0" dirty="0">
                <a:solidFill>
                  <a:prstClr val="black">
                    <a:lumMod val="65000"/>
                    <a:lumOff val="35000"/>
                  </a:prstClr>
                </a:solidFill>
                <a:latin typeface="Arial" panose="020B0604020202020204" pitchFamily="34" charset="0"/>
                <a:cs typeface="Arial" panose="020B0604020202020204" pitchFamily="34" charset="0"/>
              </a:rPr>
              <a:t>Support Services</a:t>
            </a:r>
          </a:p>
          <a:p>
            <a:pPr marL="158265" indent="-158265" defTabSz="442080" fontAlgn="auto">
              <a:spcBef>
                <a:spcPts val="0"/>
              </a:spcBef>
              <a:spcAft>
                <a:spcPts val="0"/>
              </a:spcAft>
              <a:buFont typeface="Arial" panose="020B0604020202020204" pitchFamily="34" charset="0"/>
              <a:buChar char="•"/>
            </a:pPr>
            <a:r>
              <a:rPr lang="en-NZ" sz="831" kern="0" dirty="0">
                <a:solidFill>
                  <a:prstClr val="black">
                    <a:lumMod val="65000"/>
                    <a:lumOff val="35000"/>
                  </a:prstClr>
                </a:solidFill>
                <a:latin typeface="Arial" panose="020B0604020202020204" pitchFamily="34" charset="0"/>
                <a:cs typeface="Arial" panose="020B0604020202020204" pitchFamily="34" charset="0"/>
              </a:rPr>
              <a:t>Management and tracking of finances</a:t>
            </a:r>
          </a:p>
          <a:p>
            <a:pPr marL="158265" indent="-158265" defTabSz="442080" fontAlgn="auto">
              <a:spcBef>
                <a:spcPts val="0"/>
              </a:spcBef>
              <a:spcAft>
                <a:spcPts val="0"/>
              </a:spcAft>
              <a:buFont typeface="Arial" panose="020B0604020202020204" pitchFamily="34" charset="0"/>
              <a:buChar char="•"/>
            </a:pPr>
            <a:r>
              <a:rPr lang="en-NZ" sz="831" kern="0" dirty="0">
                <a:solidFill>
                  <a:prstClr val="black">
                    <a:lumMod val="65000"/>
                    <a:lumOff val="35000"/>
                  </a:prstClr>
                </a:solidFill>
                <a:latin typeface="Arial" panose="020B0604020202020204" pitchFamily="34" charset="0"/>
                <a:cs typeface="Arial" panose="020B0604020202020204" pitchFamily="34" charset="0"/>
              </a:rPr>
              <a:t>Benefits management</a:t>
            </a:r>
          </a:p>
        </p:txBody>
      </p:sp>
      <p:sp>
        <p:nvSpPr>
          <p:cNvPr id="38" name="Rectangle 37"/>
          <p:cNvSpPr/>
          <p:nvPr/>
        </p:nvSpPr>
        <p:spPr>
          <a:xfrm>
            <a:off x="865806" y="1900215"/>
            <a:ext cx="2094591" cy="3916805"/>
          </a:xfrm>
          <a:prstGeom prst="rect">
            <a:avLst/>
          </a:prstGeom>
          <a:solidFill>
            <a:schemeClr val="tx2">
              <a:lumMod val="40000"/>
              <a:lumOff val="60000"/>
            </a:schemeClr>
          </a:solidFill>
          <a:ln w="9525" cap="flat" cmpd="sng" algn="ctr">
            <a:solidFill>
              <a:srgbClr val="E6B9B8"/>
            </a:solidFill>
            <a:prstDash val="solid"/>
          </a:ln>
          <a:effectLst/>
        </p:spPr>
        <p:txBody>
          <a:bodyPr lIns="33231" tIns="33231" rIns="33231" bIns="33231" numCol="1" rtlCol="0" anchor="t" anchorCtr="0"/>
          <a:lstStyle/>
          <a:p>
            <a:pPr defTabSz="442080" fontAlgn="auto">
              <a:spcBef>
                <a:spcPts val="0"/>
              </a:spcBef>
              <a:spcAft>
                <a:spcPts val="738"/>
              </a:spcAft>
              <a:defRPr/>
            </a:pPr>
            <a:r>
              <a:rPr lang="en-NZ" sz="1015" b="1" kern="0" dirty="0">
                <a:solidFill>
                  <a:prstClr val="black">
                    <a:lumMod val="65000"/>
                    <a:lumOff val="35000"/>
                  </a:prstClr>
                </a:solidFill>
                <a:latin typeface="Arial" panose="020B0604020202020204" pitchFamily="34" charset="0"/>
                <a:cs typeface="Arial" panose="020B0604020202020204" pitchFamily="34" charset="0"/>
              </a:rPr>
              <a:t>CAGM Team</a:t>
            </a:r>
          </a:p>
          <a:p>
            <a:pPr defTabSz="442080" fontAlgn="auto">
              <a:spcBef>
                <a:spcPts val="0"/>
              </a:spcBef>
              <a:spcAft>
                <a:spcPts val="277"/>
              </a:spcAft>
              <a:defRPr/>
            </a:pPr>
            <a:r>
              <a:rPr lang="en-NZ" sz="923" b="1" i="1" kern="0" dirty="0">
                <a:solidFill>
                  <a:prstClr val="black">
                    <a:lumMod val="65000"/>
                    <a:lumOff val="35000"/>
                  </a:prstClr>
                </a:solidFill>
                <a:latin typeface="Arial" panose="020B0604020202020204" pitchFamily="34" charset="0"/>
                <a:cs typeface="Arial" panose="020B0604020202020204" pitchFamily="34" charset="0"/>
              </a:rPr>
              <a:t>Contract and framework management support</a:t>
            </a:r>
            <a:endParaRPr lang="en-NZ" sz="923" b="1" kern="0" dirty="0">
              <a:solidFill>
                <a:prstClr val="black">
                  <a:lumMod val="65000"/>
                  <a:lumOff val="35000"/>
                </a:prstClr>
              </a:solidFill>
              <a:latin typeface="Arial" panose="020B0604020202020204" pitchFamily="34" charset="0"/>
              <a:cs typeface="Arial" panose="020B0604020202020204" pitchFamily="34" charset="0"/>
            </a:endParaRPr>
          </a:p>
          <a:p>
            <a:pPr marL="158265" indent="-158265" defTabSz="442080" fontAlgn="auto">
              <a:spcBef>
                <a:spcPts val="0"/>
              </a:spcBef>
              <a:spcAft>
                <a:spcPts val="185"/>
              </a:spcAft>
              <a:buFont typeface="Arial" panose="020B0604020202020204" pitchFamily="34" charset="0"/>
              <a:buChar char="•"/>
              <a:defRPr/>
            </a:pPr>
            <a:r>
              <a:rPr lang="en-GB" sz="877" kern="0" dirty="0">
                <a:solidFill>
                  <a:prstClr val="black">
                    <a:lumMod val="65000"/>
                    <a:lumOff val="35000"/>
                  </a:prstClr>
                </a:solidFill>
                <a:latin typeface="Arial" panose="020B0604020202020204" pitchFamily="34" charset="0"/>
                <a:cs typeface="Arial" panose="020B0604020202020204" pitchFamily="34" charset="0"/>
              </a:rPr>
              <a:t>Support set up of contract management requirements</a:t>
            </a:r>
          </a:p>
          <a:p>
            <a:pPr marL="158265" indent="-158265" defTabSz="442080" fontAlgn="auto">
              <a:spcBef>
                <a:spcPts val="0"/>
              </a:spcBef>
              <a:spcAft>
                <a:spcPts val="185"/>
              </a:spcAft>
              <a:buFont typeface="Arial" panose="020B0604020202020204" pitchFamily="34" charset="0"/>
              <a:buChar char="•"/>
              <a:defRPr/>
            </a:pPr>
            <a:r>
              <a:rPr lang="en-GB" sz="877" kern="0" dirty="0">
                <a:solidFill>
                  <a:prstClr val="black">
                    <a:lumMod val="65000"/>
                    <a:lumOff val="35000"/>
                  </a:prstClr>
                </a:solidFill>
                <a:latin typeface="Arial" panose="020B0604020202020204" pitchFamily="34" charset="0"/>
                <a:cs typeface="Arial" panose="020B0604020202020204" pitchFamily="34" charset="0"/>
              </a:rPr>
              <a:t>Support delivery of contract management activity</a:t>
            </a:r>
          </a:p>
          <a:p>
            <a:pPr marL="158265" indent="-158265" defTabSz="442080" fontAlgn="auto">
              <a:spcBef>
                <a:spcPts val="0"/>
              </a:spcBef>
              <a:spcAft>
                <a:spcPts val="185"/>
              </a:spcAft>
              <a:buFont typeface="Arial" panose="020B0604020202020204" pitchFamily="34" charset="0"/>
              <a:buChar char="•"/>
              <a:defRPr/>
            </a:pPr>
            <a:r>
              <a:rPr lang="en-GB" sz="923" dirty="0">
                <a:solidFill>
                  <a:srgbClr val="595959"/>
                </a:solidFill>
                <a:latin typeface="Arial" panose="020B0604020202020204" pitchFamily="34" charset="0"/>
                <a:cs typeface="Arial" panose="020B0604020202020204" pitchFamily="34" charset="0"/>
              </a:rPr>
              <a:t>Support complex cross directorate contracts. If </a:t>
            </a:r>
            <a:r>
              <a:rPr lang="en-GB" sz="923" dirty="0">
                <a:solidFill>
                  <a:srgbClr val="595959"/>
                </a:solidFill>
              </a:rPr>
              <a:t>resource is deployed it may only be on a temporary basis until an appropriate contract manager can be identified</a:t>
            </a:r>
          </a:p>
          <a:p>
            <a:pPr marL="158265" indent="-158265" defTabSz="442080" fontAlgn="auto">
              <a:spcBef>
                <a:spcPts val="0"/>
              </a:spcBef>
              <a:spcAft>
                <a:spcPts val="185"/>
              </a:spcAft>
              <a:buFont typeface="Arial" panose="020B0604020202020204" pitchFamily="34" charset="0"/>
              <a:buChar char="•"/>
              <a:defRPr/>
            </a:pPr>
            <a:r>
              <a:rPr lang="en-GB" sz="877" kern="0" dirty="0">
                <a:solidFill>
                  <a:prstClr val="black">
                    <a:lumMod val="65000"/>
                    <a:lumOff val="35000"/>
                  </a:prstClr>
                </a:solidFill>
                <a:latin typeface="Arial" panose="020B0604020202020204" pitchFamily="34" charset="0"/>
                <a:cs typeface="Arial" panose="020B0604020202020204" pitchFamily="34" charset="0"/>
              </a:rPr>
              <a:t>Support service areas in conducting contract health checks</a:t>
            </a:r>
          </a:p>
          <a:p>
            <a:pPr marL="158265" indent="-158265" defTabSz="442080" fontAlgn="auto">
              <a:spcBef>
                <a:spcPts val="0"/>
              </a:spcBef>
              <a:spcAft>
                <a:spcPts val="185"/>
              </a:spcAft>
              <a:buFont typeface="Arial" panose="020B0604020202020204" pitchFamily="34" charset="0"/>
              <a:buChar char="•"/>
              <a:defRPr/>
            </a:pPr>
            <a:r>
              <a:rPr lang="en-GB" sz="877" kern="0" dirty="0">
                <a:solidFill>
                  <a:prstClr val="black">
                    <a:lumMod val="65000"/>
                    <a:lumOff val="35000"/>
                  </a:prstClr>
                </a:solidFill>
                <a:latin typeface="Arial" panose="020B0604020202020204" pitchFamily="34" charset="0"/>
                <a:cs typeface="Arial" panose="020B0604020202020204" pitchFamily="34" charset="0"/>
              </a:rPr>
              <a:t>Provide contract management guidance and support</a:t>
            </a:r>
          </a:p>
        </p:txBody>
      </p:sp>
      <p:sp>
        <p:nvSpPr>
          <p:cNvPr id="39" name="Right Brace 38"/>
          <p:cNvSpPr/>
          <p:nvPr/>
        </p:nvSpPr>
        <p:spPr>
          <a:xfrm rot="10800000" flipV="1">
            <a:off x="639523" y="1900215"/>
            <a:ext cx="200557" cy="3916805"/>
          </a:xfrm>
          <a:prstGeom prst="rightBrace">
            <a:avLst/>
          </a:prstGeom>
          <a:ln>
            <a:solidFill>
              <a:srgbClr val="CC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44083"/>
            <a:endParaRPr lang="en-GB" sz="1662">
              <a:solidFill>
                <a:srgbClr val="000000"/>
              </a:solidFill>
              <a:latin typeface="Verdana"/>
            </a:endParaRPr>
          </a:p>
        </p:txBody>
      </p:sp>
      <p:sp>
        <p:nvSpPr>
          <p:cNvPr id="40" name="TextBox 39"/>
          <p:cNvSpPr txBox="1"/>
          <p:nvPr/>
        </p:nvSpPr>
        <p:spPr>
          <a:xfrm>
            <a:off x="-25167" y="3240697"/>
            <a:ext cx="880521" cy="859466"/>
          </a:xfrm>
          <a:prstGeom prst="rect">
            <a:avLst/>
          </a:prstGeom>
          <a:noFill/>
        </p:spPr>
        <p:txBody>
          <a:bodyPr wrap="square" rtlCol="0">
            <a:spAutoFit/>
          </a:bodyPr>
          <a:lstStyle/>
          <a:p>
            <a:pPr defTabSz="442080" fontAlgn="auto">
              <a:spcBef>
                <a:spcPts val="0"/>
              </a:spcBef>
              <a:spcAft>
                <a:spcPts val="554"/>
              </a:spcAft>
            </a:pPr>
            <a:r>
              <a:rPr lang="en-NZ" sz="831" b="1" i="1" dirty="0">
                <a:solidFill>
                  <a:prstClr val="black">
                    <a:lumMod val="65000"/>
                    <a:lumOff val="35000"/>
                  </a:prstClr>
                </a:solidFill>
                <a:latin typeface="Arial" panose="020B0604020202020204" pitchFamily="34" charset="0"/>
                <a:cs typeface="Arial" panose="020B0604020202020204" pitchFamily="34" charset="0"/>
              </a:rPr>
              <a:t>Provides support across all aspects of contract management </a:t>
            </a:r>
          </a:p>
        </p:txBody>
      </p:sp>
      <p:sp>
        <p:nvSpPr>
          <p:cNvPr id="41" name="Rectangle 40"/>
          <p:cNvSpPr/>
          <p:nvPr/>
        </p:nvSpPr>
        <p:spPr>
          <a:xfrm>
            <a:off x="3298280" y="1902090"/>
            <a:ext cx="3058465" cy="1486782"/>
          </a:xfrm>
          <a:prstGeom prst="rect">
            <a:avLst/>
          </a:prstGeom>
          <a:solidFill>
            <a:schemeClr val="bg1">
              <a:lumMod val="75000"/>
            </a:schemeClr>
          </a:solidFill>
          <a:ln w="9525" cap="flat" cmpd="sng" algn="ctr">
            <a:solidFill>
              <a:srgbClr val="E6B9B8"/>
            </a:solidFill>
            <a:prstDash val="solid"/>
          </a:ln>
          <a:effectLst/>
        </p:spPr>
        <p:txBody>
          <a:bodyPr lIns="33231" tIns="33231" rIns="0" bIns="33231" rtlCol="0" anchor="t" anchorCtr="0"/>
          <a:lstStyle/>
          <a:p>
            <a:pPr defTabSz="442080" fontAlgn="auto">
              <a:spcBef>
                <a:spcPts val="0"/>
              </a:spcBef>
              <a:spcAft>
                <a:spcPts val="738"/>
              </a:spcAft>
              <a:defRPr/>
            </a:pPr>
            <a:r>
              <a:rPr lang="en-NZ" sz="1015" b="1" kern="0" dirty="0">
                <a:solidFill>
                  <a:prstClr val="black">
                    <a:lumMod val="65000"/>
                    <a:lumOff val="35000"/>
                  </a:prstClr>
                </a:solidFill>
                <a:latin typeface="Arial" panose="020B0604020202020204" pitchFamily="34" charset="0"/>
                <a:cs typeface="Arial" panose="020B0604020202020204" pitchFamily="34" charset="0"/>
              </a:rPr>
              <a:t>Service Area(s)</a:t>
            </a:r>
          </a:p>
          <a:p>
            <a:pPr defTabSz="442080" fontAlgn="auto">
              <a:spcBef>
                <a:spcPts val="0"/>
              </a:spcBef>
              <a:spcAft>
                <a:spcPts val="277"/>
              </a:spcAft>
              <a:defRPr/>
            </a:pPr>
            <a:r>
              <a:rPr lang="en-NZ" sz="831" b="1" i="1" kern="0" dirty="0">
                <a:solidFill>
                  <a:prstClr val="black">
                    <a:lumMod val="65000"/>
                    <a:lumOff val="35000"/>
                  </a:prstClr>
                </a:solidFill>
                <a:latin typeface="Arial" panose="020B0604020202020204" pitchFamily="34" charset="0"/>
                <a:cs typeface="Arial" panose="020B0604020202020204" pitchFamily="34" charset="0"/>
              </a:rPr>
              <a:t>Contract and framework delivery and management</a:t>
            </a:r>
          </a:p>
          <a:p>
            <a:pPr marL="158265" indent="-158265" defTabSz="442080" fontAlgn="auto">
              <a:spcBef>
                <a:spcPts val="0"/>
              </a:spcBef>
              <a:spcAft>
                <a:spcPts val="0"/>
              </a:spcAft>
              <a:buFont typeface="Arial" panose="020B0604020202020204" pitchFamily="34" charset="0"/>
              <a:buChar char="•"/>
              <a:defRPr/>
            </a:pPr>
            <a:r>
              <a:rPr lang="en-NZ" sz="831" kern="0" dirty="0">
                <a:solidFill>
                  <a:prstClr val="black">
                    <a:lumMod val="65000"/>
                    <a:lumOff val="35000"/>
                  </a:prstClr>
                </a:solidFill>
                <a:latin typeface="Arial" panose="020B0604020202020204" pitchFamily="34" charset="0"/>
                <a:cs typeface="Arial" panose="020B0604020202020204" pitchFamily="34" charset="0"/>
              </a:rPr>
              <a:t>Implementation of procurement projects</a:t>
            </a:r>
          </a:p>
          <a:p>
            <a:pPr marL="158265" indent="-158265" defTabSz="442080" fontAlgn="auto">
              <a:spcBef>
                <a:spcPts val="0"/>
              </a:spcBef>
              <a:spcAft>
                <a:spcPts val="0"/>
              </a:spcAft>
              <a:buFont typeface="Arial" panose="020B0604020202020204" pitchFamily="34" charset="0"/>
              <a:buChar char="•"/>
              <a:defRPr/>
            </a:pPr>
            <a:r>
              <a:rPr lang="en-NZ" sz="831" kern="0" dirty="0">
                <a:solidFill>
                  <a:prstClr val="black">
                    <a:lumMod val="65000"/>
                    <a:lumOff val="35000"/>
                  </a:prstClr>
                </a:solidFill>
                <a:latin typeface="Arial" panose="020B0604020202020204" pitchFamily="34" charset="0"/>
                <a:cs typeface="Arial" panose="020B0604020202020204" pitchFamily="34" charset="0"/>
              </a:rPr>
              <a:t>Appoint a contract owner and contract manager (where appropriate)</a:t>
            </a:r>
          </a:p>
          <a:p>
            <a:pPr marL="158265" indent="-158265" defTabSz="442080" fontAlgn="auto">
              <a:spcBef>
                <a:spcPts val="0"/>
              </a:spcBef>
              <a:spcAft>
                <a:spcPts val="0"/>
              </a:spcAft>
              <a:buFont typeface="Arial" panose="020B0604020202020204" pitchFamily="34" charset="0"/>
              <a:buChar char="•"/>
              <a:defRPr/>
            </a:pPr>
            <a:r>
              <a:rPr lang="en-GB" sz="831" kern="0" dirty="0">
                <a:solidFill>
                  <a:prstClr val="black">
                    <a:lumMod val="65000"/>
                    <a:lumOff val="35000"/>
                  </a:prstClr>
                </a:solidFill>
                <a:latin typeface="Arial" panose="020B0604020202020204" pitchFamily="34" charset="0"/>
                <a:cs typeface="Arial" panose="020B0604020202020204" pitchFamily="34" charset="0"/>
              </a:rPr>
              <a:t>Establish contract management responsibilities</a:t>
            </a:r>
          </a:p>
          <a:p>
            <a:pPr marL="158265" indent="-158265" defTabSz="442080" fontAlgn="auto">
              <a:spcBef>
                <a:spcPts val="0"/>
              </a:spcBef>
              <a:spcAft>
                <a:spcPts val="0"/>
              </a:spcAft>
              <a:buFont typeface="Arial" panose="020B0604020202020204" pitchFamily="34" charset="0"/>
              <a:buChar char="•"/>
              <a:defRPr/>
            </a:pPr>
            <a:r>
              <a:rPr lang="en-GB" sz="831" kern="0" dirty="0">
                <a:solidFill>
                  <a:prstClr val="black">
                    <a:lumMod val="65000"/>
                    <a:lumOff val="35000"/>
                  </a:prstClr>
                </a:solidFill>
                <a:latin typeface="Arial" panose="020B0604020202020204" pitchFamily="34" charset="0"/>
                <a:cs typeface="Arial" panose="020B0604020202020204" pitchFamily="34" charset="0"/>
              </a:rPr>
              <a:t>Performance monitoring and management </a:t>
            </a:r>
          </a:p>
          <a:p>
            <a:pPr marL="158265" indent="-158265" defTabSz="442080" fontAlgn="auto">
              <a:spcBef>
                <a:spcPts val="0"/>
              </a:spcBef>
              <a:spcAft>
                <a:spcPts val="0"/>
              </a:spcAft>
              <a:buFont typeface="Arial" panose="020B0604020202020204" pitchFamily="34" charset="0"/>
              <a:buChar char="•"/>
              <a:defRPr/>
            </a:pPr>
            <a:r>
              <a:rPr lang="en-GB" sz="831" kern="0" dirty="0">
                <a:solidFill>
                  <a:prstClr val="black">
                    <a:lumMod val="65000"/>
                    <a:lumOff val="35000"/>
                  </a:prstClr>
                </a:solidFill>
                <a:latin typeface="Arial" panose="020B0604020202020204" pitchFamily="34" charset="0"/>
                <a:cs typeface="Arial" panose="020B0604020202020204" pitchFamily="34" charset="0"/>
              </a:rPr>
              <a:t>Processing management information reports (e.g. community benefits)</a:t>
            </a:r>
          </a:p>
          <a:p>
            <a:pPr marL="158265" indent="-158265" defTabSz="442080" fontAlgn="auto">
              <a:spcBef>
                <a:spcPts val="0"/>
              </a:spcBef>
              <a:spcAft>
                <a:spcPts val="0"/>
              </a:spcAft>
              <a:buFont typeface="Arial" panose="020B0604020202020204" pitchFamily="34" charset="0"/>
              <a:buChar char="•"/>
              <a:defRPr/>
            </a:pPr>
            <a:r>
              <a:rPr lang="en-GB" sz="831" kern="0" dirty="0">
                <a:solidFill>
                  <a:prstClr val="black">
                    <a:lumMod val="65000"/>
                    <a:lumOff val="35000"/>
                  </a:prstClr>
                </a:solidFill>
                <a:latin typeface="Arial" panose="020B0604020202020204" pitchFamily="34" charset="0"/>
                <a:cs typeface="Arial" panose="020B0604020202020204" pitchFamily="34" charset="0"/>
              </a:rPr>
              <a:t>Supplier health checks / reviews </a:t>
            </a:r>
          </a:p>
          <a:p>
            <a:pPr defTabSz="442080" fontAlgn="auto">
              <a:spcBef>
                <a:spcPts val="0"/>
              </a:spcBef>
              <a:spcAft>
                <a:spcPts val="738"/>
              </a:spcAft>
              <a:defRPr/>
            </a:pPr>
            <a:endParaRPr lang="en-NZ" sz="831" i="1"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42" name="Rectangle 41"/>
          <p:cNvSpPr/>
          <p:nvPr/>
        </p:nvSpPr>
        <p:spPr>
          <a:xfrm>
            <a:off x="6651039" y="1907536"/>
            <a:ext cx="1366534" cy="1649540"/>
          </a:xfrm>
          <a:prstGeom prst="rect">
            <a:avLst/>
          </a:prstGeom>
          <a:solidFill>
            <a:schemeClr val="accent1">
              <a:lumMod val="40000"/>
              <a:lumOff val="60000"/>
            </a:schemeClr>
          </a:solidFill>
          <a:ln w="9525" cap="flat" cmpd="sng" algn="ctr">
            <a:solidFill>
              <a:srgbClr val="E6B9B8"/>
            </a:solidFill>
            <a:prstDash val="solid"/>
          </a:ln>
          <a:effectLst/>
        </p:spPr>
        <p:txBody>
          <a:bodyPr lIns="33231" tIns="33231" rIns="33231" bIns="33231" rtlCol="0" anchor="t" anchorCtr="0"/>
          <a:lstStyle/>
          <a:p>
            <a:pPr defTabSz="442080" fontAlgn="auto">
              <a:spcBef>
                <a:spcPts val="0"/>
              </a:spcBef>
              <a:spcAft>
                <a:spcPts val="738"/>
              </a:spcAft>
              <a:defRPr/>
            </a:pPr>
            <a:r>
              <a:rPr lang="en-NZ" sz="1015" b="1" kern="0" dirty="0">
                <a:solidFill>
                  <a:prstClr val="black">
                    <a:lumMod val="65000"/>
                    <a:lumOff val="35000"/>
                  </a:prstClr>
                </a:solidFill>
                <a:latin typeface="Arial" panose="020B0604020202020204" pitchFamily="34" charset="0"/>
                <a:cs typeface="Arial" panose="020B0604020202020204" pitchFamily="34" charset="0"/>
              </a:rPr>
              <a:t>Supplier(s)</a:t>
            </a:r>
          </a:p>
          <a:p>
            <a:pPr defTabSz="442080" fontAlgn="auto">
              <a:spcBef>
                <a:spcPts val="0"/>
              </a:spcBef>
              <a:spcAft>
                <a:spcPts val="277"/>
              </a:spcAft>
              <a:defRPr/>
            </a:pPr>
            <a:r>
              <a:rPr lang="en-NZ" sz="831" b="1" i="1" kern="0" dirty="0">
                <a:solidFill>
                  <a:prstClr val="black">
                    <a:lumMod val="65000"/>
                    <a:lumOff val="35000"/>
                  </a:prstClr>
                </a:solidFill>
                <a:latin typeface="Arial" panose="020B0604020202020204" pitchFamily="34" charset="0"/>
                <a:cs typeface="Arial" panose="020B0604020202020204" pitchFamily="34" charset="0"/>
              </a:rPr>
              <a:t>Deliver services / products</a:t>
            </a:r>
          </a:p>
          <a:p>
            <a:pPr marL="158265" indent="-158265" defTabSz="442080" fontAlgn="auto">
              <a:spcBef>
                <a:spcPts val="0"/>
              </a:spcBef>
              <a:spcAft>
                <a:spcPts val="0"/>
              </a:spcAft>
              <a:buFont typeface="Arial" panose="020B0604020202020204" pitchFamily="34" charset="0"/>
              <a:buChar char="•"/>
              <a:defRPr/>
            </a:pPr>
            <a:r>
              <a:rPr lang="en-NZ" sz="831" kern="0" dirty="0">
                <a:solidFill>
                  <a:prstClr val="black">
                    <a:lumMod val="65000"/>
                    <a:lumOff val="35000"/>
                  </a:prstClr>
                </a:solidFill>
                <a:latin typeface="Arial" panose="020B0604020202020204" pitchFamily="34" charset="0"/>
                <a:cs typeface="Arial" panose="020B0604020202020204" pitchFamily="34" charset="0"/>
              </a:rPr>
              <a:t>Provide management information to Council based  on contract requirements</a:t>
            </a:r>
          </a:p>
          <a:p>
            <a:pPr marL="158265" indent="-158265" defTabSz="442080" fontAlgn="auto">
              <a:spcBef>
                <a:spcPts val="0"/>
              </a:spcBef>
              <a:spcAft>
                <a:spcPts val="0"/>
              </a:spcAft>
              <a:buFont typeface="Arial" panose="020B0604020202020204" pitchFamily="34" charset="0"/>
              <a:buChar char="•"/>
              <a:defRPr/>
            </a:pPr>
            <a:r>
              <a:rPr lang="en-NZ" sz="831" kern="0" dirty="0">
                <a:solidFill>
                  <a:prstClr val="black">
                    <a:lumMod val="65000"/>
                    <a:lumOff val="35000"/>
                  </a:prstClr>
                </a:solidFill>
                <a:latin typeface="Arial" panose="020B0604020202020204" pitchFamily="34" charset="0"/>
                <a:cs typeface="Arial" panose="020B0604020202020204" pitchFamily="34" charset="0"/>
              </a:rPr>
              <a:t>Innovation</a:t>
            </a:r>
          </a:p>
          <a:p>
            <a:pPr marL="158265" indent="-158265" defTabSz="442080" fontAlgn="auto">
              <a:spcBef>
                <a:spcPts val="0"/>
              </a:spcBef>
              <a:spcAft>
                <a:spcPts val="0"/>
              </a:spcAft>
              <a:buFont typeface="Arial" panose="020B0604020202020204" pitchFamily="34" charset="0"/>
              <a:buChar char="•"/>
              <a:defRPr/>
            </a:pPr>
            <a:r>
              <a:rPr lang="en-NZ" sz="831" kern="0" dirty="0">
                <a:solidFill>
                  <a:prstClr val="black">
                    <a:lumMod val="65000"/>
                    <a:lumOff val="35000"/>
                  </a:prstClr>
                </a:solidFill>
                <a:latin typeface="Arial" panose="020B0604020202020204" pitchFamily="34" charset="0"/>
                <a:cs typeface="Arial" panose="020B0604020202020204" pitchFamily="34" charset="0"/>
              </a:rPr>
              <a:t>Delivery of savings and community benefits</a:t>
            </a:r>
          </a:p>
        </p:txBody>
      </p:sp>
      <p:cxnSp>
        <p:nvCxnSpPr>
          <p:cNvPr id="43" name="Straight Connector 42"/>
          <p:cNvCxnSpPr>
            <a:cxnSpLocks/>
          </p:cNvCxnSpPr>
          <p:nvPr/>
        </p:nvCxnSpPr>
        <p:spPr>
          <a:xfrm flipH="1">
            <a:off x="6335474" y="2645481"/>
            <a:ext cx="286252" cy="0"/>
          </a:xfrm>
          <a:prstGeom prst="line">
            <a:avLst/>
          </a:prstGeom>
          <a:noFill/>
          <a:ln w="25400" cap="flat" cmpd="sng" algn="ctr">
            <a:solidFill>
              <a:srgbClr val="E6B9B8"/>
            </a:solidFill>
            <a:prstDash val="solid"/>
            <a:headEnd type="triangle" w="med" len="med"/>
            <a:tailEnd type="triangle" w="med" len="med"/>
          </a:ln>
          <a:effectLst/>
        </p:spPr>
      </p:cxnSp>
      <p:cxnSp>
        <p:nvCxnSpPr>
          <p:cNvPr id="44" name="Straight Connector 43"/>
          <p:cNvCxnSpPr>
            <a:cxnSpLocks/>
            <a:endCxn id="21" idx="0"/>
          </p:cNvCxnSpPr>
          <p:nvPr/>
        </p:nvCxnSpPr>
        <p:spPr>
          <a:xfrm>
            <a:off x="4833306" y="3388872"/>
            <a:ext cx="0" cy="211421"/>
          </a:xfrm>
          <a:prstGeom prst="line">
            <a:avLst/>
          </a:prstGeom>
          <a:noFill/>
          <a:ln w="25400" cap="flat" cmpd="sng" algn="ctr">
            <a:solidFill>
              <a:srgbClr val="E6B9B8"/>
            </a:solidFill>
            <a:prstDash val="solid"/>
            <a:headEnd type="triangle" w="med" len="med"/>
            <a:tailEnd type="triangle" w="med" len="med"/>
          </a:ln>
          <a:effectLst/>
        </p:spPr>
      </p:cxnSp>
      <p:sp>
        <p:nvSpPr>
          <p:cNvPr id="45" name="TextBox 44"/>
          <p:cNvSpPr txBox="1"/>
          <p:nvPr/>
        </p:nvSpPr>
        <p:spPr>
          <a:xfrm>
            <a:off x="8053649" y="2300867"/>
            <a:ext cx="1093896" cy="731611"/>
          </a:xfrm>
          <a:prstGeom prst="rect">
            <a:avLst/>
          </a:prstGeom>
          <a:noFill/>
        </p:spPr>
        <p:txBody>
          <a:bodyPr wrap="square" rtlCol="0">
            <a:spAutoFit/>
          </a:bodyPr>
          <a:lstStyle/>
          <a:p>
            <a:pPr defTabSz="442080" fontAlgn="auto">
              <a:spcBef>
                <a:spcPts val="0"/>
              </a:spcBef>
              <a:spcAft>
                <a:spcPts val="554"/>
              </a:spcAft>
            </a:pPr>
            <a:r>
              <a:rPr lang="en-NZ" sz="831" b="1" i="1" dirty="0">
                <a:solidFill>
                  <a:prstClr val="black">
                    <a:lumMod val="65000"/>
                    <a:lumOff val="35000"/>
                  </a:prstClr>
                </a:solidFill>
                <a:latin typeface="Arial" panose="020B0604020202020204" pitchFamily="34" charset="0"/>
                <a:cs typeface="Arial" panose="020B0604020202020204" pitchFamily="34" charset="0"/>
              </a:rPr>
              <a:t>Contract management responsibility still owned by Service Areas</a:t>
            </a:r>
          </a:p>
        </p:txBody>
      </p:sp>
      <p:sp>
        <p:nvSpPr>
          <p:cNvPr id="46" name="Right Brace 45"/>
          <p:cNvSpPr/>
          <p:nvPr/>
        </p:nvSpPr>
        <p:spPr>
          <a:xfrm>
            <a:off x="8043297" y="1895353"/>
            <a:ext cx="107214" cy="1669489"/>
          </a:xfrm>
          <a:prstGeom prst="rightBrace">
            <a:avLst/>
          </a:prstGeom>
          <a:ln>
            <a:solidFill>
              <a:srgbClr val="CC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44083"/>
            <a:endParaRPr lang="en-GB" sz="1662">
              <a:solidFill>
                <a:srgbClr val="000000"/>
              </a:solidFill>
              <a:latin typeface="Verdana"/>
            </a:endParaRPr>
          </a:p>
        </p:txBody>
      </p:sp>
      <p:cxnSp>
        <p:nvCxnSpPr>
          <p:cNvPr id="47" name="Straight Connector 46"/>
          <p:cNvCxnSpPr/>
          <p:nvPr/>
        </p:nvCxnSpPr>
        <p:spPr>
          <a:xfrm flipH="1" flipV="1">
            <a:off x="2965935" y="2564102"/>
            <a:ext cx="332345" cy="0"/>
          </a:xfrm>
          <a:prstGeom prst="line">
            <a:avLst/>
          </a:prstGeom>
          <a:noFill/>
          <a:ln w="25400" cap="flat" cmpd="sng" algn="ctr">
            <a:solidFill>
              <a:srgbClr val="E6B9B8"/>
            </a:solidFill>
            <a:prstDash val="solid"/>
            <a:headEnd type="triangle" w="med" len="med"/>
            <a:tailEnd type="triangle" w="med" len="med"/>
          </a:ln>
          <a:effectLst/>
        </p:spPr>
      </p:cxnSp>
      <p:cxnSp>
        <p:nvCxnSpPr>
          <p:cNvPr id="48" name="Straight Connector 47"/>
          <p:cNvCxnSpPr/>
          <p:nvPr/>
        </p:nvCxnSpPr>
        <p:spPr>
          <a:xfrm flipH="1" flipV="1">
            <a:off x="2965935" y="5484675"/>
            <a:ext cx="332345" cy="0"/>
          </a:xfrm>
          <a:prstGeom prst="line">
            <a:avLst/>
          </a:prstGeom>
          <a:noFill/>
          <a:ln w="25400" cap="flat" cmpd="sng" algn="ctr">
            <a:solidFill>
              <a:srgbClr val="E6B9B8"/>
            </a:solidFill>
            <a:prstDash val="solid"/>
            <a:headEnd type="triangle" w="med" len="med"/>
            <a:tailEnd type="triangle" w="med" len="med"/>
          </a:ln>
          <a:effectLst/>
        </p:spPr>
      </p:cxnSp>
      <p:cxnSp>
        <p:nvCxnSpPr>
          <p:cNvPr id="49" name="Straight Connector 48"/>
          <p:cNvCxnSpPr/>
          <p:nvPr/>
        </p:nvCxnSpPr>
        <p:spPr>
          <a:xfrm flipH="1" flipV="1">
            <a:off x="2965935" y="4155296"/>
            <a:ext cx="332345" cy="0"/>
          </a:xfrm>
          <a:prstGeom prst="line">
            <a:avLst/>
          </a:prstGeom>
          <a:noFill/>
          <a:ln w="25400" cap="flat" cmpd="sng" algn="ctr">
            <a:solidFill>
              <a:srgbClr val="E6B9B8"/>
            </a:solidFill>
            <a:prstDash val="solid"/>
            <a:headEnd type="triangle" w="med" len="med"/>
            <a:tailEnd type="triangle" w="med" len="med"/>
          </a:ln>
          <a:effectLst/>
        </p:spPr>
      </p:cxnSp>
    </p:spTree>
    <p:extLst>
      <p:ext uri="{BB962C8B-B14F-4D97-AF65-F5344CB8AC3E}">
        <p14:creationId xmlns:p14="http://schemas.microsoft.com/office/powerpoint/2010/main" val="15072533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D4F3A3-7C51-4360-A7FF-8F3FC3A3CE49}"/>
              </a:ext>
            </a:extLst>
          </p:cNvPr>
          <p:cNvPicPr>
            <a:picLocks noChangeAspect="1"/>
          </p:cNvPicPr>
          <p:nvPr/>
        </p:nvPicPr>
        <p:blipFill>
          <a:blip r:embed="rId3"/>
          <a:stretch>
            <a:fillRect/>
          </a:stretch>
        </p:blipFill>
        <p:spPr>
          <a:xfrm>
            <a:off x="3375559" y="1111470"/>
            <a:ext cx="5347217" cy="4910208"/>
          </a:xfrm>
          <a:prstGeom prst="rect">
            <a:avLst/>
          </a:prstGeom>
        </p:spPr>
      </p:pic>
      <p:sp>
        <p:nvSpPr>
          <p:cNvPr id="3" name="Title 2">
            <a:extLst>
              <a:ext uri="{FF2B5EF4-FFF2-40B4-BE49-F238E27FC236}">
                <a16:creationId xmlns:a16="http://schemas.microsoft.com/office/drawing/2014/main" id="{DDB6088E-6176-4EEA-B6B4-46E58B4FE618}"/>
              </a:ext>
            </a:extLst>
          </p:cNvPr>
          <p:cNvSpPr>
            <a:spLocks noGrp="1"/>
          </p:cNvSpPr>
          <p:nvPr>
            <p:ph type="title"/>
          </p:nvPr>
        </p:nvSpPr>
        <p:spPr>
          <a:xfrm>
            <a:off x="561457" y="379777"/>
            <a:ext cx="7280031" cy="1223597"/>
          </a:xfrm>
        </p:spPr>
        <p:txBody>
          <a:bodyPr/>
          <a:lstStyle/>
          <a:p>
            <a:r>
              <a:rPr lang="en-GB" sz="2215" dirty="0">
                <a:cs typeface="Arial" panose="020B0604020202020204" pitchFamily="34" charset="0"/>
              </a:rPr>
              <a:t>Role of CAGM team:</a:t>
            </a:r>
          </a:p>
        </p:txBody>
      </p:sp>
      <p:sp>
        <p:nvSpPr>
          <p:cNvPr id="2" name="TextBox 1">
            <a:extLst>
              <a:ext uri="{FF2B5EF4-FFF2-40B4-BE49-F238E27FC236}">
                <a16:creationId xmlns:a16="http://schemas.microsoft.com/office/drawing/2014/main" id="{FD20E4E6-2192-4134-BCF1-85DBA6A4491E}"/>
              </a:ext>
            </a:extLst>
          </p:cNvPr>
          <p:cNvSpPr txBox="1"/>
          <p:nvPr/>
        </p:nvSpPr>
        <p:spPr>
          <a:xfrm>
            <a:off x="419448" y="1368463"/>
            <a:ext cx="3753738" cy="3160096"/>
          </a:xfrm>
          <a:prstGeom prst="rect">
            <a:avLst/>
          </a:prstGeom>
          <a:noFill/>
        </p:spPr>
        <p:txBody>
          <a:bodyPr wrap="square" rtlCol="0">
            <a:spAutoFit/>
          </a:bodyPr>
          <a:lstStyle/>
          <a:p>
            <a:pPr defTabSz="844083"/>
            <a:r>
              <a:rPr lang="en-GB" sz="2215" dirty="0">
                <a:solidFill>
                  <a:srgbClr val="000000"/>
                </a:solidFill>
              </a:rPr>
              <a:t>To support all service areas across the Council to manage the performance of contracts through:</a:t>
            </a:r>
          </a:p>
          <a:p>
            <a:pPr defTabSz="844083"/>
            <a:endParaRPr lang="en-GB" sz="2215" dirty="0">
              <a:solidFill>
                <a:srgbClr val="000000"/>
              </a:solidFill>
            </a:endParaRPr>
          </a:p>
          <a:p>
            <a:pPr marL="263776" indent="-263776" defTabSz="844083">
              <a:buFont typeface="Arial" panose="020B0604020202020204" pitchFamily="34" charset="0"/>
              <a:buChar char="•"/>
            </a:pPr>
            <a:r>
              <a:rPr lang="en-GB" sz="2215" dirty="0">
                <a:solidFill>
                  <a:srgbClr val="000000"/>
                </a:solidFill>
              </a:rPr>
              <a:t>Guidance</a:t>
            </a:r>
          </a:p>
          <a:p>
            <a:pPr marL="263776" indent="-263776" defTabSz="844083">
              <a:buFont typeface="Arial" panose="020B0604020202020204" pitchFamily="34" charset="0"/>
              <a:buChar char="•"/>
            </a:pPr>
            <a:r>
              <a:rPr lang="en-GB" sz="2215" dirty="0">
                <a:solidFill>
                  <a:srgbClr val="000000"/>
                </a:solidFill>
              </a:rPr>
              <a:t>Training </a:t>
            </a:r>
          </a:p>
          <a:p>
            <a:pPr marL="263776" indent="-263776" defTabSz="844083">
              <a:buFont typeface="Arial" panose="020B0604020202020204" pitchFamily="34" charset="0"/>
              <a:buChar char="•"/>
            </a:pPr>
            <a:r>
              <a:rPr lang="en-GB" sz="2215" dirty="0">
                <a:solidFill>
                  <a:srgbClr val="000000"/>
                </a:solidFill>
              </a:rPr>
              <a:t>Assistance in addressing issues</a:t>
            </a:r>
          </a:p>
        </p:txBody>
      </p:sp>
    </p:spTree>
    <p:extLst>
      <p:ext uri="{BB962C8B-B14F-4D97-AF65-F5344CB8AC3E}">
        <p14:creationId xmlns:p14="http://schemas.microsoft.com/office/powerpoint/2010/main" val="182228925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26477"/>
            <a:ext cx="8206680" cy="807862"/>
          </a:xfrm>
        </p:spPr>
        <p:txBody>
          <a:bodyPr>
            <a:normAutofit/>
          </a:bodyPr>
          <a:lstStyle/>
          <a:p>
            <a:pPr algn="l"/>
            <a:r>
              <a:rPr lang="en-GB" sz="2215" dirty="0">
                <a:solidFill>
                  <a:srgbClr val="CC3333"/>
                </a:solidFill>
                <a:latin typeface="Verdana" pitchFamily="34" charset="0"/>
                <a:ea typeface="Verdana" pitchFamily="34" charset="0"/>
                <a:cs typeface="Verdana" pitchFamily="34" charset="0"/>
              </a:rPr>
              <a:t>Contract Manager role</a:t>
            </a:r>
          </a:p>
        </p:txBody>
      </p:sp>
      <p:sp>
        <p:nvSpPr>
          <p:cNvPr id="6" name="Content Placeholder 4"/>
          <p:cNvSpPr txBox="1">
            <a:spLocks/>
          </p:cNvSpPr>
          <p:nvPr/>
        </p:nvSpPr>
        <p:spPr>
          <a:xfrm>
            <a:off x="467544" y="3694876"/>
            <a:ext cx="8229600" cy="1555185"/>
          </a:xfrm>
          <a:prstGeom prst="rect">
            <a:avLst/>
          </a:prstGeom>
        </p:spPr>
        <p:txBody>
          <a:bodyPr vert="horz" lIns="84406" tIns="42203" rIns="84406" bIns="42203" rtlCol="0">
            <a:normAutofit/>
          </a:bodyPr>
          <a:lstStyle/>
          <a:p>
            <a:pPr marL="316531" indent="-316531" defTabSz="844083" fontAlgn="auto">
              <a:spcBef>
                <a:spcPct val="20000"/>
              </a:spcBef>
              <a:spcAft>
                <a:spcPts val="0"/>
              </a:spcAft>
              <a:buFont typeface="Arial" pitchFamily="34" charset="0"/>
              <a:buChar char="•"/>
              <a:defRPr/>
            </a:pPr>
            <a:endParaRPr lang="en-GB" sz="2954" dirty="0">
              <a:solidFill>
                <a:srgbClr val="000000"/>
              </a:solidFill>
              <a:latin typeface="Verdana"/>
            </a:endParaRPr>
          </a:p>
        </p:txBody>
      </p:sp>
      <p:sp>
        <p:nvSpPr>
          <p:cNvPr id="4" name="AutoShape 4" descr="Image result for what's in it for me"/>
          <p:cNvSpPr>
            <a:spLocks noChangeAspect="1" noChangeArrowheads="1"/>
          </p:cNvSpPr>
          <p:nvPr/>
        </p:nvSpPr>
        <p:spPr bwMode="auto">
          <a:xfrm>
            <a:off x="4431323" y="3288323"/>
            <a:ext cx="281354" cy="2813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a:endParaRPr lang="en-GB" sz="1662">
              <a:solidFill>
                <a:srgbClr val="000000"/>
              </a:solidFill>
            </a:endParaRPr>
          </a:p>
        </p:txBody>
      </p:sp>
      <p:sp>
        <p:nvSpPr>
          <p:cNvPr id="5" name="AutoShape 6" descr="Image result for what's in it for me"/>
          <p:cNvSpPr>
            <a:spLocks noChangeAspect="1" noChangeArrowheads="1"/>
          </p:cNvSpPr>
          <p:nvPr/>
        </p:nvSpPr>
        <p:spPr bwMode="auto">
          <a:xfrm>
            <a:off x="5909735" y="2224820"/>
            <a:ext cx="2127006" cy="2127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a:endParaRPr lang="en-GB" sz="1662">
              <a:solidFill>
                <a:srgbClr val="000000"/>
              </a:solidFill>
            </a:endParaRPr>
          </a:p>
        </p:txBody>
      </p:sp>
      <p:sp>
        <p:nvSpPr>
          <p:cNvPr id="22" name="Rectangle 21">
            <a:extLst/>
          </p:cNvPr>
          <p:cNvSpPr/>
          <p:nvPr/>
        </p:nvSpPr>
        <p:spPr>
          <a:xfrm>
            <a:off x="583866" y="1634339"/>
            <a:ext cx="5649858" cy="3820918"/>
          </a:xfrm>
          <a:prstGeom prst="rect">
            <a:avLst/>
          </a:prstGeom>
        </p:spPr>
        <p:txBody>
          <a:bodyPr wrap="square">
            <a:spAutoFit/>
          </a:bodyPr>
          <a:lstStyle/>
          <a:p>
            <a:pPr algn="just" defTabSz="844083"/>
            <a:r>
              <a:rPr lang="en-GB" sz="1477" dirty="0">
                <a:solidFill>
                  <a:srgbClr val="000000"/>
                </a:solidFill>
              </a:rPr>
              <a:t>The </a:t>
            </a:r>
            <a:r>
              <a:rPr lang="en-GB" sz="1477" b="1" dirty="0">
                <a:solidFill>
                  <a:srgbClr val="000000"/>
                </a:solidFill>
                <a:hlinkClick r:id="rId3" tooltip="Contract Standing Orders"/>
              </a:rPr>
              <a:t>Contract Standing Orders</a:t>
            </a:r>
            <a:r>
              <a:rPr lang="en-GB" sz="1477" dirty="0">
                <a:solidFill>
                  <a:srgbClr val="000000"/>
                </a:solidFill>
              </a:rPr>
              <a:t> (CSOs) are the Council's legal and operational rules for how we buy goods and services from purchases of small value to millions of pounds.</a:t>
            </a:r>
            <a:endParaRPr lang="en-GB" sz="1477" dirty="0">
              <a:solidFill>
                <a:srgbClr val="000000"/>
              </a:solidFill>
              <a:latin typeface="Verdana"/>
            </a:endParaRPr>
          </a:p>
          <a:p>
            <a:pPr algn="just" defTabSz="844083"/>
            <a:endParaRPr lang="en-GB" sz="1477" dirty="0">
              <a:solidFill>
                <a:srgbClr val="000000"/>
              </a:solidFill>
              <a:latin typeface="Verdana"/>
            </a:endParaRPr>
          </a:p>
          <a:p>
            <a:pPr algn="just" defTabSz="844083"/>
            <a:endParaRPr lang="en-GB" sz="1477" dirty="0">
              <a:solidFill>
                <a:srgbClr val="000000"/>
              </a:solidFill>
              <a:latin typeface="Verdana"/>
            </a:endParaRPr>
          </a:p>
          <a:p>
            <a:pPr algn="just" defTabSz="844083"/>
            <a:r>
              <a:rPr lang="en-GB" sz="1477" dirty="0">
                <a:solidFill>
                  <a:srgbClr val="000000"/>
                </a:solidFill>
                <a:latin typeface="Verdana"/>
              </a:rPr>
              <a:t>Throughout the life of a contract the contract should be managed by the Contract Manager in respect of:</a:t>
            </a:r>
          </a:p>
          <a:p>
            <a:pPr algn="just" defTabSz="844083"/>
            <a:endParaRPr lang="en-GB" sz="1477" dirty="0">
              <a:solidFill>
                <a:srgbClr val="000000"/>
              </a:solidFill>
              <a:latin typeface="Verdana"/>
            </a:endParaRPr>
          </a:p>
          <a:p>
            <a:pPr marL="263776" indent="-263776" algn="just" defTabSz="844083">
              <a:buFont typeface="Arial" panose="020B0604020202020204" pitchFamily="34" charset="0"/>
              <a:buChar char="•"/>
            </a:pPr>
            <a:r>
              <a:rPr lang="en-GB" sz="1477" dirty="0">
                <a:solidFill>
                  <a:srgbClr val="000000"/>
                </a:solidFill>
              </a:rPr>
              <a:t>performance; </a:t>
            </a:r>
          </a:p>
          <a:p>
            <a:pPr marL="263776" indent="-263776" algn="just" defTabSz="844083">
              <a:buFont typeface="Arial" panose="020B0604020202020204" pitchFamily="34" charset="0"/>
              <a:buChar char="•"/>
            </a:pPr>
            <a:r>
              <a:rPr lang="en-GB" sz="1477" dirty="0">
                <a:solidFill>
                  <a:srgbClr val="000000"/>
                </a:solidFill>
              </a:rPr>
              <a:t>compliance with the specification and other terms of the contract;</a:t>
            </a:r>
          </a:p>
          <a:p>
            <a:pPr marL="263776" indent="-263776" algn="just" defTabSz="844083">
              <a:buFont typeface="Arial" panose="020B0604020202020204" pitchFamily="34" charset="0"/>
              <a:buChar char="•"/>
            </a:pPr>
            <a:r>
              <a:rPr lang="en-GB" sz="1477" dirty="0">
                <a:solidFill>
                  <a:srgbClr val="000000"/>
                </a:solidFill>
              </a:rPr>
              <a:t>cost and benefits; </a:t>
            </a:r>
          </a:p>
          <a:p>
            <a:pPr marL="263776" indent="-263776" algn="just" defTabSz="844083">
              <a:buFont typeface="Arial" panose="020B0604020202020204" pitchFamily="34" charset="0"/>
              <a:buChar char="•"/>
            </a:pPr>
            <a:r>
              <a:rPr lang="en-GB" sz="1477" dirty="0">
                <a:solidFill>
                  <a:srgbClr val="000000"/>
                </a:solidFill>
              </a:rPr>
              <a:t>Best Value requirements; </a:t>
            </a:r>
          </a:p>
          <a:p>
            <a:pPr marL="263776" indent="-263776" algn="just" defTabSz="844083">
              <a:buFont typeface="Arial" panose="020B0604020202020204" pitchFamily="34" charset="0"/>
              <a:buChar char="•"/>
            </a:pPr>
            <a:r>
              <a:rPr lang="en-GB" sz="1477" dirty="0">
                <a:solidFill>
                  <a:srgbClr val="000000"/>
                </a:solidFill>
              </a:rPr>
              <a:t>equality requirements; </a:t>
            </a:r>
          </a:p>
          <a:p>
            <a:pPr marL="263776" indent="-263776" algn="just" defTabSz="844083">
              <a:buFont typeface="Arial" panose="020B0604020202020204" pitchFamily="34" charset="0"/>
              <a:buChar char="•"/>
            </a:pPr>
            <a:r>
              <a:rPr lang="en-GB" sz="1477" dirty="0">
                <a:solidFill>
                  <a:srgbClr val="000000"/>
                </a:solidFill>
              </a:rPr>
              <a:t>delivery and risk management; and </a:t>
            </a:r>
          </a:p>
          <a:p>
            <a:pPr marL="263776" indent="-263776" algn="just" defTabSz="844083">
              <a:buFont typeface="Arial" panose="020B0604020202020204" pitchFamily="34" charset="0"/>
              <a:buChar char="•"/>
            </a:pPr>
            <a:r>
              <a:rPr lang="en-GB" sz="1477" dirty="0">
                <a:solidFill>
                  <a:srgbClr val="000000"/>
                </a:solidFill>
              </a:rPr>
              <a:t>continuous improvement and Co-production principles.’</a:t>
            </a:r>
          </a:p>
          <a:p>
            <a:pPr marL="422041" lvl="1" defTabSz="844083"/>
            <a:endParaRPr lang="en-GB" sz="596" dirty="0">
              <a:solidFill>
                <a:srgbClr val="000000"/>
              </a:solidFill>
            </a:endParaRPr>
          </a:p>
        </p:txBody>
      </p:sp>
      <p:pic>
        <p:nvPicPr>
          <p:cNvPr id="8" name="Picture 7">
            <a:extLst>
              <a:ext uri="{FF2B5EF4-FFF2-40B4-BE49-F238E27FC236}">
                <a16:creationId xmlns:a16="http://schemas.microsoft.com/office/drawing/2014/main" id="{091B8C8B-3212-4EDA-BDAD-0C0D49221CB5}"/>
              </a:ext>
            </a:extLst>
          </p:cNvPr>
          <p:cNvPicPr>
            <a:picLocks noChangeAspect="1"/>
          </p:cNvPicPr>
          <p:nvPr/>
        </p:nvPicPr>
        <p:blipFill>
          <a:blip r:embed="rId4"/>
          <a:stretch>
            <a:fillRect/>
          </a:stretch>
        </p:blipFill>
        <p:spPr>
          <a:xfrm>
            <a:off x="6325259" y="1428067"/>
            <a:ext cx="2613179" cy="3463250"/>
          </a:xfrm>
          <a:prstGeom prst="rect">
            <a:avLst/>
          </a:prstGeom>
        </p:spPr>
      </p:pic>
    </p:spTree>
    <p:extLst>
      <p:ext uri="{BB962C8B-B14F-4D97-AF65-F5344CB8AC3E}">
        <p14:creationId xmlns:p14="http://schemas.microsoft.com/office/powerpoint/2010/main" val="1909666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26477"/>
            <a:ext cx="8206680" cy="807862"/>
          </a:xfrm>
        </p:spPr>
        <p:txBody>
          <a:bodyPr>
            <a:normAutofit/>
          </a:bodyPr>
          <a:lstStyle/>
          <a:p>
            <a:pPr algn="l"/>
            <a:r>
              <a:rPr lang="en-GB" sz="2215" dirty="0">
                <a:solidFill>
                  <a:srgbClr val="CC3333"/>
                </a:solidFill>
                <a:latin typeface="Verdana" pitchFamily="34" charset="0"/>
                <a:ea typeface="Verdana" pitchFamily="34" charset="0"/>
                <a:cs typeface="Verdana" pitchFamily="34" charset="0"/>
              </a:rPr>
              <a:t>Contract Management guidance/tools/training</a:t>
            </a:r>
          </a:p>
        </p:txBody>
      </p:sp>
      <p:sp>
        <p:nvSpPr>
          <p:cNvPr id="6" name="Content Placeholder 4"/>
          <p:cNvSpPr txBox="1">
            <a:spLocks/>
          </p:cNvSpPr>
          <p:nvPr/>
        </p:nvSpPr>
        <p:spPr>
          <a:xfrm>
            <a:off x="467544" y="3694876"/>
            <a:ext cx="8229600" cy="1555185"/>
          </a:xfrm>
          <a:prstGeom prst="rect">
            <a:avLst/>
          </a:prstGeom>
        </p:spPr>
        <p:txBody>
          <a:bodyPr vert="horz" lIns="84406" tIns="42203" rIns="84406" bIns="42203" rtlCol="0">
            <a:normAutofit/>
          </a:bodyPr>
          <a:lstStyle/>
          <a:p>
            <a:pPr marL="316531" indent="-316531" defTabSz="844083" fontAlgn="auto">
              <a:spcBef>
                <a:spcPct val="20000"/>
              </a:spcBef>
              <a:spcAft>
                <a:spcPts val="0"/>
              </a:spcAft>
              <a:buFont typeface="Arial" pitchFamily="34" charset="0"/>
              <a:buChar char="•"/>
              <a:defRPr/>
            </a:pPr>
            <a:endParaRPr lang="en-GB" sz="2954" dirty="0">
              <a:solidFill>
                <a:srgbClr val="000000"/>
              </a:solidFill>
              <a:latin typeface="Verdana"/>
            </a:endParaRPr>
          </a:p>
        </p:txBody>
      </p:sp>
      <p:sp>
        <p:nvSpPr>
          <p:cNvPr id="4" name="AutoShape 4" descr="Image result for what's in it for me"/>
          <p:cNvSpPr>
            <a:spLocks noChangeAspect="1" noChangeArrowheads="1"/>
          </p:cNvSpPr>
          <p:nvPr/>
        </p:nvSpPr>
        <p:spPr bwMode="auto">
          <a:xfrm>
            <a:off x="4431323" y="3288323"/>
            <a:ext cx="281354" cy="2813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a:endParaRPr lang="en-GB" sz="1662">
              <a:solidFill>
                <a:srgbClr val="000000"/>
              </a:solidFill>
            </a:endParaRPr>
          </a:p>
        </p:txBody>
      </p:sp>
      <p:sp>
        <p:nvSpPr>
          <p:cNvPr id="5" name="AutoShape 6" descr="Image result for what's in it for me"/>
          <p:cNvSpPr>
            <a:spLocks noChangeAspect="1" noChangeArrowheads="1"/>
          </p:cNvSpPr>
          <p:nvPr/>
        </p:nvSpPr>
        <p:spPr bwMode="auto">
          <a:xfrm>
            <a:off x="5909735" y="2224820"/>
            <a:ext cx="2127006" cy="2127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a:endParaRPr lang="en-GB" sz="1662">
              <a:solidFill>
                <a:srgbClr val="000000"/>
              </a:solidFill>
            </a:endParaRPr>
          </a:p>
        </p:txBody>
      </p:sp>
      <p:sp>
        <p:nvSpPr>
          <p:cNvPr id="22" name="Rectangle 21">
            <a:extLst/>
          </p:cNvPr>
          <p:cNvSpPr/>
          <p:nvPr/>
        </p:nvSpPr>
        <p:spPr>
          <a:xfrm>
            <a:off x="631694" y="1791231"/>
            <a:ext cx="7024546" cy="4389471"/>
          </a:xfrm>
          <a:prstGeom prst="rect">
            <a:avLst/>
          </a:prstGeom>
        </p:spPr>
        <p:txBody>
          <a:bodyPr wrap="square">
            <a:spAutoFit/>
          </a:bodyPr>
          <a:lstStyle/>
          <a:p>
            <a:pPr algn="just" defTabSz="844083"/>
            <a:r>
              <a:rPr lang="en-GB" sz="1477" dirty="0">
                <a:solidFill>
                  <a:srgbClr val="000000"/>
                </a:solidFill>
                <a:latin typeface="Verdana"/>
              </a:rPr>
              <a:t>Provide guidance and templates to support Service Areas in managing contracts. </a:t>
            </a:r>
          </a:p>
          <a:p>
            <a:pPr defTabSz="844083"/>
            <a:endParaRPr lang="en-GB" sz="1477" dirty="0">
              <a:solidFill>
                <a:srgbClr val="000000"/>
              </a:solidFill>
              <a:latin typeface="Verdana"/>
            </a:endParaRPr>
          </a:p>
          <a:p>
            <a:pPr defTabSz="844083"/>
            <a:r>
              <a:rPr lang="en-GB" sz="1477" dirty="0">
                <a:solidFill>
                  <a:srgbClr val="000000"/>
                </a:solidFill>
                <a:latin typeface="Verdana"/>
              </a:rPr>
              <a:t>There are seven documents related to Contract Management:</a:t>
            </a:r>
          </a:p>
          <a:p>
            <a:pPr defTabSz="844083"/>
            <a:endParaRPr lang="en-GB" sz="1477" dirty="0">
              <a:solidFill>
                <a:srgbClr val="000000"/>
              </a:solidFill>
              <a:latin typeface="Verdana"/>
            </a:endParaRPr>
          </a:p>
          <a:p>
            <a:pPr marL="422041" lvl="1" indent="-253518" defTabSz="844083">
              <a:lnSpc>
                <a:spcPct val="150000"/>
              </a:lnSpc>
            </a:pPr>
            <a:r>
              <a:rPr lang="en-GB" sz="1477" dirty="0">
                <a:solidFill>
                  <a:srgbClr val="000000"/>
                </a:solidFill>
                <a:latin typeface="Verdana"/>
              </a:rPr>
              <a:t>Contract Management Manual</a:t>
            </a:r>
          </a:p>
          <a:p>
            <a:pPr marL="422041" lvl="1" indent="-253518" defTabSz="844083">
              <a:lnSpc>
                <a:spcPct val="150000"/>
              </a:lnSpc>
            </a:pPr>
            <a:r>
              <a:rPr lang="en-GB" sz="1477" dirty="0">
                <a:solidFill>
                  <a:srgbClr val="000000"/>
                </a:solidFill>
                <a:latin typeface="Verdana"/>
              </a:rPr>
              <a:t>Contract Classification Tool</a:t>
            </a:r>
          </a:p>
          <a:p>
            <a:pPr marL="422041" lvl="1" indent="-253518" defTabSz="844083">
              <a:lnSpc>
                <a:spcPct val="150000"/>
              </a:lnSpc>
            </a:pPr>
            <a:r>
              <a:rPr lang="en-GB" sz="1477" dirty="0">
                <a:solidFill>
                  <a:srgbClr val="000000"/>
                </a:solidFill>
                <a:latin typeface="Verdana"/>
              </a:rPr>
              <a:t>Key Performance Indicators Guidance</a:t>
            </a:r>
          </a:p>
          <a:p>
            <a:pPr marL="422041" lvl="1" indent="-253518" defTabSz="844083">
              <a:lnSpc>
                <a:spcPct val="150000"/>
              </a:lnSpc>
            </a:pPr>
            <a:r>
              <a:rPr lang="en-GB" sz="1477" dirty="0">
                <a:solidFill>
                  <a:srgbClr val="000000"/>
                </a:solidFill>
                <a:latin typeface="Verdana"/>
              </a:rPr>
              <a:t>Contract Handover and Management Report</a:t>
            </a:r>
          </a:p>
          <a:p>
            <a:pPr marL="422041" lvl="1" indent="-253518" defTabSz="844083">
              <a:lnSpc>
                <a:spcPct val="150000"/>
              </a:lnSpc>
            </a:pPr>
            <a:r>
              <a:rPr lang="en-GB" sz="1477" dirty="0">
                <a:solidFill>
                  <a:srgbClr val="000000"/>
                </a:solidFill>
                <a:latin typeface="Verdana"/>
              </a:rPr>
              <a:t>Contract Review Meeting Guidance</a:t>
            </a:r>
          </a:p>
          <a:p>
            <a:pPr marL="422041" lvl="1" indent="-253518" defTabSz="844083">
              <a:lnSpc>
                <a:spcPct val="150000"/>
              </a:lnSpc>
            </a:pPr>
            <a:r>
              <a:rPr lang="en-GB" sz="1477" dirty="0">
                <a:solidFill>
                  <a:srgbClr val="000000"/>
                </a:solidFill>
                <a:latin typeface="Verdana"/>
              </a:rPr>
              <a:t>Contract Change Note Guidance</a:t>
            </a:r>
          </a:p>
          <a:p>
            <a:pPr marL="422041" lvl="1" indent="-253518" defTabSz="844083">
              <a:lnSpc>
                <a:spcPct val="150000"/>
              </a:lnSpc>
            </a:pPr>
            <a:r>
              <a:rPr lang="en-GB" sz="1477" dirty="0">
                <a:solidFill>
                  <a:srgbClr val="000000"/>
                </a:solidFill>
                <a:latin typeface="Verdana"/>
              </a:rPr>
              <a:t>Contract Closure Report Guidance</a:t>
            </a:r>
          </a:p>
          <a:p>
            <a:pPr marL="422041" lvl="1" indent="-253518" defTabSz="844083">
              <a:lnSpc>
                <a:spcPct val="150000"/>
              </a:lnSpc>
            </a:pPr>
            <a:endParaRPr lang="en-GB" sz="1477" dirty="0">
              <a:solidFill>
                <a:srgbClr val="000000"/>
              </a:solidFill>
              <a:latin typeface="Verdana"/>
            </a:endParaRPr>
          </a:p>
          <a:p>
            <a:pPr indent="-253518" defTabSz="844083">
              <a:lnSpc>
                <a:spcPct val="150000"/>
              </a:lnSpc>
            </a:pPr>
            <a:r>
              <a:rPr lang="en-GB" sz="1477" dirty="0">
                <a:solidFill>
                  <a:srgbClr val="000000"/>
                </a:solidFill>
                <a:latin typeface="Verdana"/>
              </a:rPr>
              <a:t>Dedicated interactive learning module.</a:t>
            </a:r>
          </a:p>
          <a:p>
            <a:pPr marL="422041" lvl="1" defTabSz="844083"/>
            <a:endParaRPr lang="en-GB" sz="596" dirty="0">
              <a:solidFill>
                <a:srgbClr val="000000"/>
              </a:solidFill>
            </a:endParaRPr>
          </a:p>
        </p:txBody>
      </p:sp>
      <p:pic>
        <p:nvPicPr>
          <p:cNvPr id="7" name="Picture 6">
            <a:extLst/>
          </p:cNvPr>
          <p:cNvPicPr>
            <a:picLocks noChangeAspect="1"/>
          </p:cNvPicPr>
          <p:nvPr/>
        </p:nvPicPr>
        <p:blipFill>
          <a:blip r:embed="rId3"/>
          <a:stretch>
            <a:fillRect/>
          </a:stretch>
        </p:blipFill>
        <p:spPr>
          <a:xfrm>
            <a:off x="5182774" y="2863569"/>
            <a:ext cx="2646203" cy="1677372"/>
          </a:xfrm>
          <a:prstGeom prst="rect">
            <a:avLst/>
          </a:prstGeom>
        </p:spPr>
      </p:pic>
      <p:pic>
        <p:nvPicPr>
          <p:cNvPr id="3" name="Picture 2"/>
          <p:cNvPicPr>
            <a:picLocks noChangeAspect="1"/>
          </p:cNvPicPr>
          <p:nvPr/>
        </p:nvPicPr>
        <p:blipFill>
          <a:blip r:embed="rId4"/>
          <a:stretch>
            <a:fillRect/>
          </a:stretch>
        </p:blipFill>
        <p:spPr>
          <a:xfrm>
            <a:off x="5182774" y="4651759"/>
            <a:ext cx="2646203" cy="1672533"/>
          </a:xfrm>
          <a:prstGeom prst="rect">
            <a:avLst/>
          </a:prstGeom>
        </p:spPr>
      </p:pic>
    </p:spTree>
    <p:extLst>
      <p:ext uri="{BB962C8B-B14F-4D97-AF65-F5344CB8AC3E}">
        <p14:creationId xmlns:p14="http://schemas.microsoft.com/office/powerpoint/2010/main" val="2582663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Purpose of the Contract Management Forum</a:t>
            </a:r>
          </a:p>
        </p:txBody>
      </p:sp>
      <p:sp>
        <p:nvSpPr>
          <p:cNvPr id="5" name="Content Placeholder 4"/>
          <p:cNvSpPr>
            <a:spLocks noGrp="1"/>
          </p:cNvSpPr>
          <p:nvPr>
            <p:ph idx="1"/>
          </p:nvPr>
        </p:nvSpPr>
        <p:spPr/>
        <p:txBody>
          <a:bodyPr/>
          <a:lstStyle/>
          <a:p>
            <a:pPr>
              <a:spcBef>
                <a:spcPts val="1108"/>
              </a:spcBef>
            </a:pPr>
            <a:r>
              <a:rPr lang="en-GB" dirty="0"/>
              <a:t>Encourage best practice with a standardised, centralised approach to contract management</a:t>
            </a:r>
          </a:p>
          <a:p>
            <a:pPr>
              <a:spcBef>
                <a:spcPts val="1108"/>
              </a:spcBef>
            </a:pPr>
            <a:r>
              <a:rPr lang="en-GB" dirty="0"/>
              <a:t>Link to Scottish Government, Framework providers’ contract management requirements and guidance</a:t>
            </a:r>
          </a:p>
          <a:p>
            <a:pPr>
              <a:lnSpc>
                <a:spcPct val="150000"/>
              </a:lnSpc>
              <a:spcBef>
                <a:spcPts val="1108"/>
              </a:spcBef>
            </a:pPr>
            <a:r>
              <a:rPr lang="en-GB" dirty="0"/>
              <a:t>Knowledge sharing</a:t>
            </a:r>
          </a:p>
          <a:p>
            <a:pPr>
              <a:lnSpc>
                <a:spcPct val="150000"/>
              </a:lnSpc>
              <a:spcBef>
                <a:spcPts val="1108"/>
              </a:spcBef>
            </a:pPr>
            <a:r>
              <a:rPr lang="en-GB" dirty="0"/>
              <a:t>Networking</a:t>
            </a:r>
          </a:p>
          <a:p>
            <a:pPr>
              <a:lnSpc>
                <a:spcPct val="150000"/>
              </a:lnSpc>
              <a:spcBef>
                <a:spcPts val="1108"/>
              </a:spcBef>
            </a:pPr>
            <a:r>
              <a:rPr lang="en-GB" dirty="0"/>
              <a:t>Provide a sounding board</a:t>
            </a:r>
          </a:p>
          <a:p>
            <a:endParaRPr lang="en-GB" dirty="0"/>
          </a:p>
          <a:p>
            <a:endParaRPr lang="en-GB" dirty="0"/>
          </a:p>
        </p:txBody>
      </p:sp>
      <p:pic>
        <p:nvPicPr>
          <p:cNvPr id="3" name="Picture 2">
            <a:extLst>
              <a:ext uri="{FF2B5EF4-FFF2-40B4-BE49-F238E27FC236}">
                <a16:creationId xmlns:a16="http://schemas.microsoft.com/office/drawing/2014/main" id="{4DCED0BC-9708-4029-835D-11AE6B7B199A}"/>
              </a:ext>
            </a:extLst>
          </p:cNvPr>
          <p:cNvPicPr>
            <a:picLocks noChangeAspect="1"/>
          </p:cNvPicPr>
          <p:nvPr/>
        </p:nvPicPr>
        <p:blipFill>
          <a:blip r:embed="rId3"/>
          <a:stretch>
            <a:fillRect/>
          </a:stretch>
        </p:blipFill>
        <p:spPr>
          <a:xfrm>
            <a:off x="5834910" y="3242437"/>
            <a:ext cx="2966183" cy="659152"/>
          </a:xfrm>
          <a:prstGeom prst="rect">
            <a:avLst/>
          </a:prstGeom>
        </p:spPr>
      </p:pic>
      <p:pic>
        <p:nvPicPr>
          <p:cNvPr id="6" name="Picture 5">
            <a:extLst>
              <a:ext uri="{FF2B5EF4-FFF2-40B4-BE49-F238E27FC236}">
                <a16:creationId xmlns:a16="http://schemas.microsoft.com/office/drawing/2014/main" id="{BDA75713-D244-49E5-BAD9-9349A930A4C3}"/>
              </a:ext>
            </a:extLst>
          </p:cNvPr>
          <p:cNvPicPr>
            <a:picLocks noChangeAspect="1"/>
          </p:cNvPicPr>
          <p:nvPr/>
        </p:nvPicPr>
        <p:blipFill>
          <a:blip r:embed="rId4"/>
          <a:stretch>
            <a:fillRect/>
          </a:stretch>
        </p:blipFill>
        <p:spPr>
          <a:xfrm>
            <a:off x="6768483" y="5122366"/>
            <a:ext cx="1099038" cy="633046"/>
          </a:xfrm>
          <a:prstGeom prst="rect">
            <a:avLst/>
          </a:prstGeom>
        </p:spPr>
      </p:pic>
      <p:pic>
        <p:nvPicPr>
          <p:cNvPr id="10" name="Picture 9">
            <a:extLst>
              <a:ext uri="{FF2B5EF4-FFF2-40B4-BE49-F238E27FC236}">
                <a16:creationId xmlns:a16="http://schemas.microsoft.com/office/drawing/2014/main" id="{61B50645-F7C6-40CC-9A9C-E4D0ADA229D3}"/>
              </a:ext>
            </a:extLst>
          </p:cNvPr>
          <p:cNvPicPr>
            <a:picLocks noChangeAspect="1"/>
          </p:cNvPicPr>
          <p:nvPr/>
        </p:nvPicPr>
        <p:blipFill>
          <a:blip r:embed="rId5"/>
          <a:stretch>
            <a:fillRect/>
          </a:stretch>
        </p:blipFill>
        <p:spPr>
          <a:xfrm>
            <a:off x="6337659" y="4116324"/>
            <a:ext cx="1960685" cy="791308"/>
          </a:xfrm>
          <a:prstGeom prst="rect">
            <a:avLst/>
          </a:prstGeom>
        </p:spPr>
      </p:pic>
    </p:spTree>
    <p:extLst>
      <p:ext uri="{BB962C8B-B14F-4D97-AF65-F5344CB8AC3E}">
        <p14:creationId xmlns:p14="http://schemas.microsoft.com/office/powerpoint/2010/main" val="4082441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a:xfrm>
            <a:off x="305527" y="1106742"/>
            <a:ext cx="3078342" cy="607912"/>
          </a:xfrm>
        </p:spPr>
        <p:txBody>
          <a:bodyPr/>
          <a:lstStyle/>
          <a:p>
            <a:pP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kern="1200" dirty="0">
                <a:effectLst>
                  <a:glow rad="228600">
                    <a:schemeClr val="accent3">
                      <a:satMod val="175000"/>
                      <a:alpha val="40000"/>
                    </a:schemeClr>
                  </a:glow>
                </a:effectLst>
                <a:ea typeface="+mn-ea"/>
                <a:cs typeface="Arial" charset="0"/>
              </a:rPr>
              <a:t>How does it work?</a:t>
            </a:r>
          </a:p>
        </p:txBody>
      </p:sp>
      <p:sp>
        <p:nvSpPr>
          <p:cNvPr id="17411" name="Rectangle 2"/>
          <p:cNvSpPr>
            <a:spLocks noGrp="1" noChangeArrowheads="1"/>
          </p:cNvSpPr>
          <p:nvPr>
            <p:ph idx="1"/>
          </p:nvPr>
        </p:nvSpPr>
        <p:spPr>
          <a:xfrm>
            <a:off x="305527" y="1810879"/>
            <a:ext cx="4374486" cy="3733739"/>
          </a:xfrm>
          <a:solidFill>
            <a:srgbClr val="FFFFFF">
              <a:alpha val="74902"/>
            </a:srgbClr>
          </a:solidFill>
          <a:effectLst>
            <a:softEdge rad="63500"/>
          </a:effectLst>
        </p:spPr>
        <p:txBody>
          <a:bodyPr wrap="square"/>
          <a:lstStyle/>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Participation is voluntary</a:t>
            </a:r>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050" dirty="0"/>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Boats are issued with large hard-wearing bags</a:t>
            </a:r>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050" dirty="0"/>
          </a:p>
          <a:p>
            <a:pPr>
              <a:buClr>
                <a:srgbClr val="C20000"/>
              </a:buClr>
              <a:buFont typeface="Wingdings" panose="05000000000000000000" pitchFamily="2" charset="2"/>
              <a:buChar char="v"/>
              <a:tabLst>
                <a:tab pos="254794" algn="l"/>
                <a:tab pos="333375" algn="l"/>
                <a:tab pos="470297"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Fishers collect marine litter caught in nets during normal fishing activity</a:t>
            </a:r>
          </a:p>
          <a:p>
            <a:pPr>
              <a:buClr>
                <a:srgbClr val="C20000"/>
              </a:buClr>
              <a:buFont typeface="Wingdings" panose="05000000000000000000" pitchFamily="2" charset="2"/>
              <a:buChar char="v"/>
              <a:tabLst>
                <a:tab pos="254794" algn="l"/>
                <a:tab pos="333375" algn="l"/>
                <a:tab pos="470297"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050" dirty="0"/>
          </a:p>
          <a:p>
            <a:pPr>
              <a:buClr>
                <a:srgbClr val="C20000"/>
              </a:buClr>
              <a:buFont typeface="Wingdings" panose="05000000000000000000" pitchFamily="2" charset="2"/>
              <a:buChar char="v"/>
              <a:tabLst>
                <a:tab pos="254794" algn="l"/>
                <a:tab pos="470297"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Bags are deposited on the quayside at the designated site</a:t>
            </a:r>
          </a:p>
          <a:p>
            <a:pPr>
              <a:buClr>
                <a:srgbClr val="C20000"/>
              </a:buClr>
              <a:buFont typeface="Wingdings" panose="05000000000000000000" pitchFamily="2" charset="2"/>
              <a:buChar char="v"/>
              <a:tabLst>
                <a:tab pos="254794" algn="l"/>
                <a:tab pos="470297"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050" dirty="0"/>
          </a:p>
          <a:p>
            <a:pPr>
              <a:buClr>
                <a:srgbClr val="C20000"/>
              </a:buClr>
              <a:buFont typeface="Wingdings" panose="05000000000000000000" pitchFamily="2" charset="2"/>
              <a:buChar char="v"/>
              <a:tabLst>
                <a:tab pos="254794" algn="l"/>
                <a:tab pos="333375" algn="l"/>
                <a:tab pos="465535"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Waste is removed and disposed of by a waste management company or local authority</a:t>
            </a:r>
          </a:p>
          <a:p>
            <a:pPr>
              <a:buClr>
                <a:srgbClr val="C20000"/>
              </a:buClr>
              <a:buFont typeface="Wingdings" panose="05000000000000000000" pitchFamily="2" charset="2"/>
              <a:buChar char="v"/>
              <a:tabLst>
                <a:tab pos="254794" algn="l"/>
                <a:tab pos="333375" algn="l"/>
                <a:tab pos="465535"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050" dirty="0"/>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b="1" dirty="0"/>
              <a:t>No cost to the fishermen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559" y="1220432"/>
            <a:ext cx="1365854" cy="630991"/>
          </a:xfrm>
          <a:prstGeom prst="rect">
            <a:avLst/>
          </a:prstGeom>
        </p:spPr>
      </p:pic>
      <p:sp>
        <p:nvSpPr>
          <p:cNvPr id="6" name="Text Box 4"/>
          <p:cNvSpPr txBox="1">
            <a:spLocks noChangeArrowheads="1"/>
          </p:cNvSpPr>
          <p:nvPr/>
        </p:nvSpPr>
        <p:spPr bwMode="auto">
          <a:xfrm>
            <a:off x="304801" y="5544618"/>
            <a:ext cx="3907160" cy="314652"/>
          </a:xfrm>
          <a:prstGeom prst="rect">
            <a:avLst/>
          </a:prstGeom>
          <a:noFill/>
          <a:ln w="9525" cap="flat">
            <a:noFill/>
            <a:round/>
            <a:headEnd/>
            <a:tailEnd/>
          </a:ln>
          <a:effectLst/>
        </p:spPr>
        <p:txBody>
          <a:bodyPr wrap="none" anchor="ctr"/>
          <a:lstStyle/>
          <a:p>
            <a:pPr defTabSz="336947">
              <a:buClr>
                <a:srgbClr val="000000"/>
              </a:buClr>
              <a:buSzPct val="100000"/>
              <a:defRPr/>
            </a:pPr>
            <a:r>
              <a:rPr lang="en-GB" sz="1500" dirty="0">
                <a:solidFill>
                  <a:srgbClr val="083D58"/>
                </a:solidFill>
                <a:effectLst>
                  <a:glow rad="228600">
                    <a:srgbClr val="FFFFFF">
                      <a:satMod val="175000"/>
                      <a:alpha val="40000"/>
                    </a:srgbClr>
                  </a:glow>
                </a:effectLst>
                <a:latin typeface="Gill Sans MT" panose="020B0502020104020203" pitchFamily="34" charset="0"/>
                <a:cs typeface="Arial" pitchFamily="34" charset="0"/>
              </a:rPr>
              <a:t>Municipalities for Sustainable Seas</a:t>
            </a:r>
          </a:p>
        </p:txBody>
      </p:sp>
    </p:spTree>
    <p:extLst>
      <p:ext uri="{BB962C8B-B14F-4D97-AF65-F5344CB8AC3E}">
        <p14:creationId xmlns:p14="http://schemas.microsoft.com/office/powerpoint/2010/main" val="65427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F3BC-DCA7-43BD-AB8B-604183173457}"/>
              </a:ext>
            </a:extLst>
          </p:cNvPr>
          <p:cNvSpPr>
            <a:spLocks noGrp="1"/>
          </p:cNvSpPr>
          <p:nvPr>
            <p:ph type="title"/>
          </p:nvPr>
        </p:nvSpPr>
        <p:spPr/>
        <p:txBody>
          <a:bodyPr/>
          <a:lstStyle/>
          <a:p>
            <a:endParaRPr lang="en-GB" dirty="0"/>
          </a:p>
        </p:txBody>
      </p:sp>
      <p:sp>
        <p:nvSpPr>
          <p:cNvPr id="3" name="Slide Number Placeholder 2">
            <a:extLst>
              <a:ext uri="{FF2B5EF4-FFF2-40B4-BE49-F238E27FC236}">
                <a16:creationId xmlns:a16="http://schemas.microsoft.com/office/drawing/2014/main" id="{24525E43-4CE5-494A-9CF3-0945F7A33DA1}"/>
              </a:ext>
            </a:extLst>
          </p:cNvPr>
          <p:cNvSpPr>
            <a:spLocks noGrp="1"/>
          </p:cNvSpPr>
          <p:nvPr>
            <p:ph type="sldNum" sz="quarter" idx="10"/>
          </p:nvPr>
        </p:nvSpPr>
        <p:spPr/>
        <p:txBody>
          <a:bodyPr/>
          <a:lstStyle/>
          <a:p>
            <a:pPr defTabSz="844083"/>
            <a:fld id="{491FF071-9539-4BBF-BD8C-BDA8392C508F}" type="slidenum">
              <a:rPr lang="en-GB">
                <a:solidFill>
                  <a:srgbClr val="FFFFFF"/>
                </a:solidFill>
                <a:latin typeface="Verdana"/>
              </a:rPr>
              <a:pPr defTabSz="844083"/>
              <a:t>150</a:t>
            </a:fld>
            <a:endParaRPr lang="en-GB" dirty="0">
              <a:solidFill>
                <a:srgbClr val="FFFFFF"/>
              </a:solidFill>
              <a:latin typeface="Verdana"/>
            </a:endParaRPr>
          </a:p>
        </p:txBody>
      </p:sp>
      <p:pic>
        <p:nvPicPr>
          <p:cNvPr id="5" name="Picture 4">
            <a:extLst>
              <a:ext uri="{FF2B5EF4-FFF2-40B4-BE49-F238E27FC236}">
                <a16:creationId xmlns:a16="http://schemas.microsoft.com/office/drawing/2014/main" id="{9B3B4441-D359-4C70-B597-B4E3C57B5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88" y="787170"/>
            <a:ext cx="7921625" cy="5283661"/>
          </a:xfrm>
          <a:prstGeom prst="rect">
            <a:avLst/>
          </a:prstGeom>
        </p:spPr>
      </p:pic>
    </p:spTree>
    <p:extLst>
      <p:ext uri="{BB962C8B-B14F-4D97-AF65-F5344CB8AC3E}">
        <p14:creationId xmlns:p14="http://schemas.microsoft.com/office/powerpoint/2010/main" val="21551272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Lessons Learned</a:t>
            </a:r>
          </a:p>
        </p:txBody>
      </p:sp>
      <p:sp>
        <p:nvSpPr>
          <p:cNvPr id="3" name="Content Placeholder 2"/>
          <p:cNvSpPr>
            <a:spLocks noGrp="1"/>
          </p:cNvSpPr>
          <p:nvPr>
            <p:ph idx="1"/>
          </p:nvPr>
        </p:nvSpPr>
        <p:spPr/>
        <p:txBody>
          <a:bodyPr/>
          <a:lstStyle/>
          <a:p>
            <a:r>
              <a:rPr lang="en-GB" sz="2215" dirty="0"/>
              <a:t>Communicate</a:t>
            </a:r>
          </a:p>
          <a:p>
            <a:r>
              <a:rPr lang="en-GB" sz="2215" dirty="0"/>
              <a:t>Collaborate and Co-produce</a:t>
            </a:r>
          </a:p>
          <a:p>
            <a:r>
              <a:rPr lang="en-GB" sz="2215" dirty="0"/>
              <a:t>Clear and obvious benefits for all stakeholders</a:t>
            </a:r>
          </a:p>
          <a:p>
            <a:r>
              <a:rPr lang="en-GB" sz="2215" dirty="0"/>
              <a:t>Create ownership</a:t>
            </a:r>
          </a:p>
          <a:p>
            <a:r>
              <a:rPr lang="en-GB" sz="2215" dirty="0"/>
              <a:t>Culture Change</a:t>
            </a:r>
          </a:p>
          <a:p>
            <a:r>
              <a:rPr lang="en-GB" sz="2215" dirty="0"/>
              <a:t>Clout</a:t>
            </a:r>
          </a:p>
          <a:p>
            <a:endParaRPr lang="en-GB" sz="2215" dirty="0"/>
          </a:p>
          <a:p>
            <a:pPr marL="0" indent="0">
              <a:buNone/>
            </a:pPr>
            <a:endParaRPr lang="en-GB" sz="2215" dirty="0"/>
          </a:p>
        </p:txBody>
      </p:sp>
      <p:pic>
        <p:nvPicPr>
          <p:cNvPr id="4" name="Picture 13" descr="C:\Users\9033975\AppData\Local\Microsoft\Windows\Temporary Internet Files\Content.IE5\ZOG1YVKW\Handshake_icon_GREEN-BLUE.svg[1].png"/>
          <p:cNvPicPr>
            <a:picLocks noChangeAspect="1" noChangeArrowheads="1"/>
          </p:cNvPicPr>
          <p:nvPr/>
        </p:nvPicPr>
        <p:blipFill>
          <a:blip r:embed="rId2" cstate="print"/>
          <a:srcRect/>
          <a:stretch>
            <a:fillRect/>
          </a:stretch>
        </p:blipFill>
        <p:spPr bwMode="auto">
          <a:xfrm>
            <a:off x="5635503" y="2564904"/>
            <a:ext cx="2990484" cy="2990484"/>
          </a:xfrm>
          <a:prstGeom prst="rect">
            <a:avLst/>
          </a:prstGeom>
          <a:noFill/>
        </p:spPr>
      </p:pic>
    </p:spTree>
    <p:extLst>
      <p:ext uri="{BB962C8B-B14F-4D97-AF65-F5344CB8AC3E}">
        <p14:creationId xmlns:p14="http://schemas.microsoft.com/office/powerpoint/2010/main" val="25450733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26477"/>
            <a:ext cx="8206680" cy="807862"/>
          </a:xfrm>
        </p:spPr>
        <p:txBody>
          <a:bodyPr>
            <a:normAutofit/>
          </a:bodyPr>
          <a:lstStyle/>
          <a:p>
            <a:pPr algn="l"/>
            <a:r>
              <a:rPr lang="en-GB" sz="2215" dirty="0">
                <a:solidFill>
                  <a:srgbClr val="CC3333"/>
                </a:solidFill>
                <a:latin typeface="Verdana" pitchFamily="34" charset="0"/>
                <a:ea typeface="Verdana" pitchFamily="34" charset="0"/>
                <a:cs typeface="Verdana" pitchFamily="34" charset="0"/>
              </a:rPr>
              <a:t>Summary</a:t>
            </a:r>
          </a:p>
        </p:txBody>
      </p:sp>
      <p:sp>
        <p:nvSpPr>
          <p:cNvPr id="6" name="Content Placeholder 4"/>
          <p:cNvSpPr txBox="1">
            <a:spLocks/>
          </p:cNvSpPr>
          <p:nvPr/>
        </p:nvSpPr>
        <p:spPr>
          <a:xfrm>
            <a:off x="467544" y="3694876"/>
            <a:ext cx="8229600" cy="1555185"/>
          </a:xfrm>
          <a:prstGeom prst="rect">
            <a:avLst/>
          </a:prstGeom>
        </p:spPr>
        <p:txBody>
          <a:bodyPr vert="horz" lIns="84406" tIns="42203" rIns="84406" bIns="42203" rtlCol="0">
            <a:normAutofit/>
          </a:bodyPr>
          <a:lstStyle/>
          <a:p>
            <a:pPr marL="316531" indent="-316531" defTabSz="844083" fontAlgn="auto">
              <a:spcBef>
                <a:spcPct val="20000"/>
              </a:spcBef>
              <a:spcAft>
                <a:spcPts val="0"/>
              </a:spcAft>
              <a:buFont typeface="Arial" pitchFamily="34" charset="0"/>
              <a:buChar char="•"/>
              <a:defRPr/>
            </a:pPr>
            <a:endParaRPr lang="en-GB" sz="2954" dirty="0">
              <a:solidFill>
                <a:srgbClr val="000000"/>
              </a:solidFill>
              <a:latin typeface="Verdana"/>
            </a:endParaRPr>
          </a:p>
        </p:txBody>
      </p:sp>
      <p:sp>
        <p:nvSpPr>
          <p:cNvPr id="7" name="Content Placeholder 4"/>
          <p:cNvSpPr txBox="1">
            <a:spLocks/>
          </p:cNvSpPr>
          <p:nvPr/>
        </p:nvSpPr>
        <p:spPr>
          <a:xfrm>
            <a:off x="457200" y="3827814"/>
            <a:ext cx="8229600" cy="1555185"/>
          </a:xfrm>
          <a:prstGeom prst="rect">
            <a:avLst/>
          </a:prstGeom>
        </p:spPr>
        <p:txBody>
          <a:bodyPr vert="horz" lIns="84406" tIns="42203" rIns="84406" bIns="42203" rtlCol="0">
            <a:normAutofit/>
          </a:bodyPr>
          <a:lstStyle/>
          <a:p>
            <a:pPr marL="316531" indent="-316531" defTabSz="844083" fontAlgn="auto">
              <a:spcBef>
                <a:spcPct val="20000"/>
              </a:spcBef>
              <a:spcAft>
                <a:spcPts val="0"/>
              </a:spcAft>
              <a:buFont typeface="Arial" pitchFamily="34" charset="0"/>
              <a:buChar char="•"/>
              <a:defRPr/>
            </a:pPr>
            <a:endParaRPr lang="en-GB" sz="2954" dirty="0">
              <a:solidFill>
                <a:srgbClr val="000000"/>
              </a:solidFill>
              <a:latin typeface="Verdana"/>
            </a:endParaRPr>
          </a:p>
        </p:txBody>
      </p:sp>
      <p:sp>
        <p:nvSpPr>
          <p:cNvPr id="4" name="AutoShape 4" descr="Image result for what's in it for me"/>
          <p:cNvSpPr>
            <a:spLocks noChangeAspect="1" noChangeArrowheads="1"/>
          </p:cNvSpPr>
          <p:nvPr/>
        </p:nvSpPr>
        <p:spPr bwMode="auto">
          <a:xfrm>
            <a:off x="4431323" y="3288323"/>
            <a:ext cx="281354" cy="2813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a:endParaRPr lang="en-GB" sz="1662">
              <a:solidFill>
                <a:srgbClr val="000000"/>
              </a:solidFill>
            </a:endParaRPr>
          </a:p>
        </p:txBody>
      </p:sp>
      <p:sp>
        <p:nvSpPr>
          <p:cNvPr id="10" name="Content Placeholder 2">
            <a:extLst/>
          </p:cNvPr>
          <p:cNvSpPr>
            <a:spLocks noGrp="1"/>
          </p:cNvSpPr>
          <p:nvPr>
            <p:ph idx="1"/>
          </p:nvPr>
        </p:nvSpPr>
        <p:spPr>
          <a:xfrm>
            <a:off x="583865" y="1515149"/>
            <a:ext cx="7173171" cy="3108131"/>
          </a:xfrm>
        </p:spPr>
        <p:txBody>
          <a:bodyPr/>
          <a:lstStyle/>
          <a:p>
            <a:r>
              <a:rPr lang="en-GB" sz="2215" dirty="0"/>
              <a:t>CAGM Team offer guidance and support </a:t>
            </a:r>
          </a:p>
          <a:p>
            <a:r>
              <a:rPr lang="en-GB" sz="2215" dirty="0"/>
              <a:t>Contract terms always take precedence</a:t>
            </a:r>
          </a:p>
          <a:p>
            <a:r>
              <a:rPr lang="en-GB" sz="2215" dirty="0"/>
              <a:t>Service areas are responsible for contract management</a:t>
            </a:r>
          </a:p>
          <a:p>
            <a:r>
              <a:rPr lang="en-GB" sz="2215" dirty="0"/>
              <a:t>Clear terms of reference</a:t>
            </a:r>
          </a:p>
          <a:p>
            <a:r>
              <a:rPr lang="en-GB" sz="2215" dirty="0"/>
              <a:t>Understood roles and responsibilities</a:t>
            </a:r>
          </a:p>
          <a:p>
            <a:r>
              <a:rPr lang="en-GB" sz="2215" dirty="0"/>
              <a:t>Align to the Service Area delivery goals</a:t>
            </a:r>
          </a:p>
          <a:p>
            <a:endParaRPr lang="en-GB" dirty="0"/>
          </a:p>
          <a:p>
            <a:pPr marL="0" indent="0">
              <a:buNone/>
            </a:pPr>
            <a:endParaRPr lang="en-GB" dirty="0"/>
          </a:p>
          <a:p>
            <a:pPr marL="0" indent="0">
              <a:buNone/>
            </a:pPr>
            <a:endParaRPr lang="en-GB" sz="2386" dirty="0"/>
          </a:p>
        </p:txBody>
      </p:sp>
    </p:spTree>
    <p:extLst>
      <p:ext uri="{BB962C8B-B14F-4D97-AF65-F5344CB8AC3E}">
        <p14:creationId xmlns:p14="http://schemas.microsoft.com/office/powerpoint/2010/main" val="10215285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Any questions?</a:t>
            </a:r>
          </a:p>
        </p:txBody>
      </p:sp>
      <p:sp>
        <p:nvSpPr>
          <p:cNvPr id="3" name="Content Placeholder 2"/>
          <p:cNvSpPr>
            <a:spLocks noGrp="1"/>
          </p:cNvSpPr>
          <p:nvPr>
            <p:ph idx="1"/>
          </p:nvPr>
        </p:nvSpPr>
        <p:spPr/>
        <p:txBody>
          <a:bodyPr/>
          <a:lstStyle/>
          <a:p>
            <a:pPr marL="0" indent="0">
              <a:buNone/>
            </a:pPr>
            <a:r>
              <a:rPr lang="en-GB" sz="3692" b="1" dirty="0"/>
              <a:t>Gavin Brown</a:t>
            </a:r>
            <a:r>
              <a:rPr lang="en-GB" sz="3692" dirty="0"/>
              <a:t> </a:t>
            </a:r>
          </a:p>
          <a:p>
            <a:pPr marL="0" indent="0">
              <a:buNone/>
            </a:pPr>
            <a:r>
              <a:rPr lang="en-GB" sz="3692" b="1" dirty="0"/>
              <a:t>Senior Contract and Grants Manager</a:t>
            </a:r>
          </a:p>
          <a:p>
            <a:pPr marL="0" indent="0">
              <a:buNone/>
            </a:pPr>
            <a:r>
              <a:rPr lang="en-GB" sz="3692" dirty="0"/>
              <a:t>  </a:t>
            </a:r>
            <a:r>
              <a:rPr lang="en-GB" sz="3692" u="sng" dirty="0">
                <a:hlinkClick r:id="rId2"/>
              </a:rPr>
              <a:t>gavin.brown@edinburgh.gov.uk</a:t>
            </a:r>
            <a:endParaRPr lang="en-GB" sz="3692" u="sng" dirty="0"/>
          </a:p>
          <a:p>
            <a:pPr marL="0" indent="0">
              <a:buNone/>
            </a:pPr>
            <a:r>
              <a:rPr lang="en-GB" sz="3692" u="sng" dirty="0">
                <a:hlinkClick r:id="rId3"/>
              </a:rPr>
              <a:t>www.edinburgh.gov.uk</a:t>
            </a:r>
            <a:r>
              <a:rPr lang="en-GB" sz="3692" dirty="0"/>
              <a:t> </a:t>
            </a:r>
          </a:p>
          <a:p>
            <a:pPr marL="0" indent="0">
              <a:buNone/>
            </a:pPr>
            <a:endParaRPr lang="en-GB" dirty="0"/>
          </a:p>
        </p:txBody>
      </p:sp>
    </p:spTree>
    <p:extLst>
      <p:ext uri="{BB962C8B-B14F-4D97-AF65-F5344CB8AC3E}">
        <p14:creationId xmlns:p14="http://schemas.microsoft.com/office/powerpoint/2010/main" val="23432049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dirty="0"/>
              <a:t>Scotland Excel Conference 2019</a:t>
            </a:r>
          </a:p>
        </p:txBody>
      </p:sp>
      <p:sp>
        <p:nvSpPr>
          <p:cNvPr id="3" name="Subtitle 2"/>
          <p:cNvSpPr>
            <a:spLocks noGrp="1"/>
          </p:cNvSpPr>
          <p:nvPr>
            <p:ph type="subTitle" idx="1"/>
          </p:nvPr>
        </p:nvSpPr>
        <p:spPr>
          <a:xfrm>
            <a:off x="1259632" y="3501008"/>
            <a:ext cx="6800800" cy="1752600"/>
          </a:xfrm>
        </p:spPr>
        <p:txBody>
          <a:bodyPr rtlCol="0">
            <a:normAutofit/>
          </a:bodyPr>
          <a:lstStyle/>
          <a:p>
            <a:pPr fontAlgn="auto">
              <a:spcAft>
                <a:spcPts val="0"/>
              </a:spcAft>
              <a:defRPr/>
            </a:pPr>
            <a:r>
              <a:rPr lang="en-GB" sz="2800" dirty="0"/>
              <a:t>Community: our local communities, our procurement community and our communities of the future. </a:t>
            </a:r>
          </a:p>
          <a:p>
            <a:pPr eaLnBrk="1" fontAlgn="auto" hangingPunct="1">
              <a:spcAft>
                <a:spcPts val="0"/>
              </a:spcAft>
              <a:buFont typeface="Arial" pitchFamily="34" charset="0"/>
              <a:buNone/>
              <a:defRPr/>
            </a:pPr>
            <a:endParaRPr lang="en-GB" dirty="0"/>
          </a:p>
        </p:txBody>
      </p:sp>
    </p:spTree>
    <p:extLst>
      <p:ext uri="{BB962C8B-B14F-4D97-AF65-F5344CB8AC3E}">
        <p14:creationId xmlns:p14="http://schemas.microsoft.com/office/powerpoint/2010/main" val="4758520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194">
            <a:extLst>
              <a:ext uri="{FF2B5EF4-FFF2-40B4-BE49-F238E27FC236}">
                <a16:creationId xmlns:a16="http://schemas.microsoft.com/office/drawing/2014/main" id="{27CD561B-0135-4C48-A22A-EF06400F9FF3}"/>
              </a:ext>
            </a:extLst>
          </p:cNvPr>
          <p:cNvSpPr/>
          <p:nvPr/>
        </p:nvSpPr>
        <p:spPr>
          <a:xfrm>
            <a:off x="8142037" y="3058173"/>
            <a:ext cx="1019248" cy="2015850"/>
          </a:xfrm>
          <a:prstGeom prst="rect">
            <a:avLst/>
          </a:prstGeom>
          <a:solidFill>
            <a:srgbClr val="FFFFFF">
              <a:alpha val="40002"/>
            </a:srgbClr>
          </a:solidFill>
          <a:ln w="12700">
            <a:miter lim="400000"/>
          </a:ln>
        </p:spPr>
        <p:txBody>
          <a:bodyPr lIns="20633" tIns="20633" rIns="20633" bIns="20633" anchor="ctr"/>
          <a:lstStyle/>
          <a:p>
            <a:pPr marL="0" marR="0" lvl="0" indent="0" algn="l" defTabSz="914400" rtl="0" eaLnBrk="1" fontAlgn="base" latinLnBrk="0" hangingPunct="1">
              <a:lnSpc>
                <a:spcPct val="100000"/>
              </a:lnSpc>
              <a:spcBef>
                <a:spcPct val="0"/>
              </a:spcBef>
              <a:spcAft>
                <a:spcPct val="0"/>
              </a:spcAft>
              <a:buClrTx/>
              <a:buSzTx/>
              <a:buFontTx/>
              <a:buNone/>
              <a:tabLst/>
              <a:defRPr sz="3200"/>
            </a:pPr>
            <a:endParaRPr kumimoji="0" sz="2954"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3" name="Imagen 1" descr="mesa.jpg">
            <a:extLst>
              <a:ext uri="{FF2B5EF4-FFF2-40B4-BE49-F238E27FC236}">
                <a16:creationId xmlns:a16="http://schemas.microsoft.com/office/drawing/2014/main" id="{99A50BAD-4652-4C78-B6D7-69487F352E40}"/>
              </a:ext>
            </a:extLst>
          </p:cNvPr>
          <p:cNvPicPr>
            <a:picLocks noChangeAspect="1"/>
          </p:cNvPicPr>
          <p:nvPr/>
        </p:nvPicPr>
        <p:blipFill>
          <a:blip r:embed="rId3">
            <a:extLst>
              <a:ext uri="{28A0092B-C50C-407E-A947-70E740481C1C}">
                <a14:useLocalDpi xmlns:a14="http://schemas.microsoft.com/office/drawing/2010/main" val="0"/>
              </a:ext>
            </a:extLst>
          </a:blip>
          <a:srcRect t="6373"/>
          <a:stretch>
            <a:fillRect/>
          </a:stretch>
        </p:blipFill>
        <p:spPr>
          <a:xfrm>
            <a:off x="-1737" y="-9049"/>
            <a:ext cx="9145737" cy="6867049"/>
          </a:xfrm>
          <a:prstGeom prst="rect">
            <a:avLst/>
          </a:prstGeom>
        </p:spPr>
      </p:pic>
      <p:sp>
        <p:nvSpPr>
          <p:cNvPr id="25" name="Shape 194">
            <a:extLst>
              <a:ext uri="{FF2B5EF4-FFF2-40B4-BE49-F238E27FC236}">
                <a16:creationId xmlns:a16="http://schemas.microsoft.com/office/drawing/2014/main" id="{6E87AA47-1B84-46BF-B164-D1D3ACCBD14D}"/>
              </a:ext>
            </a:extLst>
          </p:cNvPr>
          <p:cNvSpPr/>
          <p:nvPr/>
        </p:nvSpPr>
        <p:spPr>
          <a:xfrm>
            <a:off x="8077569" y="3030186"/>
            <a:ext cx="1066432" cy="2125381"/>
          </a:xfrm>
          <a:prstGeom prst="rect">
            <a:avLst/>
          </a:prstGeom>
          <a:solidFill>
            <a:srgbClr val="FFFFFF">
              <a:alpha val="40002"/>
            </a:srgbClr>
          </a:solidFill>
          <a:ln w="12700">
            <a:miter lim="400000"/>
          </a:ln>
        </p:spPr>
        <p:txBody>
          <a:bodyPr lIns="20633" tIns="20633" rIns="20633" bIns="20633" anchor="ctr"/>
          <a:lstStyle/>
          <a:p>
            <a:pPr marL="0" marR="0" lvl="0" indent="0" algn="l" defTabSz="914400" rtl="0" eaLnBrk="1" fontAlgn="base" latinLnBrk="0" hangingPunct="1">
              <a:lnSpc>
                <a:spcPct val="100000"/>
              </a:lnSpc>
              <a:spcBef>
                <a:spcPct val="0"/>
              </a:spcBef>
              <a:spcAft>
                <a:spcPct val="0"/>
              </a:spcAft>
              <a:buClrTx/>
              <a:buSzTx/>
              <a:buFontTx/>
              <a:buNone/>
              <a:tabLst/>
              <a:defRPr sz="3200"/>
            </a:pPr>
            <a:endParaRPr kumimoji="0" sz="2954"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6" name="Picture 25">
            <a:extLst>
              <a:ext uri="{FF2B5EF4-FFF2-40B4-BE49-F238E27FC236}">
                <a16:creationId xmlns:a16="http://schemas.microsoft.com/office/drawing/2014/main" id="{5A30163E-7DD9-4CBF-9DA7-9C87763329ED}"/>
              </a:ext>
            </a:extLst>
          </p:cNvPr>
          <p:cNvPicPr>
            <a:picLocks noChangeAspect="1"/>
          </p:cNvPicPr>
          <p:nvPr/>
        </p:nvPicPr>
        <p:blipFill rotWithShape="1">
          <a:blip r:embed="rId4">
            <a:extLst>
              <a:ext uri="{28A0092B-C50C-407E-A947-70E740481C1C}">
                <a14:useLocalDpi xmlns:a14="http://schemas.microsoft.com/office/drawing/2010/main" val="0"/>
              </a:ext>
            </a:extLst>
          </a:blip>
          <a:srcRect r="72759"/>
          <a:stretch/>
        </p:blipFill>
        <p:spPr>
          <a:xfrm>
            <a:off x="8142037" y="3053066"/>
            <a:ext cx="1019248" cy="2043914"/>
          </a:xfrm>
          <a:prstGeom prst="rect">
            <a:avLst/>
          </a:prstGeom>
        </p:spPr>
      </p:pic>
      <p:sp>
        <p:nvSpPr>
          <p:cNvPr id="28" name="TextBox 27">
            <a:extLst>
              <a:ext uri="{FF2B5EF4-FFF2-40B4-BE49-F238E27FC236}">
                <a16:creationId xmlns:a16="http://schemas.microsoft.com/office/drawing/2014/main" id="{BDAED359-89D4-4157-8AC0-45F67E76A059}"/>
              </a:ext>
            </a:extLst>
          </p:cNvPr>
          <p:cNvSpPr txBox="1"/>
          <p:nvPr/>
        </p:nvSpPr>
        <p:spPr>
          <a:xfrm>
            <a:off x="0" y="40908"/>
            <a:ext cx="1595309" cy="276999"/>
          </a:xfrm>
          <a:prstGeom prst="rect">
            <a:avLst/>
          </a:prstGeom>
          <a:noFill/>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SCOTLAND EXCEL</a:t>
            </a:r>
          </a:p>
        </p:txBody>
      </p:sp>
      <p:pic>
        <p:nvPicPr>
          <p:cNvPr id="9" name="Picture 8" descr="A close up of a sign&#10;&#10;Description generated with very high confidence">
            <a:extLst>
              <a:ext uri="{FF2B5EF4-FFF2-40B4-BE49-F238E27FC236}">
                <a16:creationId xmlns:a16="http://schemas.microsoft.com/office/drawing/2014/main" id="{9DCB6C2B-5E1E-40AD-8CC8-894E384D1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412" y="1964887"/>
            <a:ext cx="4605782" cy="2176358"/>
          </a:xfrm>
          <a:prstGeom prst="rect">
            <a:avLst/>
          </a:prstGeom>
        </p:spPr>
      </p:pic>
      <p:sp>
        <p:nvSpPr>
          <p:cNvPr id="10" name="TextBox 9">
            <a:extLst>
              <a:ext uri="{FF2B5EF4-FFF2-40B4-BE49-F238E27FC236}">
                <a16:creationId xmlns:a16="http://schemas.microsoft.com/office/drawing/2014/main" id="{0DF75772-5E93-4E03-B9D9-67C482040CD7}"/>
              </a:ext>
            </a:extLst>
          </p:cNvPr>
          <p:cNvSpPr txBox="1"/>
          <p:nvPr/>
        </p:nvSpPr>
        <p:spPr>
          <a:xfrm>
            <a:off x="0" y="221168"/>
            <a:ext cx="9161285"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0" b="0" i="0" u="none" strike="noStrike" kern="1200" cap="none" spc="0" normalizeH="0" baseline="0" noProof="0" dirty="0">
                <a:ln>
                  <a:noFill/>
                </a:ln>
                <a:solidFill>
                  <a:prstClr val="black"/>
                </a:solidFill>
                <a:effectLst/>
                <a:uLnTx/>
                <a:uFillTx/>
                <a:latin typeface="Arial" charset="0"/>
                <a:ea typeface="+mn-ea"/>
                <a:cs typeface="+mn-cs"/>
              </a:rPr>
              <a:t>Supporting People and Organisational Development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Arial" charset="0"/>
                <a:ea typeface="+mn-ea"/>
                <a:cs typeface="+mn-cs"/>
                <a:hlinkClick r:id="rId6"/>
              </a:rPr>
              <a:t>https://academy.scotland-excel.org.uk</a:t>
            </a:r>
            <a:endParaRPr kumimoji="0" lang="en-GB" sz="21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Arial" charset="0"/>
                <a:ea typeface="+mn-ea"/>
                <a:cs typeface="+mn-cs"/>
              </a:rPr>
              <a:t>@</a:t>
            </a:r>
            <a:r>
              <a:rPr kumimoji="0" lang="en-GB" sz="2100" b="0" i="0" u="none" strike="noStrike" kern="1200" cap="none" spc="0" normalizeH="0" baseline="0" noProof="0" dirty="0" err="1">
                <a:ln>
                  <a:noFill/>
                </a:ln>
                <a:solidFill>
                  <a:prstClr val="black"/>
                </a:solidFill>
                <a:effectLst/>
                <a:uLnTx/>
                <a:uFillTx/>
                <a:latin typeface="Arial" charset="0"/>
                <a:ea typeface="+mn-ea"/>
                <a:cs typeface="+mn-cs"/>
              </a:rPr>
              <a:t>TheAcademySXL</a:t>
            </a:r>
            <a:r>
              <a:rPr kumimoji="0" lang="en-GB" sz="2100" b="0"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11" name="TextBox 10">
            <a:extLst>
              <a:ext uri="{FF2B5EF4-FFF2-40B4-BE49-F238E27FC236}">
                <a16:creationId xmlns:a16="http://schemas.microsoft.com/office/drawing/2014/main" id="{A11A4989-9238-4787-8D61-D5C864CE78B6}"/>
              </a:ext>
            </a:extLst>
          </p:cNvPr>
          <p:cNvSpPr txBox="1"/>
          <p:nvPr/>
        </p:nvSpPr>
        <p:spPr>
          <a:xfrm>
            <a:off x="0" y="4667812"/>
            <a:ext cx="9161285"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charset="0"/>
                <a:ea typeface="+mn-ea"/>
                <a:cs typeface="+mn-cs"/>
              </a:rPr>
              <a:t>Ian McNaught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charset="0"/>
                <a:ea typeface="+mn-ea"/>
                <a:cs typeface="+mn-cs"/>
              </a:rPr>
              <a:t>Strategic Organisational Development Manager</a:t>
            </a:r>
          </a:p>
        </p:txBody>
      </p:sp>
    </p:spTree>
    <p:extLst>
      <p:ext uri="{BB962C8B-B14F-4D97-AF65-F5344CB8AC3E}">
        <p14:creationId xmlns:p14="http://schemas.microsoft.com/office/powerpoint/2010/main" val="40934972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t>
            </a:r>
          </a:p>
        </p:txBody>
      </p:sp>
      <p:pic>
        <p:nvPicPr>
          <p:cNvPr id="4" name="Picture 3">
            <a:extLst>
              <a:ext uri="{FF2B5EF4-FFF2-40B4-BE49-F238E27FC236}">
                <a16:creationId xmlns:a16="http://schemas.microsoft.com/office/drawing/2014/main" id="{D13C11F7-8ABA-4C1B-B2E8-0BC95075C878}"/>
              </a:ext>
            </a:extLst>
          </p:cNvPr>
          <p:cNvPicPr>
            <a:picLocks noChangeAspect="1"/>
          </p:cNvPicPr>
          <p:nvPr/>
        </p:nvPicPr>
        <p:blipFill rotWithShape="1">
          <a:blip r:embed="rId3">
            <a:extLst>
              <a:ext uri="{28A0092B-C50C-407E-A947-70E740481C1C}">
                <a14:useLocalDpi xmlns:a14="http://schemas.microsoft.com/office/drawing/2010/main" val="0"/>
              </a:ext>
            </a:extLst>
          </a:blip>
          <a:srcRect l="29347" r="29109"/>
          <a:stretch/>
        </p:blipFill>
        <p:spPr>
          <a:xfrm>
            <a:off x="3419872" y="2210098"/>
            <a:ext cx="2304256" cy="2437804"/>
          </a:xfrm>
          <a:prstGeom prst="rect">
            <a:avLst/>
          </a:prstGeom>
          <a:ln w="41275">
            <a:solidFill>
              <a:schemeClr val="tx1"/>
            </a:solidFill>
          </a:ln>
        </p:spPr>
      </p:pic>
    </p:spTree>
    <p:extLst>
      <p:ext uri="{BB962C8B-B14F-4D97-AF65-F5344CB8AC3E}">
        <p14:creationId xmlns:p14="http://schemas.microsoft.com/office/powerpoint/2010/main" val="11445452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2" name="Rectangle: Rounded Corners 11">
            <a:extLst>
              <a:ext uri="{FF2B5EF4-FFF2-40B4-BE49-F238E27FC236}">
                <a16:creationId xmlns:a16="http://schemas.microsoft.com/office/drawing/2014/main" id="{17758487-6833-4B99-A814-4D1CD527C9C2}"/>
              </a:ext>
            </a:extLst>
          </p:cNvPr>
          <p:cNvSpPr/>
          <p:nvPr/>
        </p:nvSpPr>
        <p:spPr>
          <a:xfrm>
            <a:off x="107504" y="188640"/>
            <a:ext cx="8928992" cy="63884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Scottish Public Sector - An Environment of </a:t>
            </a:r>
            <a:r>
              <a:rPr kumimoji="0" lang="en-GB" sz="2600" b="1" i="0" u="none" strike="noStrike" kern="1200" cap="none" spc="0" normalizeH="0" baseline="0" noProof="0" dirty="0">
                <a:ln>
                  <a:noFill/>
                </a:ln>
                <a:solidFill>
                  <a:prstClr val="white"/>
                </a:solidFill>
                <a:effectLst/>
                <a:uLnTx/>
                <a:uFillTx/>
                <a:latin typeface="Calibri"/>
                <a:ea typeface="+mn-ea"/>
                <a:cs typeface="+mn-cs"/>
              </a:rPr>
              <a:t>Wicked</a:t>
            </a:r>
            <a:r>
              <a:rPr kumimoji="0" lang="en-GB" sz="2600" b="0" i="0" u="none" strike="noStrike" kern="1200" cap="none" spc="0" normalizeH="0" baseline="0" noProof="0" dirty="0">
                <a:ln>
                  <a:noFill/>
                </a:ln>
                <a:solidFill>
                  <a:prstClr val="white"/>
                </a:solidFill>
                <a:effectLst/>
                <a:uLnTx/>
                <a:uFillTx/>
                <a:latin typeface="Calibri"/>
                <a:ea typeface="+mn-ea"/>
                <a:cs typeface="+mn-cs"/>
              </a:rPr>
              <a:t> Problems</a:t>
            </a:r>
            <a:r>
              <a:rPr kumimoji="0" lang="mr-IN" sz="2600" b="0" i="0" u="none" strike="noStrike" kern="1200" cap="none" spc="0" normalizeH="0" baseline="0" noProof="0" dirty="0">
                <a:ln>
                  <a:noFill/>
                </a:ln>
                <a:solidFill>
                  <a:prstClr val="white"/>
                </a:solidFill>
                <a:effectLst/>
                <a:uLnTx/>
                <a:uFillTx/>
                <a:latin typeface="Calibri"/>
                <a:ea typeface="+mn-ea"/>
                <a:cs typeface="Mangal" panose="02040503050203030202" pitchFamily="18" charset="0"/>
              </a:rPr>
              <a:t>…</a:t>
            </a:r>
            <a:endParaRPr kumimoji="0" lang="en-GB" sz="26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237933" y="1060205"/>
            <a:ext cx="8856984" cy="31393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Tame</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  There is always a solution. Managers apply appropriate processes and standard operating procedures to solve the problem.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Critical</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  For example, a crisis, self-evident in nature. Typically authoritative command leadership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behaviours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are adopted. There is virtually no uncertainty.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charset="0"/>
                <a:ea typeface="+mn-ea"/>
                <a:cs typeface="+mn-cs"/>
              </a:rPr>
              <a:t>Wicked  - More complex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No clear relationship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between cause and effect. We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cannot solve the problem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and need to be wary of acting decisively precisely because we cannot know what to do. The pressure to act decisively often leads us to try and solve the problem as a tame problem. The leaders role is to ask the right questions to a collaborative group…(</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Grint</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2008).</a:t>
            </a:r>
          </a:p>
        </p:txBody>
      </p:sp>
      <p:sp>
        <p:nvSpPr>
          <p:cNvPr id="7" name="Rectangle 6"/>
          <p:cNvSpPr/>
          <p:nvPr/>
        </p:nvSpPr>
        <p:spPr>
          <a:xfrm>
            <a:off x="237933" y="4481909"/>
            <a:ext cx="8928992" cy="203132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Wicked problems are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further complicated in the public-sector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as “public authorities find it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difficult to rely on processes of trial and error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since the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consequences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of an error might cause irreversible damage to users, citizens or private firms”. This is then compounded by the dynamic where there is “neither an immediate nor an ultimate test of a solution to a wicked problem because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undesirable future repercussions might outweigh the advantages achieved until now</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Rittel</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and Webber 1973).</a:t>
            </a:r>
          </a:p>
        </p:txBody>
      </p:sp>
    </p:spTree>
    <p:extLst>
      <p:ext uri="{BB962C8B-B14F-4D97-AF65-F5344CB8AC3E}">
        <p14:creationId xmlns:p14="http://schemas.microsoft.com/office/powerpoint/2010/main" val="29867316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4" name="TextBox 3"/>
          <p:cNvSpPr txBox="1"/>
          <p:nvPr/>
        </p:nvSpPr>
        <p:spPr>
          <a:xfrm>
            <a:off x="148115" y="4521894"/>
            <a:ext cx="878497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“Problems that are sizeable, serious and enduring provide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stimuli for public innovation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especially when the problems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threaten core values, societal goals and social living</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Torfing</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and Triantafillou (2016) </a:t>
            </a:r>
          </a:p>
        </p:txBody>
      </p:sp>
      <p:sp>
        <p:nvSpPr>
          <p:cNvPr id="5" name="TextBox 4"/>
          <p:cNvSpPr txBox="1"/>
          <p:nvPr/>
        </p:nvSpPr>
        <p:spPr>
          <a:xfrm>
            <a:off x="148115" y="1540513"/>
            <a:ext cx="878497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“There are a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growing number of wicked-problems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that are complex, ill-defined and hard to solve”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Koppenjan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and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Klijn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(2004).</a:t>
            </a:r>
          </a:p>
        </p:txBody>
      </p:sp>
      <p:sp>
        <p:nvSpPr>
          <p:cNvPr id="8" name="TextBox 7"/>
          <p:cNvSpPr txBox="1"/>
          <p:nvPr/>
        </p:nvSpPr>
        <p:spPr>
          <a:xfrm>
            <a:off x="148115" y="2511031"/>
            <a:ext cx="8784976"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Building upon the complexity, and difficult of solving, wicked problems there are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political aspects of wicked problems that make them conflict-ridden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and difficult to tackle through joint action due to political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antagonisms between multiple stakeholders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Misalignments of problem and political authority combined with a belief that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solutions are unavailable, unpalatable or too expensive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contribute to what is described as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super wicked problems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(Lazarus 2009).</a:t>
            </a:r>
          </a:p>
        </p:txBody>
      </p:sp>
      <p:sp>
        <p:nvSpPr>
          <p:cNvPr id="10" name="Rectangle: Rounded Corners 11">
            <a:extLst>
              <a:ext uri="{FF2B5EF4-FFF2-40B4-BE49-F238E27FC236}">
                <a16:creationId xmlns:a16="http://schemas.microsoft.com/office/drawing/2014/main" id="{17758487-6833-4B99-A814-4D1CD527C9C2}"/>
              </a:ext>
            </a:extLst>
          </p:cNvPr>
          <p:cNvSpPr/>
          <p:nvPr/>
        </p:nvSpPr>
        <p:spPr>
          <a:xfrm>
            <a:off x="107504" y="188640"/>
            <a:ext cx="8928992" cy="63884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Scottish Public Sector - An Environment of </a:t>
            </a:r>
            <a:r>
              <a:rPr kumimoji="0" lang="en-GB" sz="2600" b="1" i="0" u="none" strike="noStrike" kern="1200" cap="none" spc="0" normalizeH="0" baseline="0" noProof="0" dirty="0">
                <a:ln>
                  <a:noFill/>
                </a:ln>
                <a:solidFill>
                  <a:prstClr val="white"/>
                </a:solidFill>
                <a:effectLst/>
                <a:uLnTx/>
                <a:uFillTx/>
                <a:latin typeface="Calibri"/>
                <a:ea typeface="+mn-ea"/>
                <a:cs typeface="+mn-cs"/>
              </a:rPr>
              <a:t>Wicked</a:t>
            </a:r>
            <a:r>
              <a:rPr kumimoji="0" lang="en-GB" sz="2600" b="0" i="0" u="none" strike="noStrike" kern="1200" cap="none" spc="0" normalizeH="0" baseline="0" noProof="0" dirty="0">
                <a:ln>
                  <a:noFill/>
                </a:ln>
                <a:solidFill>
                  <a:prstClr val="white"/>
                </a:solidFill>
                <a:effectLst/>
                <a:uLnTx/>
                <a:uFillTx/>
                <a:latin typeface="Calibri"/>
                <a:ea typeface="+mn-ea"/>
                <a:cs typeface="+mn-cs"/>
              </a:rPr>
              <a:t> Problems</a:t>
            </a:r>
            <a:r>
              <a:rPr kumimoji="0" lang="mr-IN" sz="2600" b="0" i="0" u="none" strike="noStrike" kern="1200" cap="none" spc="0" normalizeH="0" baseline="0" noProof="0" dirty="0">
                <a:ln>
                  <a:noFill/>
                </a:ln>
                <a:solidFill>
                  <a:prstClr val="white"/>
                </a:solidFill>
                <a:effectLst/>
                <a:uLnTx/>
                <a:uFillTx/>
                <a:latin typeface="Calibri"/>
                <a:ea typeface="+mn-ea"/>
                <a:cs typeface="Mangal" panose="02040503050203030202" pitchFamily="18" charset="0"/>
              </a:rPr>
              <a:t>…</a:t>
            </a:r>
            <a:endParaRPr kumimoji="0" lang="en-GB" sz="2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5508105" y="5660816"/>
            <a:ext cx="3424986" cy="8617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Arial" charset="0"/>
                <a:ea typeface="+mn-ea"/>
                <a:cs typeface="+mn-cs"/>
              </a:rPr>
              <a:t>46 years</a:t>
            </a:r>
            <a:r>
              <a:rPr kumimoji="0" lang="mr-IN" sz="5000" b="1" i="0" u="none" strike="noStrike" kern="1200" cap="none" spc="0" normalizeH="0" baseline="0" noProof="0" dirty="0">
                <a:ln>
                  <a:noFill/>
                </a:ln>
                <a:solidFill>
                  <a:srgbClr val="FF0000"/>
                </a:solidFill>
                <a:effectLst/>
                <a:uLnTx/>
                <a:uFillTx/>
                <a:latin typeface="Arial" charset="0"/>
                <a:ea typeface="+mn-ea"/>
                <a:cs typeface="Mangal" panose="02040503050203030202" pitchFamily="18" charset="0"/>
              </a:rPr>
              <a:t>…</a:t>
            </a:r>
            <a:endParaRPr kumimoji="0" lang="en-US" sz="5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2248171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179512" y="3264073"/>
            <a:ext cx="8640960" cy="338554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Multiple stakeholder collaboration is the </a:t>
            </a:r>
            <a:r>
              <a:rPr kumimoji="0" lang="en-US" sz="1800" b="1" i="0" u="none" strike="noStrike" kern="1200" cap="none" spc="0" normalizeH="0" baseline="0" noProof="0" dirty="0">
                <a:ln>
                  <a:noFill/>
                </a:ln>
                <a:solidFill>
                  <a:srgbClr val="F79646">
                    <a:lumMod val="75000"/>
                  </a:srgbClr>
                </a:solidFill>
                <a:effectLst/>
                <a:uLnTx/>
                <a:uFillTx/>
                <a:latin typeface="Arial" charset="0"/>
                <a:ea typeface="+mn-ea"/>
                <a:cs typeface="+mn-cs"/>
              </a:rPr>
              <a:t>only method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able to </a:t>
            </a:r>
            <a:r>
              <a:rPr kumimoji="0" lang="en-US"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minimise</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professional,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organisational</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and institutional </a:t>
            </a:r>
            <a:r>
              <a:rPr kumimoji="0" lang="en-US" sz="1800" b="1" i="0" u="none" strike="noStrike" kern="1200" cap="none" spc="0" normalizeH="0" baseline="0" noProof="0" dirty="0">
                <a:ln>
                  <a:noFill/>
                </a:ln>
                <a:solidFill>
                  <a:srgbClr val="F79646">
                    <a:lumMod val="75000"/>
                  </a:srgbClr>
                </a:solidFill>
                <a:effectLst/>
                <a:uLnTx/>
                <a:uFillTx/>
                <a:latin typeface="Arial" charset="0"/>
                <a:ea typeface="+mn-ea"/>
                <a:cs typeface="+mn-cs"/>
              </a:rPr>
              <a:t>barriers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whilst </a:t>
            </a:r>
            <a:r>
              <a:rPr kumimoji="0" lang="en-US"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maximising</a:t>
            </a:r>
            <a:r>
              <a:rPr kumimoji="0" lang="en-US" sz="1800" b="1" i="0" u="none" strike="noStrike" kern="1200" cap="none" spc="0" normalizeH="0" baseline="0" noProof="0" dirty="0">
                <a:ln>
                  <a:noFill/>
                </a:ln>
                <a:solidFill>
                  <a:srgbClr val="F79646">
                    <a:lumMod val="75000"/>
                  </a:srgbClr>
                </a:solidFill>
                <a:effectLst/>
                <a:uLnTx/>
                <a:uFillTx/>
                <a:latin typeface="Arial" charset="0"/>
                <a:ea typeface="+mn-ea"/>
                <a:cs typeface="+mn-cs"/>
              </a:rPr>
              <a:t> collaborative access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to innovation assets, knowledge, expertise, formal authority and a wide ranging network(s)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Bommert</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2010).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k-SK" sz="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Collaboration</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should</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not</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involve</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tiresome</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and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time</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consuming</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discussions</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striving</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to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secure</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unanimous</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agreement</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to a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particular</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solution</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such</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consensus</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typically</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will</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not</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solve</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wicked</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problems</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and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deliver</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innovative</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solutions</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Scharpf</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1994).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k-SK" sz="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Collaboration</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is</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t>
            </a:r>
            <a:r>
              <a:rPr kumimoji="0" lang="sk-SK" sz="1800" b="0" i="0" u="none" strike="noStrike" kern="1200" cap="none" spc="0" normalizeH="0" baseline="0" noProof="0" dirty="0" err="1">
                <a:ln>
                  <a:noFill/>
                </a:ln>
                <a:solidFill>
                  <a:prstClr val="black"/>
                </a:solidFill>
                <a:effectLst/>
                <a:uLnTx/>
                <a:uFillTx/>
                <a:latin typeface="Arial" charset="0"/>
                <a:ea typeface="+mn-ea"/>
                <a:cs typeface="+mn-cs"/>
              </a:rPr>
              <a:t>defined</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 as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the</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process</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through</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which</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multiple</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stakeholder</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strive</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to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find</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common</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ground</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for</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solving</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multi</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-party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problems</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1" i="0" u="none" strike="noStrike" kern="1200" cap="none" spc="0" normalizeH="0" baseline="0" noProof="0" dirty="0" err="1">
                <a:ln>
                  <a:noFill/>
                </a:ln>
                <a:solidFill>
                  <a:srgbClr val="F79646">
                    <a:lumMod val="75000"/>
                  </a:srgbClr>
                </a:solidFill>
                <a:effectLst/>
                <a:uLnTx/>
                <a:uFillTx/>
                <a:latin typeface="Arial" charset="0"/>
                <a:ea typeface="+mn-ea"/>
                <a:cs typeface="+mn-cs"/>
              </a:rPr>
              <a:t>through</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 </a:t>
            </a:r>
            <a:r>
              <a:rPr kumimoji="0" lang="sk-SK" sz="1800" b="1" i="0" u="sng" strike="noStrike" kern="1200" cap="none" spc="0" normalizeH="0" baseline="0" noProof="0" dirty="0" err="1">
                <a:ln>
                  <a:noFill/>
                </a:ln>
                <a:solidFill>
                  <a:srgbClr val="F79646">
                    <a:lumMod val="75000"/>
                  </a:srgbClr>
                </a:solidFill>
                <a:effectLst/>
                <a:uLnTx/>
                <a:uFillTx/>
                <a:latin typeface="Arial" charset="0"/>
                <a:ea typeface="+mn-ea"/>
                <a:cs typeface="+mn-cs"/>
              </a:rPr>
              <a:t>constructive</a:t>
            </a:r>
            <a:r>
              <a:rPr kumimoji="0" lang="sk-SK" sz="1800" b="1" i="0" u="sng" strike="noStrike" kern="1200" cap="none" spc="0" normalizeH="0" baseline="0" noProof="0" dirty="0">
                <a:ln>
                  <a:noFill/>
                </a:ln>
                <a:solidFill>
                  <a:srgbClr val="F79646">
                    <a:lumMod val="75000"/>
                  </a:srgbClr>
                </a:solidFill>
                <a:effectLst/>
                <a:uLnTx/>
                <a:uFillTx/>
                <a:latin typeface="Arial" charset="0"/>
                <a:ea typeface="+mn-ea"/>
                <a:cs typeface="+mn-cs"/>
              </a:rPr>
              <a:t> management of </a:t>
            </a:r>
            <a:r>
              <a:rPr kumimoji="0" lang="sk-SK" sz="1800" b="1" i="0" u="sng" strike="noStrike" kern="1200" cap="none" spc="0" normalizeH="0" baseline="0" noProof="0" dirty="0" err="1">
                <a:ln>
                  <a:noFill/>
                </a:ln>
                <a:solidFill>
                  <a:srgbClr val="F79646">
                    <a:lumMod val="75000"/>
                  </a:srgbClr>
                </a:solidFill>
                <a:effectLst/>
                <a:uLnTx/>
                <a:uFillTx/>
                <a:latin typeface="Arial" charset="0"/>
                <a:ea typeface="+mn-ea"/>
                <a:cs typeface="+mn-cs"/>
              </a:rPr>
              <a:t>difference</a:t>
            </a:r>
            <a:r>
              <a:rPr kumimoji="0" lang="sk-SK" sz="1800" b="1" i="0" u="none" strike="noStrike" kern="1200" cap="none" spc="0" normalizeH="0" baseline="0" noProof="0" dirty="0">
                <a:ln>
                  <a:noFill/>
                </a:ln>
                <a:solidFill>
                  <a:srgbClr val="F79646">
                    <a:lumMod val="75000"/>
                  </a:srgbClr>
                </a:solidFill>
                <a:effectLst/>
                <a:uLnTx/>
                <a:uFillTx/>
                <a:latin typeface="Arial" charset="0"/>
                <a:ea typeface="+mn-ea"/>
                <a:cs typeface="+mn-cs"/>
              </a:rPr>
              <a:t> </a:t>
            </a:r>
            <a:r>
              <a:rPr kumimoji="0" lang="sk-SK" sz="1800" b="0" i="0" u="none" strike="noStrike" kern="1200" cap="none" spc="0" normalizeH="0" baseline="0" noProof="0" dirty="0">
                <a:ln>
                  <a:noFill/>
                </a:ln>
                <a:solidFill>
                  <a:prstClr val="black"/>
                </a:solidFill>
                <a:effectLst/>
                <a:uLnTx/>
                <a:uFillTx/>
                <a:latin typeface="Arial" charset="0"/>
                <a:ea typeface="+mn-ea"/>
                <a:cs typeface="+mn-cs"/>
              </a:rPr>
              <a:t>(Gray 1989).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 name="Rectangle: Rounded Corners 11">
            <a:extLst>
              <a:ext uri="{FF2B5EF4-FFF2-40B4-BE49-F238E27FC236}">
                <a16:creationId xmlns:a16="http://schemas.microsoft.com/office/drawing/2014/main" id="{17758487-6833-4B99-A814-4D1CD527C9C2}"/>
              </a:ext>
            </a:extLst>
          </p:cNvPr>
          <p:cNvSpPr/>
          <p:nvPr/>
        </p:nvSpPr>
        <p:spPr>
          <a:xfrm>
            <a:off x="107504" y="188640"/>
            <a:ext cx="8928992" cy="638840"/>
          </a:xfrm>
          <a:prstGeom prst="roundRect">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Courageous Collaborative Community</a:t>
            </a:r>
          </a:p>
        </p:txBody>
      </p:sp>
      <p:pic>
        <p:nvPicPr>
          <p:cNvPr id="9" name="Picture 8" descr="A screenshot of a cell phone&#10;&#10;Description generated with very high confidence">
            <a:extLst>
              <a:ext uri="{FF2B5EF4-FFF2-40B4-BE49-F238E27FC236}">
                <a16:creationId xmlns:a16="http://schemas.microsoft.com/office/drawing/2014/main" id="{2A25DD28-D986-49C0-A476-F98FFD1D41FE}"/>
              </a:ext>
            </a:extLst>
          </p:cNvPr>
          <p:cNvPicPr>
            <a:picLocks noChangeAspect="1"/>
          </p:cNvPicPr>
          <p:nvPr/>
        </p:nvPicPr>
        <p:blipFill rotWithShape="1">
          <a:blip r:embed="rId3">
            <a:extLst>
              <a:ext uri="{28A0092B-C50C-407E-A947-70E740481C1C}">
                <a14:useLocalDpi xmlns:a14="http://schemas.microsoft.com/office/drawing/2010/main" val="0"/>
              </a:ext>
            </a:extLst>
          </a:blip>
          <a:srcRect l="8662" t="14960" r="7514" b="12397"/>
          <a:stretch/>
        </p:blipFill>
        <p:spPr>
          <a:xfrm>
            <a:off x="611560" y="867630"/>
            <a:ext cx="3733468" cy="2423479"/>
          </a:xfrm>
          <a:prstGeom prst="rect">
            <a:avLst/>
          </a:prstGeom>
        </p:spPr>
      </p:pic>
      <p:pic>
        <p:nvPicPr>
          <p:cNvPr id="10" name="Picture 9" descr="A picture containing LEGO, table, indoor&#10;&#10;Description generated with high confidence">
            <a:extLst>
              <a:ext uri="{FF2B5EF4-FFF2-40B4-BE49-F238E27FC236}">
                <a16:creationId xmlns:a16="http://schemas.microsoft.com/office/drawing/2014/main" id="{3CCA1854-9558-4FBC-9349-F1DE2C1B5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3857" y="918396"/>
            <a:ext cx="3290040" cy="2358897"/>
          </a:xfrm>
          <a:prstGeom prst="rect">
            <a:avLst/>
          </a:prstGeom>
        </p:spPr>
      </p:pic>
    </p:spTree>
    <p:extLst>
      <p:ext uri="{BB962C8B-B14F-4D97-AF65-F5344CB8AC3E}">
        <p14:creationId xmlns:p14="http://schemas.microsoft.com/office/powerpoint/2010/main" val="147531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Fishing For Litter Hub</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085" y="1142552"/>
            <a:ext cx="1722374" cy="741346"/>
          </a:xfrm>
          <a:prstGeom prst="rect">
            <a:avLst/>
          </a:prstGeom>
        </p:spPr>
      </p:pic>
      <p:pic>
        <p:nvPicPr>
          <p:cNvPr id="4" name="Picture 3"/>
          <p:cNvPicPr>
            <a:picLocks noChangeAspect="1"/>
          </p:cNvPicPr>
          <p:nvPr/>
        </p:nvPicPr>
        <p:blipFill>
          <a:blip r:embed="rId4"/>
          <a:stretch>
            <a:fillRect/>
          </a:stretch>
        </p:blipFill>
        <p:spPr>
          <a:xfrm>
            <a:off x="6300193" y="5422648"/>
            <a:ext cx="1852043" cy="46235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8094" y="5385967"/>
            <a:ext cx="462354" cy="462354"/>
          </a:xfrm>
          <a:prstGeom prst="rect">
            <a:avLst/>
          </a:prstGeom>
        </p:spPr>
      </p:pic>
      <p:pic>
        <p:nvPicPr>
          <p:cNvPr id="11" name="Picture 10"/>
          <p:cNvPicPr>
            <a:picLocks noChangeAspect="1"/>
          </p:cNvPicPr>
          <p:nvPr/>
        </p:nvPicPr>
        <p:blipFill rotWithShape="1">
          <a:blip r:embed="rId6"/>
          <a:srcRect t="5255"/>
          <a:stretch/>
        </p:blipFill>
        <p:spPr>
          <a:xfrm>
            <a:off x="4829593" y="2180424"/>
            <a:ext cx="4146014" cy="3056266"/>
          </a:xfrm>
          <a:prstGeom prst="rect">
            <a:avLst/>
          </a:prstGeom>
          <a:ln>
            <a:noFill/>
          </a:ln>
          <a:effectLst>
            <a:softEdge rad="112500"/>
          </a:effectLst>
        </p:spPr>
      </p:pic>
      <p:sp>
        <p:nvSpPr>
          <p:cNvPr id="12" name="Content Placeholder 2"/>
          <p:cNvSpPr>
            <a:spLocks noGrp="1"/>
          </p:cNvSpPr>
          <p:nvPr>
            <p:ph idx="1"/>
          </p:nvPr>
        </p:nvSpPr>
        <p:spPr>
          <a:xfrm>
            <a:off x="279514" y="1903507"/>
            <a:ext cx="4545941" cy="3616763"/>
          </a:xfrm>
        </p:spPr>
        <p:txBody>
          <a:bodyPr/>
          <a:lstStyle/>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dirty="0"/>
              <a:t>In 2019, KIMO launched the </a:t>
            </a:r>
            <a:r>
              <a:rPr lang="en-GB" b="1" dirty="0"/>
              <a:t>Fishing For Litter Hub</a:t>
            </a:r>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200" dirty="0"/>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dirty="0"/>
              <a:t>The Hub provides a single, centralised resource to all those who participate and run Fishing For Litter projects</a:t>
            </a:r>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200" dirty="0"/>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dirty="0"/>
              <a:t>This platform will encourage joint working, coordinated data and the dissemination of best practice</a:t>
            </a:r>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200" dirty="0"/>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dirty="0"/>
              <a:t>A forum to optimise economies of scale</a:t>
            </a:r>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200" dirty="0"/>
          </a:p>
          <a:p>
            <a:pP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dirty="0"/>
              <a:t>A tool for implementing and expanding the initiative</a:t>
            </a:r>
          </a:p>
        </p:txBody>
      </p:sp>
    </p:spTree>
    <p:extLst>
      <p:ext uri="{BB962C8B-B14F-4D97-AF65-F5344CB8AC3E}">
        <p14:creationId xmlns:p14="http://schemas.microsoft.com/office/powerpoint/2010/main" val="126853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Collaboration is defined as “</a:t>
            </a:r>
            <a:r>
              <a:rPr kumimoji="0" lang="en-US" sz="1800" b="1" i="0" u="none" strike="noStrike" kern="1200" cap="none" spc="0" normalizeH="0" baseline="0" noProof="0" dirty="0">
                <a:ln>
                  <a:noFill/>
                </a:ln>
                <a:solidFill>
                  <a:prstClr val="white"/>
                </a:solidFill>
                <a:effectLst/>
                <a:uLnTx/>
                <a:uFillTx/>
                <a:latin typeface="Calibri"/>
                <a:ea typeface="+mn-ea"/>
                <a:cs typeface="+mn-cs"/>
              </a:rPr>
              <a:t>the process through which two or more actors [stakeholders] engage in a constructive management of differences in order to define common problems and develop joint solutions based on provisional agreements that may coexist with disagreement and dissent</a:t>
            </a:r>
            <a:r>
              <a:rPr kumimoji="0" lang="en-US" sz="1800" b="0" i="0" u="none" strike="noStrike" kern="1200" cap="none" spc="0" normalizeH="0" baseline="0" noProof="0" dirty="0">
                <a:ln>
                  <a:noFill/>
                </a:ln>
                <a:solidFill>
                  <a:prstClr val="white"/>
                </a:solidFill>
                <a:effectLst/>
                <a:uLnTx/>
                <a:uFillTx/>
                <a:latin typeface="Calibri"/>
                <a:ea typeface="+mn-ea"/>
                <a:cs typeface="+mn-cs"/>
              </a:rPr>
              <a:t>” (Gray 1989).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“This</a:t>
            </a:r>
          </a:p>
        </p:txBody>
      </p:sp>
      <p:sp>
        <p:nvSpPr>
          <p:cNvPr id="4" name="Rectangle: Rounded Corners 11">
            <a:extLst>
              <a:ext uri="{FF2B5EF4-FFF2-40B4-BE49-F238E27FC236}">
                <a16:creationId xmlns:a16="http://schemas.microsoft.com/office/drawing/2014/main" id="{17758487-6833-4B99-A814-4D1CD527C9C2}"/>
              </a:ext>
            </a:extLst>
          </p:cNvPr>
          <p:cNvSpPr/>
          <p:nvPr/>
        </p:nvSpPr>
        <p:spPr>
          <a:xfrm>
            <a:off x="107504" y="188640"/>
            <a:ext cx="8928992" cy="638840"/>
          </a:xfrm>
          <a:prstGeom prst="roundRect">
            <a:avLst/>
          </a:prstGeom>
          <a:solidFill>
            <a:srgbClr val="00B05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Collaborative Innovation</a:t>
            </a:r>
          </a:p>
        </p:txBody>
      </p:sp>
      <p:sp>
        <p:nvSpPr>
          <p:cNvPr id="2" name="TextBox 1"/>
          <p:cNvSpPr txBox="1"/>
          <p:nvPr/>
        </p:nvSpPr>
        <p:spPr>
          <a:xfrm>
            <a:off x="107504" y="2273079"/>
            <a:ext cx="8928992"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Collaborative innovation in the public-sector is “an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intentional process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that involves the generation and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practical adoption and spread of new and creative ideas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which aim to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produce a qualitative change in a specific context</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(Sorensen and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Torfing</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2011) .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Supporting collaborative innovation, we need to appreciate the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productive role of difference and conflict in creative processes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including innovation” (Thomas 1992).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“National policy makers and international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organisations’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perceive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innovation as the silver bullet</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to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empower improved performance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whilst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reducing costs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(OECD 2014).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635558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c</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251520" y="1628800"/>
            <a:ext cx="8640960" cy="393954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There is a sustained and growing momentum to drive innovation in the public-sector (Borins 2001, 2014) driven in part by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fiscal pressures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political aspirations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professional ambitions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and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public demands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for solutions to the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growing number of wicked and unruly problems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Torfing</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and Triantafillou (2016). Public-sector workers and managers are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under pressure to innovate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given an increasingly demanding and diverse client base coupled with complex “wicked” policy issues;  and the rapid pace of technology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Bekkers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Edelenbos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and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Steijn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2011).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mn-cs"/>
              </a:rPr>
              <a:t>Fiscal crises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strengthen the perception of the need for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secure fail-safe administration</a:t>
            </a:r>
            <a:r>
              <a:rPr kumimoji="0" lang="en-US" sz="1800" b="0" i="0" u="none" strike="noStrike" kern="1200" cap="none" spc="0" normalizeH="0" baseline="0" noProof="0" dirty="0">
                <a:ln>
                  <a:noFill/>
                </a:ln>
                <a:solidFill>
                  <a:srgbClr val="00B050"/>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thus hampering innovation and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strengthening risk aversion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Notwithstanding this, the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over-riding need to save money</a:t>
            </a:r>
            <a:r>
              <a:rPr kumimoji="0" lang="en-US" sz="1800" b="0" i="0" u="none" strike="noStrike" kern="1200" cap="none" spc="0" normalizeH="0" baseline="0" noProof="0" dirty="0">
                <a:ln>
                  <a:noFill/>
                </a:ln>
                <a:solidFill>
                  <a:srgbClr val="00B050"/>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and make cuts whilst maintaining services </a:t>
            </a:r>
            <a:r>
              <a:rPr kumimoji="0" lang="en-US" sz="1800" b="1" i="0" u="none" strike="noStrike" kern="1200" cap="none" spc="0" normalizeH="0" baseline="0" noProof="0" dirty="0">
                <a:ln>
                  <a:noFill/>
                </a:ln>
                <a:solidFill>
                  <a:srgbClr val="00B050"/>
                </a:solidFill>
                <a:effectLst/>
                <a:uLnTx/>
                <a:uFillTx/>
                <a:latin typeface="Arial" charset="0"/>
                <a:ea typeface="+mn-ea"/>
                <a:cs typeface="+mn-cs"/>
              </a:rPr>
              <a:t>may force politicians and elected members to drive innovation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(Pollitt 2010).</a:t>
            </a:r>
          </a:p>
        </p:txBody>
      </p:sp>
      <p:sp>
        <p:nvSpPr>
          <p:cNvPr id="4" name="Rectangle: Rounded Corners 11">
            <a:extLst>
              <a:ext uri="{FF2B5EF4-FFF2-40B4-BE49-F238E27FC236}">
                <a16:creationId xmlns:a16="http://schemas.microsoft.com/office/drawing/2014/main" id="{17758487-6833-4B99-A814-4D1CD527C9C2}"/>
              </a:ext>
            </a:extLst>
          </p:cNvPr>
          <p:cNvSpPr/>
          <p:nvPr/>
        </p:nvSpPr>
        <p:spPr>
          <a:xfrm>
            <a:off x="107504" y="188640"/>
            <a:ext cx="8928992" cy="638840"/>
          </a:xfrm>
          <a:prstGeom prst="roundRect">
            <a:avLst/>
          </a:prstGeom>
          <a:solidFill>
            <a:srgbClr val="00B05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Collaborative Innovation</a:t>
            </a:r>
          </a:p>
        </p:txBody>
      </p:sp>
    </p:spTree>
    <p:extLst>
      <p:ext uri="{BB962C8B-B14F-4D97-AF65-F5344CB8AC3E}">
        <p14:creationId xmlns:p14="http://schemas.microsoft.com/office/powerpoint/2010/main" val="18553463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c</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 name="Straight Connector 4"/>
          <p:cNvCxnSpPr/>
          <p:nvPr/>
        </p:nvCxnSpPr>
        <p:spPr>
          <a:xfrm flipH="1" flipV="1">
            <a:off x="2771545" y="2874803"/>
            <a:ext cx="721195" cy="168370"/>
          </a:xfrm>
          <a:prstGeom prst="line">
            <a:avLst/>
          </a:prstGeom>
          <a:ln w="635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349956" y="1984645"/>
            <a:ext cx="0" cy="1178190"/>
          </a:xfrm>
          <a:prstGeom prst="line">
            <a:avLst/>
          </a:prstGeom>
          <a:ln w="635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349956" y="3469337"/>
            <a:ext cx="0" cy="1543839"/>
          </a:xfrm>
          <a:prstGeom prst="line">
            <a:avLst/>
          </a:prstGeom>
          <a:ln w="635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5285097" y="3848132"/>
            <a:ext cx="709143" cy="598514"/>
          </a:xfrm>
          <a:prstGeom prst="line">
            <a:avLst/>
          </a:prstGeom>
          <a:ln w="635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585594" y="3848132"/>
            <a:ext cx="934079" cy="666132"/>
          </a:xfrm>
          <a:prstGeom prst="line">
            <a:avLst/>
          </a:prstGeom>
          <a:ln w="635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365024" y="2678072"/>
            <a:ext cx="1840146" cy="730203"/>
          </a:xfrm>
          <a:prstGeom prst="line">
            <a:avLst/>
          </a:prstGeom>
          <a:ln w="635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864517" y="1038370"/>
            <a:ext cx="4896544" cy="4916283"/>
          </a:xfrm>
          <a:prstGeom prst="ellipse">
            <a:avLst/>
          </a:prstGeom>
          <a:noFill/>
          <a:ln w="635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Hexagon 1">
            <a:extLst>
              <a:ext uri="{FF2B5EF4-FFF2-40B4-BE49-F238E27FC236}">
                <a16:creationId xmlns:a16="http://schemas.microsoft.com/office/drawing/2014/main" id="{56A68EE4-45CA-4FE2-8EA4-36A6B1BEA867}"/>
              </a:ext>
            </a:extLst>
          </p:cNvPr>
          <p:cNvSpPr/>
          <p:nvPr/>
        </p:nvSpPr>
        <p:spPr>
          <a:xfrm>
            <a:off x="3339223" y="4896337"/>
            <a:ext cx="2051602" cy="1686372"/>
          </a:xfrm>
          <a:prstGeom prst="hexagon">
            <a:avLst/>
          </a:prstGeom>
          <a:solidFill>
            <a:schemeClr val="tx2">
              <a:lumMod val="50000"/>
            </a:schemeClr>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Mutual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Transformative Learning</a:t>
            </a:r>
          </a:p>
        </p:txBody>
      </p:sp>
      <p:sp>
        <p:nvSpPr>
          <p:cNvPr id="12" name="Hexagon 11">
            <a:extLst>
              <a:ext uri="{FF2B5EF4-FFF2-40B4-BE49-F238E27FC236}">
                <a16:creationId xmlns:a16="http://schemas.microsoft.com/office/drawing/2014/main" id="{56A68EE4-45CA-4FE2-8EA4-36A6B1BEA867}"/>
              </a:ext>
            </a:extLst>
          </p:cNvPr>
          <p:cNvSpPr/>
          <p:nvPr/>
        </p:nvSpPr>
        <p:spPr>
          <a:xfrm>
            <a:off x="986805" y="3892373"/>
            <a:ext cx="2051602" cy="1686372"/>
          </a:xfrm>
          <a:prstGeom prst="hexagon">
            <a:avLst/>
          </a:prstGeom>
          <a:solidFill>
            <a:srgbClr val="7030A0"/>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Applied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Work-Based-Learning</a:t>
            </a:r>
          </a:p>
        </p:txBody>
      </p:sp>
      <p:sp>
        <p:nvSpPr>
          <p:cNvPr id="13" name="Hexagon 12">
            <a:extLst>
              <a:ext uri="{FF2B5EF4-FFF2-40B4-BE49-F238E27FC236}">
                <a16:creationId xmlns:a16="http://schemas.microsoft.com/office/drawing/2014/main" id="{56A68EE4-45CA-4FE2-8EA4-36A6B1BEA867}"/>
              </a:ext>
            </a:extLst>
          </p:cNvPr>
          <p:cNvSpPr/>
          <p:nvPr/>
        </p:nvSpPr>
        <p:spPr>
          <a:xfrm>
            <a:off x="1111096" y="1622186"/>
            <a:ext cx="2051602" cy="1686372"/>
          </a:xfrm>
          <a:prstGeom prst="hexagon">
            <a:avLst/>
          </a:prstGeom>
          <a:solidFill>
            <a:srgbClr val="00B050"/>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Collaborative Innovation</a:t>
            </a:r>
          </a:p>
        </p:txBody>
      </p:sp>
      <p:sp>
        <p:nvSpPr>
          <p:cNvPr id="16" name="Hexagon 15">
            <a:extLst>
              <a:ext uri="{FF2B5EF4-FFF2-40B4-BE49-F238E27FC236}">
                <a16:creationId xmlns:a16="http://schemas.microsoft.com/office/drawing/2014/main" id="{56A68EE4-45CA-4FE2-8EA4-36A6B1BEA867}"/>
              </a:ext>
            </a:extLst>
          </p:cNvPr>
          <p:cNvSpPr/>
          <p:nvPr/>
        </p:nvSpPr>
        <p:spPr>
          <a:xfrm>
            <a:off x="3324330" y="473142"/>
            <a:ext cx="2051602" cy="1686372"/>
          </a:xfrm>
          <a:prstGeom prst="hexagon">
            <a:avLst/>
          </a:prstGeom>
          <a:solidFill>
            <a:schemeClr val="accent6">
              <a:lumMod val="75000"/>
            </a:schemeClr>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Manage Positive Conflict</a:t>
            </a:r>
          </a:p>
        </p:txBody>
      </p:sp>
      <p:sp>
        <p:nvSpPr>
          <p:cNvPr id="17" name="Hexagon 16">
            <a:extLst>
              <a:ext uri="{FF2B5EF4-FFF2-40B4-BE49-F238E27FC236}">
                <a16:creationId xmlns:a16="http://schemas.microsoft.com/office/drawing/2014/main" id="{56A68EE4-45CA-4FE2-8EA4-36A6B1BEA867}"/>
              </a:ext>
            </a:extLst>
          </p:cNvPr>
          <p:cNvSpPr/>
          <p:nvPr/>
        </p:nvSpPr>
        <p:spPr>
          <a:xfrm>
            <a:off x="5629864" y="1689567"/>
            <a:ext cx="2051602" cy="1686372"/>
          </a:xfrm>
          <a:prstGeom prst="hexagon">
            <a:avLst/>
          </a:prstGeom>
          <a:solidFill>
            <a:srgbClr val="00B050"/>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Spanning Disciplines</a:t>
            </a:r>
          </a:p>
        </p:txBody>
      </p:sp>
      <p:sp>
        <p:nvSpPr>
          <p:cNvPr id="18" name="Hexagon 17">
            <a:extLst>
              <a:ext uri="{FF2B5EF4-FFF2-40B4-BE49-F238E27FC236}">
                <a16:creationId xmlns:a16="http://schemas.microsoft.com/office/drawing/2014/main" id="{56A68EE4-45CA-4FE2-8EA4-36A6B1BEA867}"/>
              </a:ext>
            </a:extLst>
          </p:cNvPr>
          <p:cNvSpPr/>
          <p:nvPr/>
        </p:nvSpPr>
        <p:spPr>
          <a:xfrm>
            <a:off x="5629833" y="3892373"/>
            <a:ext cx="2051602" cy="1686372"/>
          </a:xfrm>
          <a:prstGeom prst="hexagon">
            <a:avLst/>
          </a:prstGeom>
          <a:solidFill>
            <a:srgbClr val="7030A0"/>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Constructive Management of Differences</a:t>
            </a:r>
          </a:p>
        </p:txBody>
      </p:sp>
      <p:pic>
        <p:nvPicPr>
          <p:cNvPr id="46" name="Picture 45">
            <a:extLst>
              <a:ext uri="{FF2B5EF4-FFF2-40B4-BE49-F238E27FC236}">
                <a16:creationId xmlns:a16="http://schemas.microsoft.com/office/drawing/2014/main" id="{D13C11F7-8ABA-4C1B-B2E8-0BC95075C878}"/>
              </a:ext>
            </a:extLst>
          </p:cNvPr>
          <p:cNvPicPr>
            <a:picLocks noChangeAspect="1"/>
          </p:cNvPicPr>
          <p:nvPr/>
        </p:nvPicPr>
        <p:blipFill rotWithShape="1">
          <a:blip r:embed="rId3">
            <a:extLst>
              <a:ext uri="{28A0092B-C50C-407E-A947-70E740481C1C}">
                <a14:useLocalDpi xmlns:a14="http://schemas.microsoft.com/office/drawing/2010/main" val="0"/>
              </a:ext>
            </a:extLst>
          </a:blip>
          <a:srcRect l="29347" r="29109"/>
          <a:stretch/>
        </p:blipFill>
        <p:spPr>
          <a:xfrm>
            <a:off x="190691" y="193167"/>
            <a:ext cx="1220860" cy="1291617"/>
          </a:xfrm>
          <a:prstGeom prst="rect">
            <a:avLst/>
          </a:prstGeom>
          <a:ln w="41275">
            <a:solidFill>
              <a:schemeClr val="tx1"/>
            </a:solidFill>
          </a:ln>
        </p:spPr>
      </p:pic>
      <p:pic>
        <p:nvPicPr>
          <p:cNvPr id="47" name="Picture 46" descr="A screenshot of a cell phone&#10;&#10;Description generated with very high confidence">
            <a:extLst>
              <a:ext uri="{FF2B5EF4-FFF2-40B4-BE49-F238E27FC236}">
                <a16:creationId xmlns:a16="http://schemas.microsoft.com/office/drawing/2014/main" id="{2A25DD28-D986-49C0-A476-F98FFD1D41FE}"/>
              </a:ext>
            </a:extLst>
          </p:cNvPr>
          <p:cNvPicPr>
            <a:picLocks noChangeAspect="1"/>
          </p:cNvPicPr>
          <p:nvPr/>
        </p:nvPicPr>
        <p:blipFill rotWithShape="1">
          <a:blip r:embed="rId4">
            <a:extLst>
              <a:ext uri="{28A0092B-C50C-407E-A947-70E740481C1C}">
                <a14:useLocalDpi xmlns:a14="http://schemas.microsoft.com/office/drawing/2010/main" val="0"/>
              </a:ext>
            </a:extLst>
          </a:blip>
          <a:srcRect l="8662" t="14960" r="7514" b="12397"/>
          <a:stretch/>
        </p:blipFill>
        <p:spPr>
          <a:xfrm>
            <a:off x="47711" y="5659913"/>
            <a:ext cx="1785401" cy="1158944"/>
          </a:xfrm>
          <a:prstGeom prst="rect">
            <a:avLst/>
          </a:prstGeom>
        </p:spPr>
      </p:pic>
      <p:pic>
        <p:nvPicPr>
          <p:cNvPr id="48" name="Picture 47" descr="0eefe071-a3c7-4661-9f5a-8dd619f75a5f@scotland-excel">
            <a:extLst>
              <a:ext uri="{FF2B5EF4-FFF2-40B4-BE49-F238E27FC236}">
                <a16:creationId xmlns:a16="http://schemas.microsoft.com/office/drawing/2014/main" id="{36590827-095D-4B5A-B981-4A70DC7F4369}"/>
              </a:ext>
            </a:extLst>
          </p:cNvPr>
          <p:cNvPicPr/>
          <p:nvPr/>
        </p:nvPicPr>
        <p:blipFill>
          <a:blip r:embed="rId5" cstate="print"/>
          <a:srcRect t="31277" b="34783"/>
          <a:stretch>
            <a:fillRect/>
          </a:stretch>
        </p:blipFill>
        <p:spPr bwMode="auto">
          <a:xfrm>
            <a:off x="7214027" y="102925"/>
            <a:ext cx="1755728" cy="1505474"/>
          </a:xfrm>
          <a:prstGeom prst="rect">
            <a:avLst/>
          </a:prstGeom>
          <a:noFill/>
          <a:ln w="9525">
            <a:noFill/>
            <a:miter lim="800000"/>
            <a:headEnd/>
            <a:tailEnd/>
          </a:ln>
        </p:spPr>
      </p:pic>
      <p:pic>
        <p:nvPicPr>
          <p:cNvPr id="10" name="Picture 9" descr="A close up of a sign&#10;&#10;Description generated with very high confidence">
            <a:extLst>
              <a:ext uri="{FF2B5EF4-FFF2-40B4-BE49-F238E27FC236}">
                <a16:creationId xmlns:a16="http://schemas.microsoft.com/office/drawing/2014/main" id="{443D2FE2-912F-442C-8DA9-EE977A92E0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2740" y="3026835"/>
            <a:ext cx="1834718" cy="866955"/>
          </a:xfrm>
          <a:prstGeom prst="rect">
            <a:avLst/>
          </a:prstGeom>
          <a:ln>
            <a:solidFill>
              <a:schemeClr val="tx2">
                <a:lumMod val="50000"/>
              </a:schemeClr>
            </a:solidFill>
          </a:ln>
        </p:spPr>
      </p:pic>
      <p:grpSp>
        <p:nvGrpSpPr>
          <p:cNvPr id="51" name="Group 50"/>
          <p:cNvGrpSpPr/>
          <p:nvPr/>
        </p:nvGrpSpPr>
        <p:grpSpPr>
          <a:xfrm>
            <a:off x="5416877" y="5724527"/>
            <a:ext cx="3220771" cy="1069132"/>
            <a:chOff x="5416877" y="5724527"/>
            <a:chExt cx="3220771" cy="1069132"/>
          </a:xfrm>
        </p:grpSpPr>
        <p:pic>
          <p:nvPicPr>
            <p:cNvPr id="43" name="Picture 42" descr="MOODLE.png">
              <a:extLst>
                <a:ext uri="{FF2B5EF4-FFF2-40B4-BE49-F238E27FC236}">
                  <a16:creationId xmlns:a16="http://schemas.microsoft.com/office/drawing/2014/main" id="{3AA669D7-E5C5-4DAA-900B-BFD71E266422}"/>
                </a:ext>
              </a:extLst>
            </p:cNvPr>
            <p:cNvPicPr>
              <a:picLocks noChangeAspect="1"/>
            </p:cNvPicPr>
            <p:nvPr/>
          </p:nvPicPr>
          <p:blipFill>
            <a:blip r:embed="rId7" cstate="print"/>
            <a:stretch>
              <a:fillRect/>
            </a:stretch>
          </p:blipFill>
          <p:spPr>
            <a:xfrm>
              <a:off x="5416877" y="6062843"/>
              <a:ext cx="1576586" cy="392501"/>
            </a:xfrm>
            <a:prstGeom prst="rect">
              <a:avLst/>
            </a:prstGeom>
          </p:spPr>
        </p:pic>
        <p:pic>
          <p:nvPicPr>
            <p:cNvPr id="50" name="Picture 4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1029" y="5724527"/>
              <a:ext cx="1606619" cy="1069132"/>
            </a:xfrm>
            <a:prstGeom prst="rect">
              <a:avLst/>
            </a:prstGeom>
          </p:spPr>
        </p:pic>
      </p:grpSp>
    </p:spTree>
    <p:extLst>
      <p:ext uri="{BB962C8B-B14F-4D97-AF65-F5344CB8AC3E}">
        <p14:creationId xmlns:p14="http://schemas.microsoft.com/office/powerpoint/2010/main" val="12116191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02238E-87C6-41AA-B985-668E37C5999B}"/>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FC45FCDD-88FD-4039-8E30-7F5D8A6D4C77}"/>
              </a:ext>
            </a:extLst>
          </p:cNvPr>
          <p:cNvSpPr/>
          <p:nvPr/>
        </p:nvSpPr>
        <p:spPr>
          <a:xfrm>
            <a:off x="107504" y="74102"/>
            <a:ext cx="8928992" cy="436520"/>
          </a:xfrm>
          <a:prstGeom prst="roundRect">
            <a:avLst/>
          </a:prstGeom>
          <a:solidFill>
            <a:schemeClr val="tx2">
              <a:lumMod val="50000"/>
            </a:schemeClr>
          </a:solidFill>
          <a:ln>
            <a:solidFill>
              <a:schemeClr val="tx2">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The Academy - Work-Based-Learning Methodology</a:t>
            </a:r>
          </a:p>
        </p:txBody>
      </p:sp>
      <p:sp>
        <p:nvSpPr>
          <p:cNvPr id="6" name="Rectangle 5">
            <a:extLst>
              <a:ext uri="{FF2B5EF4-FFF2-40B4-BE49-F238E27FC236}">
                <a16:creationId xmlns:a16="http://schemas.microsoft.com/office/drawing/2014/main" id="{0245E439-68F8-4F57-9E72-96F6D12344D0}"/>
              </a:ext>
            </a:extLst>
          </p:cNvPr>
          <p:cNvSpPr/>
          <p:nvPr/>
        </p:nvSpPr>
        <p:spPr>
          <a:xfrm>
            <a:off x="1115616" y="1212530"/>
            <a:ext cx="123284" cy="180626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6" name="Group 45">
            <a:extLst>
              <a:ext uri="{FF2B5EF4-FFF2-40B4-BE49-F238E27FC236}">
                <a16:creationId xmlns:a16="http://schemas.microsoft.com/office/drawing/2014/main" id="{294763AE-D6E8-4A01-9883-234C864C15D1}"/>
              </a:ext>
            </a:extLst>
          </p:cNvPr>
          <p:cNvGrpSpPr/>
          <p:nvPr/>
        </p:nvGrpSpPr>
        <p:grpSpPr>
          <a:xfrm>
            <a:off x="150033" y="2711593"/>
            <a:ext cx="2091457" cy="3922064"/>
            <a:chOff x="367676" y="2761786"/>
            <a:chExt cx="2091457" cy="3922064"/>
          </a:xfrm>
        </p:grpSpPr>
        <p:sp>
          <p:nvSpPr>
            <p:cNvPr id="53" name="Rectangle 52">
              <a:extLst>
                <a:ext uri="{FF2B5EF4-FFF2-40B4-BE49-F238E27FC236}">
                  <a16:creationId xmlns:a16="http://schemas.microsoft.com/office/drawing/2014/main" id="{B50C00AE-5E29-4F99-BF01-3E6A3C33E70F}"/>
                </a:ext>
              </a:extLst>
            </p:cNvPr>
            <p:cNvSpPr/>
            <p:nvPr/>
          </p:nvSpPr>
          <p:spPr>
            <a:xfrm>
              <a:off x="1349714" y="2761786"/>
              <a:ext cx="127561" cy="362203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0" name="Group 39">
              <a:extLst>
                <a:ext uri="{FF2B5EF4-FFF2-40B4-BE49-F238E27FC236}">
                  <a16:creationId xmlns:a16="http://schemas.microsoft.com/office/drawing/2014/main" id="{0D3A1599-D5DD-4D0F-9608-8D8C8BB12886}"/>
                </a:ext>
              </a:extLst>
            </p:cNvPr>
            <p:cNvGrpSpPr/>
            <p:nvPr/>
          </p:nvGrpSpPr>
          <p:grpSpPr>
            <a:xfrm>
              <a:off x="367676" y="3325265"/>
              <a:ext cx="2091457" cy="3358585"/>
              <a:chOff x="367676" y="3325265"/>
              <a:chExt cx="2091457" cy="3358585"/>
            </a:xfrm>
          </p:grpSpPr>
          <p:sp>
            <p:nvSpPr>
              <p:cNvPr id="11" name="Rounded Rectangle 16">
                <a:extLst>
                  <a:ext uri="{FF2B5EF4-FFF2-40B4-BE49-F238E27FC236}">
                    <a16:creationId xmlns:a16="http://schemas.microsoft.com/office/drawing/2014/main" id="{FCB64316-22D0-4D56-91B5-04A76F50849B}"/>
                  </a:ext>
                </a:extLst>
              </p:cNvPr>
              <p:cNvSpPr/>
              <p:nvPr/>
            </p:nvSpPr>
            <p:spPr>
              <a:xfrm>
                <a:off x="371164" y="5076631"/>
                <a:ext cx="2087969" cy="7200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Video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content</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ounded Rectangle 16">
                <a:extLst>
                  <a:ext uri="{FF2B5EF4-FFF2-40B4-BE49-F238E27FC236}">
                    <a16:creationId xmlns:a16="http://schemas.microsoft.com/office/drawing/2014/main" id="{77766752-25EA-4B85-A4D4-6C86C618F478}"/>
                  </a:ext>
                </a:extLst>
              </p:cNvPr>
              <p:cNvSpPr/>
              <p:nvPr/>
            </p:nvSpPr>
            <p:spPr>
              <a:xfrm>
                <a:off x="388289" y="5963770"/>
                <a:ext cx="2070844" cy="7200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Webinars</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ounded Rectangle 16">
                <a:extLst>
                  <a:ext uri="{FF2B5EF4-FFF2-40B4-BE49-F238E27FC236}">
                    <a16:creationId xmlns:a16="http://schemas.microsoft.com/office/drawing/2014/main" id="{088AADAB-C78E-424F-B841-B2065CA44923}"/>
                  </a:ext>
                </a:extLst>
              </p:cNvPr>
              <p:cNvSpPr/>
              <p:nvPr/>
            </p:nvSpPr>
            <p:spPr>
              <a:xfrm>
                <a:off x="367676" y="4189492"/>
                <a:ext cx="2091457" cy="7200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Discussion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forums</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ounded Rectangle 16">
                <a:extLst>
                  <a:ext uri="{FF2B5EF4-FFF2-40B4-BE49-F238E27FC236}">
                    <a16:creationId xmlns:a16="http://schemas.microsoft.com/office/drawing/2014/main" id="{449E51B0-6CBA-4AF2-AC98-D335AD538F40}"/>
                  </a:ext>
                </a:extLst>
              </p:cNvPr>
              <p:cNvSpPr/>
              <p:nvPr/>
            </p:nvSpPr>
            <p:spPr>
              <a:xfrm>
                <a:off x="367676" y="3325265"/>
                <a:ext cx="2091457" cy="7200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Online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Content</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924AE40F-952E-486F-AF8F-EFCB77A02F29" descr="E53A3CD3-DE01-435C-8475-A42AA465F807@home">
                <a:extLst>
                  <a:ext uri="{FF2B5EF4-FFF2-40B4-BE49-F238E27FC236}">
                    <a16:creationId xmlns:a16="http://schemas.microsoft.com/office/drawing/2014/main" id="{FA1F32D8-3C37-42AF-8944-1FF3FB01B1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182" y="5132188"/>
                <a:ext cx="781197" cy="60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1B88CB33-F29E-4782-B8FF-99F1699CE14C" descr="33EF9D01-09D2-4614-BA6C-E19B8A4EA087@home">
                <a:extLst>
                  <a:ext uri="{FF2B5EF4-FFF2-40B4-BE49-F238E27FC236}">
                    <a16:creationId xmlns:a16="http://schemas.microsoft.com/office/drawing/2014/main" id="{05712849-AA7D-472C-B750-2BDF59CE53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2816" y="6055844"/>
                <a:ext cx="805362" cy="53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66633D10-4B21-4182-9194-91FC8ECA768F" descr="539E98C2-DB5F-4532-88C7-741ADD13CDB5@home">
                <a:extLst>
                  <a:ext uri="{FF2B5EF4-FFF2-40B4-BE49-F238E27FC236}">
                    <a16:creationId xmlns:a16="http://schemas.microsoft.com/office/drawing/2014/main" id="{5814EF79-5C32-498E-944C-7D973D6353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5307" y="4273136"/>
                <a:ext cx="446203" cy="5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B428027D-B216-4B72-9637-E8D0CC9907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9283" y="3368724"/>
                <a:ext cx="796208" cy="633162"/>
              </a:xfrm>
              <a:prstGeom prst="rect">
                <a:avLst/>
              </a:prstGeom>
            </p:spPr>
          </p:pic>
        </p:grpSp>
      </p:grpSp>
      <p:sp>
        <p:nvSpPr>
          <p:cNvPr id="21" name="Rounded Rectangle 16">
            <a:extLst>
              <a:ext uri="{FF2B5EF4-FFF2-40B4-BE49-F238E27FC236}">
                <a16:creationId xmlns:a16="http://schemas.microsoft.com/office/drawing/2014/main" id="{372D92EA-4664-48E7-99FB-F10ACEC38733}"/>
              </a:ext>
            </a:extLst>
          </p:cNvPr>
          <p:cNvSpPr/>
          <p:nvPr/>
        </p:nvSpPr>
        <p:spPr>
          <a:xfrm>
            <a:off x="147782" y="722305"/>
            <a:ext cx="2093708" cy="720080"/>
          </a:xfrm>
          <a:prstGeom prst="roundRect">
            <a:avLst/>
          </a:prstGeom>
          <a:solidFill>
            <a:schemeClr val="tx2">
              <a:lumMod val="50000"/>
            </a:schemeClr>
          </a:solidFill>
          <a:ln>
            <a:solidFill>
              <a:schemeClr val="tx2">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Pre-work</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ounded Rectangle 16">
            <a:extLst>
              <a:ext uri="{FF2B5EF4-FFF2-40B4-BE49-F238E27FC236}">
                <a16:creationId xmlns:a16="http://schemas.microsoft.com/office/drawing/2014/main" id="{7B142827-C33C-4A93-B6AD-8AB8756981F6}"/>
              </a:ext>
            </a:extLst>
          </p:cNvPr>
          <p:cNvSpPr/>
          <p:nvPr/>
        </p:nvSpPr>
        <p:spPr>
          <a:xfrm>
            <a:off x="135553" y="1601773"/>
            <a:ext cx="2105937" cy="720080"/>
          </a:xfrm>
          <a:prstGeom prst="round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Taught Workshop</a:t>
            </a:r>
            <a:endParaRPr kumimoji="0" lang="en-GB"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ounded Rectangle 16">
            <a:extLst>
              <a:ext uri="{FF2B5EF4-FFF2-40B4-BE49-F238E27FC236}">
                <a16:creationId xmlns:a16="http://schemas.microsoft.com/office/drawing/2014/main" id="{050A31C4-67A2-44C1-99A2-D3614CE73BDD}"/>
              </a:ext>
            </a:extLst>
          </p:cNvPr>
          <p:cNvSpPr/>
          <p:nvPr/>
        </p:nvSpPr>
        <p:spPr>
          <a:xfrm>
            <a:off x="127388" y="2480675"/>
            <a:ext cx="2114102" cy="641001"/>
          </a:xfrm>
          <a:prstGeom prst="round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Applied Project</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1" name="Group 80"/>
          <p:cNvGrpSpPr/>
          <p:nvPr/>
        </p:nvGrpSpPr>
        <p:grpSpPr>
          <a:xfrm>
            <a:off x="2784043" y="591778"/>
            <a:ext cx="5849869" cy="6185066"/>
            <a:chOff x="3198794" y="576215"/>
            <a:chExt cx="5849869" cy="6185066"/>
          </a:xfrm>
        </p:grpSpPr>
        <p:cxnSp>
          <p:nvCxnSpPr>
            <p:cNvPr id="70" name="Straight Connector 69"/>
            <p:cNvCxnSpPr/>
            <p:nvPr/>
          </p:nvCxnSpPr>
          <p:spPr>
            <a:xfrm flipV="1">
              <a:off x="4891571" y="4213938"/>
              <a:ext cx="516019" cy="329921"/>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3198794" y="576215"/>
              <a:ext cx="5849869" cy="6185066"/>
              <a:chOff x="3198794" y="576215"/>
              <a:chExt cx="5849869" cy="6185066"/>
            </a:xfrm>
          </p:grpSpPr>
          <p:sp>
            <p:nvSpPr>
              <p:cNvPr id="57" name="Oval 56"/>
              <p:cNvSpPr/>
              <p:nvPr/>
            </p:nvSpPr>
            <p:spPr>
              <a:xfrm>
                <a:off x="3635896" y="1181488"/>
                <a:ext cx="4896544" cy="4916283"/>
              </a:xfrm>
              <a:prstGeom prst="ellipse">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Connector 65"/>
              <p:cNvCxnSpPr/>
              <p:nvPr/>
            </p:nvCxnSpPr>
            <p:spPr>
              <a:xfrm flipH="1" flipV="1">
                <a:off x="4819744" y="3018792"/>
                <a:ext cx="651178" cy="304765"/>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6069129" y="2274910"/>
                <a:ext cx="0" cy="678087"/>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069129" y="4408411"/>
                <a:ext cx="0" cy="678087"/>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887228" y="2306612"/>
                <a:ext cx="1321728" cy="905338"/>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6743929" y="4055072"/>
                <a:ext cx="651178" cy="304765"/>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Hexagon 57">
                <a:extLst>
                  <a:ext uri="{FF2B5EF4-FFF2-40B4-BE49-F238E27FC236}">
                    <a16:creationId xmlns:a16="http://schemas.microsoft.com/office/drawing/2014/main" id="{56A68EE4-45CA-4FE2-8EA4-36A6B1BEA867}"/>
                  </a:ext>
                </a:extLst>
              </p:cNvPr>
              <p:cNvSpPr/>
              <p:nvPr/>
            </p:nvSpPr>
            <p:spPr>
              <a:xfrm>
                <a:off x="5086432" y="5074909"/>
                <a:ext cx="2051602" cy="1686372"/>
              </a:xfrm>
              <a:prstGeom prst="hexagon">
                <a:avLst/>
              </a:prstGeom>
              <a:solidFill>
                <a:schemeClr val="tx2">
                  <a:lumMod val="50000"/>
                </a:schemeClr>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Mutual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Transformative Learning</a:t>
                </a:r>
              </a:p>
            </p:txBody>
          </p:sp>
          <p:sp>
            <p:nvSpPr>
              <p:cNvPr id="59" name="Hexagon 58">
                <a:extLst>
                  <a:ext uri="{FF2B5EF4-FFF2-40B4-BE49-F238E27FC236}">
                    <a16:creationId xmlns:a16="http://schemas.microsoft.com/office/drawing/2014/main" id="{56A68EE4-45CA-4FE2-8EA4-36A6B1BEA867}"/>
                  </a:ext>
                </a:extLst>
              </p:cNvPr>
              <p:cNvSpPr/>
              <p:nvPr/>
            </p:nvSpPr>
            <p:spPr>
              <a:xfrm>
                <a:off x="3213617" y="4078713"/>
                <a:ext cx="2051602" cy="1686372"/>
              </a:xfrm>
              <a:prstGeom prst="hexagon">
                <a:avLst/>
              </a:prstGeom>
              <a:solidFill>
                <a:srgbClr val="00B050"/>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Collaborative Innovation</a:t>
                </a:r>
              </a:p>
            </p:txBody>
          </p:sp>
          <p:sp>
            <p:nvSpPr>
              <p:cNvPr id="60" name="Hexagon 59">
                <a:extLst>
                  <a:ext uri="{FF2B5EF4-FFF2-40B4-BE49-F238E27FC236}">
                    <a16:creationId xmlns:a16="http://schemas.microsoft.com/office/drawing/2014/main" id="{56A68EE4-45CA-4FE2-8EA4-36A6B1BEA867}"/>
                  </a:ext>
                </a:extLst>
              </p:cNvPr>
              <p:cNvSpPr/>
              <p:nvPr/>
            </p:nvSpPr>
            <p:spPr>
              <a:xfrm>
                <a:off x="3198794" y="1855696"/>
                <a:ext cx="2051602" cy="1686372"/>
              </a:xfrm>
              <a:prstGeom prst="hexagon">
                <a:avLst/>
              </a:prstGeom>
              <a:solidFill>
                <a:srgbClr val="7030A0"/>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Quick Return for the Learner and Organisation</a:t>
                </a:r>
              </a:p>
            </p:txBody>
          </p:sp>
          <p:sp>
            <p:nvSpPr>
              <p:cNvPr id="61" name="Hexagon 60">
                <a:extLst>
                  <a:ext uri="{FF2B5EF4-FFF2-40B4-BE49-F238E27FC236}">
                    <a16:creationId xmlns:a16="http://schemas.microsoft.com/office/drawing/2014/main" id="{56A68EE4-45CA-4FE2-8EA4-36A6B1BEA867}"/>
                  </a:ext>
                </a:extLst>
              </p:cNvPr>
              <p:cNvSpPr/>
              <p:nvPr/>
            </p:nvSpPr>
            <p:spPr>
              <a:xfrm>
                <a:off x="6997061" y="3795002"/>
                <a:ext cx="2051602" cy="1686372"/>
              </a:xfrm>
              <a:prstGeom prst="hexagon">
                <a:avLst/>
              </a:prstGeom>
              <a:solidFill>
                <a:srgbClr val="7030A0"/>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Practice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Sharing &amp; Learning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Internal &amp; External</a:t>
                </a:r>
              </a:p>
            </p:txBody>
          </p:sp>
          <p:sp>
            <p:nvSpPr>
              <p:cNvPr id="73" name="Hexagon 72">
                <a:extLst>
                  <a:ext uri="{FF2B5EF4-FFF2-40B4-BE49-F238E27FC236}">
                    <a16:creationId xmlns:a16="http://schemas.microsoft.com/office/drawing/2014/main" id="{56A68EE4-45CA-4FE2-8EA4-36A6B1BEA867}"/>
                  </a:ext>
                </a:extLst>
              </p:cNvPr>
              <p:cNvSpPr/>
              <p:nvPr/>
            </p:nvSpPr>
            <p:spPr>
              <a:xfrm>
                <a:off x="5058094" y="576215"/>
                <a:ext cx="2051602" cy="1686372"/>
              </a:xfrm>
              <a:prstGeom prst="hexagon">
                <a:avLst/>
              </a:prstGeom>
              <a:solidFill>
                <a:schemeClr val="tx2">
                  <a:lumMod val="50000"/>
                </a:schemeClr>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Taught Workshops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Applied Project</a:t>
                </a:r>
              </a:p>
            </p:txBody>
          </p:sp>
          <p:sp>
            <p:nvSpPr>
              <p:cNvPr id="79" name="Hexagon 78">
                <a:extLst>
                  <a:ext uri="{FF2B5EF4-FFF2-40B4-BE49-F238E27FC236}">
                    <a16:creationId xmlns:a16="http://schemas.microsoft.com/office/drawing/2014/main" id="{56A68EE4-45CA-4FE2-8EA4-36A6B1BEA867}"/>
                  </a:ext>
                </a:extLst>
              </p:cNvPr>
              <p:cNvSpPr/>
              <p:nvPr/>
            </p:nvSpPr>
            <p:spPr>
              <a:xfrm>
                <a:off x="6943388" y="1632159"/>
                <a:ext cx="2051602" cy="1686372"/>
              </a:xfrm>
              <a:prstGeom prst="hexagon">
                <a:avLst/>
              </a:prstGeom>
              <a:solidFill>
                <a:schemeClr val="tx2">
                  <a:lumMod val="50000"/>
                </a:schemeClr>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Online Platform</a:t>
                </a:r>
              </a:p>
            </p:txBody>
          </p:sp>
          <p:pic>
            <p:nvPicPr>
              <p:cNvPr id="62" name="Picture 61" descr="MOODLE.png">
                <a:extLst>
                  <a:ext uri="{FF2B5EF4-FFF2-40B4-BE49-F238E27FC236}">
                    <a16:creationId xmlns:a16="http://schemas.microsoft.com/office/drawing/2014/main" id="{3AA669D7-E5C5-4DAA-900B-BFD71E266422}"/>
                  </a:ext>
                </a:extLst>
              </p:cNvPr>
              <p:cNvPicPr>
                <a:picLocks noChangeAspect="1"/>
              </p:cNvPicPr>
              <p:nvPr/>
            </p:nvPicPr>
            <p:blipFill>
              <a:blip r:embed="rId7" cstate="print"/>
              <a:stretch>
                <a:fillRect/>
              </a:stretch>
            </p:blipFill>
            <p:spPr>
              <a:xfrm>
                <a:off x="7165856" y="2060848"/>
                <a:ext cx="1576586" cy="392501"/>
              </a:xfrm>
              <a:prstGeom prst="rect">
                <a:avLst/>
              </a:prstGeom>
            </p:spPr>
          </p:pic>
        </p:grpSp>
        <p:sp>
          <p:nvSpPr>
            <p:cNvPr id="56" name="Hexagon 55">
              <a:extLst>
                <a:ext uri="{FF2B5EF4-FFF2-40B4-BE49-F238E27FC236}">
                  <a16:creationId xmlns:a16="http://schemas.microsoft.com/office/drawing/2014/main" id="{56A68EE4-45CA-4FE2-8EA4-36A6B1BEA867}"/>
                </a:ext>
              </a:extLst>
            </p:cNvPr>
            <p:cNvSpPr/>
            <p:nvPr/>
          </p:nvSpPr>
          <p:spPr>
            <a:xfrm>
              <a:off x="5058367" y="2801175"/>
              <a:ext cx="2051602" cy="1686372"/>
            </a:xfrm>
            <a:prstGeom prst="hexagon">
              <a:avLst/>
            </a:prstGeom>
            <a:solidFill>
              <a:schemeClr val="accent6">
                <a:lumMod val="75000"/>
              </a:schemeClr>
            </a:solidFill>
            <a:ln>
              <a:solidFill>
                <a:schemeClr val="tx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Work Practice</a:t>
              </a:r>
            </a:p>
          </p:txBody>
        </p:sp>
      </p:grpSp>
    </p:spTree>
    <p:extLst>
      <p:ext uri="{BB962C8B-B14F-4D97-AF65-F5344CB8AC3E}">
        <p14:creationId xmlns:p14="http://schemas.microsoft.com/office/powerpoint/2010/main" val="321779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DB3774F-1BE0-4392-867F-9FD129372684}"/>
              </a:ext>
            </a:extLst>
          </p:cNvPr>
          <p:cNvSpPr/>
          <p:nvPr/>
        </p:nvSpPr>
        <p:spPr>
          <a:xfrm>
            <a:off x="0" y="27384"/>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Hexagon 19">
            <a:extLst>
              <a:ext uri="{FF2B5EF4-FFF2-40B4-BE49-F238E27FC236}">
                <a16:creationId xmlns:a16="http://schemas.microsoft.com/office/drawing/2014/main" id="{56A68EE4-45CA-4FE2-8EA4-36A6B1BEA867}"/>
              </a:ext>
            </a:extLst>
          </p:cNvPr>
          <p:cNvSpPr/>
          <p:nvPr/>
        </p:nvSpPr>
        <p:spPr>
          <a:xfrm>
            <a:off x="2909917" y="2757588"/>
            <a:ext cx="1764000" cy="148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Procurement</a:t>
            </a:r>
          </a:p>
        </p:txBody>
      </p:sp>
      <p:sp>
        <p:nvSpPr>
          <p:cNvPr id="28" name="Rectangle: Rounded Corners 27">
            <a:extLst>
              <a:ext uri="{FF2B5EF4-FFF2-40B4-BE49-F238E27FC236}">
                <a16:creationId xmlns:a16="http://schemas.microsoft.com/office/drawing/2014/main" id="{F67534BA-4374-4F23-BC78-42A8683F8C10}"/>
              </a:ext>
            </a:extLst>
          </p:cNvPr>
          <p:cNvSpPr/>
          <p:nvPr/>
        </p:nvSpPr>
        <p:spPr>
          <a:xfrm>
            <a:off x="107504" y="116632"/>
            <a:ext cx="8928992" cy="50405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Academy Portfolio</a:t>
            </a:r>
          </a:p>
        </p:txBody>
      </p:sp>
      <p:sp>
        <p:nvSpPr>
          <p:cNvPr id="31" name="Hexagon 30">
            <a:extLst>
              <a:ext uri="{FF2B5EF4-FFF2-40B4-BE49-F238E27FC236}">
                <a16:creationId xmlns:a16="http://schemas.microsoft.com/office/drawing/2014/main" id="{0C0F0273-F4E2-4E8B-BA02-D7A8419756BE}"/>
              </a:ext>
            </a:extLst>
          </p:cNvPr>
          <p:cNvSpPr/>
          <p:nvPr/>
        </p:nvSpPr>
        <p:spPr>
          <a:xfrm>
            <a:off x="1523118" y="3471880"/>
            <a:ext cx="1764000" cy="148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a:t>
            </a:r>
            <a:r>
              <a:rPr kumimoji="0" lang="en-GB" sz="1400" b="0" i="0" u="none" strike="noStrike" kern="1200" cap="none" spc="0" normalizeH="0" baseline="0" noProof="0" dirty="0" err="1">
                <a:ln>
                  <a:noFill/>
                </a:ln>
                <a:solidFill>
                  <a:prstClr val="white"/>
                </a:solidFill>
                <a:effectLst/>
                <a:uLnTx/>
                <a:uFillTx/>
                <a:latin typeface="Calibri"/>
                <a:ea typeface="+mn-ea"/>
                <a:cs typeface="+mn-cs"/>
              </a:rPr>
              <a:t>ontract</a:t>
            </a:r>
            <a:r>
              <a:rPr kumimoji="0" lang="en-GB" sz="1400" b="0" i="0" u="none" strike="noStrike" kern="1200" cap="none" spc="0" normalizeH="0" baseline="0" noProof="0" dirty="0">
                <a:ln>
                  <a:noFill/>
                </a:ln>
                <a:solidFill>
                  <a:prstClr val="white"/>
                </a:solidFill>
                <a:effectLst/>
                <a:uLnTx/>
                <a:uFillTx/>
                <a:latin typeface="Calibri"/>
                <a:ea typeface="+mn-ea"/>
                <a:cs typeface="+mn-cs"/>
              </a:rPr>
              <a:t> Management</a:t>
            </a:r>
          </a:p>
        </p:txBody>
      </p:sp>
      <p:sp>
        <p:nvSpPr>
          <p:cNvPr id="33" name="Hexagon 32">
            <a:extLst>
              <a:ext uri="{FF2B5EF4-FFF2-40B4-BE49-F238E27FC236}">
                <a16:creationId xmlns:a16="http://schemas.microsoft.com/office/drawing/2014/main" id="{7B27148F-F285-4F1F-BA1D-7E1B35DF9A68}"/>
              </a:ext>
            </a:extLst>
          </p:cNvPr>
          <p:cNvSpPr/>
          <p:nvPr/>
        </p:nvSpPr>
        <p:spPr>
          <a:xfrm>
            <a:off x="117262" y="1301989"/>
            <a:ext cx="1764000" cy="1486800"/>
          </a:xfrm>
          <a:prstGeom prst="hexagon">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Ad-hoc Requirements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Evolving Strategy</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Hexagon 33">
            <a:extLst>
              <a:ext uri="{FF2B5EF4-FFF2-40B4-BE49-F238E27FC236}">
                <a16:creationId xmlns:a16="http://schemas.microsoft.com/office/drawing/2014/main" id="{D9A197E3-144E-4C64-8A5C-AC5E77AF858F}"/>
              </a:ext>
            </a:extLst>
          </p:cNvPr>
          <p:cNvSpPr/>
          <p:nvPr/>
        </p:nvSpPr>
        <p:spPr>
          <a:xfrm>
            <a:off x="5679590" y="4241764"/>
            <a:ext cx="1764000" cy="1486800"/>
          </a:xfrm>
          <a:prstGeom prst="hexagon">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Social Care</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A8FB9DB9-60F1-42EC-8ADF-85A54491C4D0}"/>
              </a:ext>
            </a:extLst>
          </p:cNvPr>
          <p:cNvGrpSpPr/>
          <p:nvPr/>
        </p:nvGrpSpPr>
        <p:grpSpPr>
          <a:xfrm>
            <a:off x="6760738" y="956033"/>
            <a:ext cx="3077833" cy="446702"/>
            <a:chOff x="5660768" y="1121691"/>
            <a:chExt cx="3077833" cy="446702"/>
          </a:xfrm>
        </p:grpSpPr>
        <p:pic>
          <p:nvPicPr>
            <p:cNvPr id="17" name="Picture 16">
              <a:extLst>
                <a:ext uri="{FF2B5EF4-FFF2-40B4-BE49-F238E27FC236}">
                  <a16:creationId xmlns:a16="http://schemas.microsoft.com/office/drawing/2014/main" id="{1699B272-B50A-4261-A730-8825441A45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45"/>
            <a:stretch/>
          </p:blipFill>
          <p:spPr>
            <a:xfrm>
              <a:off x="5660768" y="1121691"/>
              <a:ext cx="940585" cy="446702"/>
            </a:xfrm>
            <a:prstGeom prst="rect">
              <a:avLst/>
            </a:prstGeom>
          </p:spPr>
        </p:pic>
        <p:sp>
          <p:nvSpPr>
            <p:cNvPr id="18" name="TextBox 17">
              <a:extLst>
                <a:ext uri="{FF2B5EF4-FFF2-40B4-BE49-F238E27FC236}">
                  <a16:creationId xmlns:a16="http://schemas.microsoft.com/office/drawing/2014/main" id="{50FEC339-F92F-4F63-BF6A-A98A12825401}"/>
                </a:ext>
              </a:extLst>
            </p:cNvPr>
            <p:cNvSpPr txBox="1"/>
            <p:nvPr/>
          </p:nvSpPr>
          <p:spPr>
            <a:xfrm>
              <a:off x="6668880" y="1148454"/>
              <a:ext cx="206972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charset="0"/>
                  <a:ea typeface="+mn-ea"/>
                  <a:cs typeface="+mn-cs"/>
                </a:rPr>
                <a:t>Delivery Partner</a:t>
              </a:r>
            </a:p>
          </p:txBody>
        </p:sp>
      </p:grpSp>
      <p:grpSp>
        <p:nvGrpSpPr>
          <p:cNvPr id="10" name="Group 9">
            <a:extLst>
              <a:ext uri="{FF2B5EF4-FFF2-40B4-BE49-F238E27FC236}">
                <a16:creationId xmlns:a16="http://schemas.microsoft.com/office/drawing/2014/main" id="{F5FB1B2E-E617-4CFD-A807-C318F60BA82A}"/>
              </a:ext>
            </a:extLst>
          </p:cNvPr>
          <p:cNvGrpSpPr/>
          <p:nvPr/>
        </p:nvGrpSpPr>
        <p:grpSpPr>
          <a:xfrm>
            <a:off x="1521796" y="1268760"/>
            <a:ext cx="8316775" cy="4428151"/>
            <a:chOff x="1511809" y="1439308"/>
            <a:chExt cx="8316775" cy="4428151"/>
          </a:xfrm>
        </p:grpSpPr>
        <p:grpSp>
          <p:nvGrpSpPr>
            <p:cNvPr id="3" name="Group 2">
              <a:extLst>
                <a:ext uri="{FF2B5EF4-FFF2-40B4-BE49-F238E27FC236}">
                  <a16:creationId xmlns:a16="http://schemas.microsoft.com/office/drawing/2014/main" id="{97E4DEB0-B1E6-4E8B-BAA1-CAED2927D9B0}"/>
                </a:ext>
              </a:extLst>
            </p:cNvPr>
            <p:cNvGrpSpPr/>
            <p:nvPr/>
          </p:nvGrpSpPr>
          <p:grpSpPr>
            <a:xfrm>
              <a:off x="6964629" y="1555632"/>
              <a:ext cx="2863955" cy="494058"/>
              <a:chOff x="7061019" y="1627896"/>
              <a:chExt cx="2863955" cy="494058"/>
            </a:xfrm>
          </p:grpSpPr>
          <p:pic>
            <p:nvPicPr>
              <p:cNvPr id="21" name="Picture 20">
                <a:extLst>
                  <a:ext uri="{FF2B5EF4-FFF2-40B4-BE49-F238E27FC236}">
                    <a16:creationId xmlns:a16="http://schemas.microsoft.com/office/drawing/2014/main" id="{08D2943A-07BE-4E7F-BAEF-8824F3F079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1019" y="1627896"/>
                <a:ext cx="426177" cy="494058"/>
              </a:xfrm>
              <a:prstGeom prst="rect">
                <a:avLst/>
              </a:prstGeom>
            </p:spPr>
          </p:pic>
          <p:sp>
            <p:nvSpPr>
              <p:cNvPr id="26" name="TextBox 25">
                <a:extLst>
                  <a:ext uri="{FF2B5EF4-FFF2-40B4-BE49-F238E27FC236}">
                    <a16:creationId xmlns:a16="http://schemas.microsoft.com/office/drawing/2014/main" id="{B5D4319C-DD49-48D4-A9A3-2488B2B725D3}"/>
                  </a:ext>
                </a:extLst>
              </p:cNvPr>
              <p:cNvSpPr txBox="1"/>
              <p:nvPr/>
            </p:nvSpPr>
            <p:spPr>
              <a:xfrm>
                <a:off x="7855253" y="1682068"/>
                <a:ext cx="206972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charset="0"/>
                    <a:ea typeface="+mn-ea"/>
                    <a:cs typeface="+mn-cs"/>
                  </a:rPr>
                  <a:t>Approved Centre</a:t>
                </a:r>
              </a:p>
            </p:txBody>
          </p:sp>
        </p:grpSp>
        <p:grpSp>
          <p:nvGrpSpPr>
            <p:cNvPr id="9" name="Group 8">
              <a:extLst>
                <a:ext uri="{FF2B5EF4-FFF2-40B4-BE49-F238E27FC236}">
                  <a16:creationId xmlns:a16="http://schemas.microsoft.com/office/drawing/2014/main" id="{30C400E5-46C2-478E-AD38-071A54EF47C1}"/>
                </a:ext>
              </a:extLst>
            </p:cNvPr>
            <p:cNvGrpSpPr/>
            <p:nvPr/>
          </p:nvGrpSpPr>
          <p:grpSpPr>
            <a:xfrm>
              <a:off x="1511809" y="1439308"/>
              <a:ext cx="7812719" cy="4428151"/>
              <a:chOff x="1511809" y="1439308"/>
              <a:chExt cx="7812719" cy="4428151"/>
            </a:xfrm>
          </p:grpSpPr>
          <p:grpSp>
            <p:nvGrpSpPr>
              <p:cNvPr id="5" name="Group 4">
                <a:extLst>
                  <a:ext uri="{FF2B5EF4-FFF2-40B4-BE49-F238E27FC236}">
                    <a16:creationId xmlns:a16="http://schemas.microsoft.com/office/drawing/2014/main" id="{8D7813CA-59F3-456D-BD63-49CC5BC62203}"/>
                  </a:ext>
                </a:extLst>
              </p:cNvPr>
              <p:cNvGrpSpPr/>
              <p:nvPr/>
            </p:nvGrpSpPr>
            <p:grpSpPr>
              <a:xfrm>
                <a:off x="1511809" y="1439308"/>
                <a:ext cx="3152032" cy="4428151"/>
                <a:chOff x="1727833" y="1223284"/>
                <a:chExt cx="3152032" cy="4428151"/>
              </a:xfrm>
            </p:grpSpPr>
            <p:sp>
              <p:nvSpPr>
                <p:cNvPr id="24" name="Hexagon 23">
                  <a:extLst>
                    <a:ext uri="{FF2B5EF4-FFF2-40B4-BE49-F238E27FC236}">
                      <a16:creationId xmlns:a16="http://schemas.microsoft.com/office/drawing/2014/main" id="{16848AF8-E88C-48BA-8D9E-E9F0FDA17B43}"/>
                    </a:ext>
                  </a:extLst>
                </p:cNvPr>
                <p:cNvSpPr/>
                <p:nvPr/>
              </p:nvSpPr>
              <p:spPr>
                <a:xfrm>
                  <a:off x="3115865" y="4164635"/>
                  <a:ext cx="1764000" cy="1486800"/>
                </a:xfrm>
                <a:prstGeom prst="hexagon">
                  <a:avLst/>
                </a:prstGeom>
                <a:solidFill>
                  <a:srgbClr val="7030A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a:t>
                  </a:r>
                  <a:r>
                    <a:rPr kumimoji="0" lang="en-GB" sz="1400" b="0" i="0" u="none" strike="noStrike" kern="1200" cap="none" spc="0" normalizeH="0" baseline="0" noProof="0" dirty="0">
                      <a:ln>
                        <a:noFill/>
                      </a:ln>
                      <a:solidFill>
                        <a:prstClr val="white"/>
                      </a:solidFill>
                      <a:effectLst/>
                      <a:uLnTx/>
                      <a:uFillTx/>
                      <a:latin typeface="Calibri"/>
                      <a:ea typeface="+mn-ea"/>
                      <a:cs typeface="+mn-cs"/>
                    </a:rPr>
                    <a:t>hartered Manager</a:t>
                  </a:r>
                </a:p>
              </p:txBody>
            </p:sp>
            <p:sp>
              <p:nvSpPr>
                <p:cNvPr id="25" name="Hexagon 24">
                  <a:extLst>
                    <a:ext uri="{FF2B5EF4-FFF2-40B4-BE49-F238E27FC236}">
                      <a16:creationId xmlns:a16="http://schemas.microsoft.com/office/drawing/2014/main" id="{1DDDEB86-1190-4236-93BF-DA02108E0B4E}"/>
                    </a:ext>
                  </a:extLst>
                </p:cNvPr>
                <p:cNvSpPr/>
                <p:nvPr/>
              </p:nvSpPr>
              <p:spPr>
                <a:xfrm>
                  <a:off x="3115865" y="1223284"/>
                  <a:ext cx="1764000" cy="1486800"/>
                </a:xfrm>
                <a:prstGeom prst="hexagon">
                  <a:avLst/>
                </a:prstGeom>
                <a:solidFill>
                  <a:srgbClr val="7030A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Leadership &amp; Management</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Hexagon 28">
                  <a:extLst>
                    <a:ext uri="{FF2B5EF4-FFF2-40B4-BE49-F238E27FC236}">
                      <a16:creationId xmlns:a16="http://schemas.microsoft.com/office/drawing/2014/main" id="{856139E2-FFF5-40C6-BFA0-70C9B205C56C}"/>
                    </a:ext>
                  </a:extLst>
                </p:cNvPr>
                <p:cNvSpPr/>
                <p:nvPr/>
              </p:nvSpPr>
              <p:spPr>
                <a:xfrm>
                  <a:off x="1727833" y="1962806"/>
                  <a:ext cx="1764000" cy="1486800"/>
                </a:xfrm>
                <a:prstGeom prst="hexagon">
                  <a:avLst/>
                </a:prstGeom>
                <a:solidFill>
                  <a:srgbClr val="7030A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Coaching &amp; Mentoring</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1AD59D25-9CFC-4E1A-9A68-42A052ABF7F6}"/>
                  </a:ext>
                </a:extLst>
              </p:cNvPr>
              <p:cNvGrpSpPr/>
              <p:nvPr/>
            </p:nvGrpSpPr>
            <p:grpSpPr>
              <a:xfrm>
                <a:off x="6788995" y="2026146"/>
                <a:ext cx="2535533" cy="830997"/>
                <a:chOff x="6788995" y="2026146"/>
                <a:chExt cx="2535533" cy="830997"/>
              </a:xfrm>
            </p:grpSpPr>
            <p:pic>
              <p:nvPicPr>
                <p:cNvPr id="30" name="Picture 29">
                  <a:extLst>
                    <a:ext uri="{FF2B5EF4-FFF2-40B4-BE49-F238E27FC236}">
                      <a16:creationId xmlns:a16="http://schemas.microsoft.com/office/drawing/2014/main" id="{738773C5-CCA9-4098-9B80-A06EB5D6C5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8995" y="2137650"/>
                  <a:ext cx="864096" cy="576266"/>
                </a:xfrm>
                <a:prstGeom prst="rect">
                  <a:avLst/>
                </a:prstGeom>
              </p:spPr>
            </p:pic>
            <p:sp>
              <p:nvSpPr>
                <p:cNvPr id="35" name="TextBox 34">
                  <a:extLst>
                    <a:ext uri="{FF2B5EF4-FFF2-40B4-BE49-F238E27FC236}">
                      <a16:creationId xmlns:a16="http://schemas.microsoft.com/office/drawing/2014/main" id="{A784C832-5139-4F00-A27F-E9816A3E65DB}"/>
                    </a:ext>
                  </a:extLst>
                </p:cNvPr>
                <p:cNvSpPr txBox="1"/>
                <p:nvPr/>
              </p:nvSpPr>
              <p:spPr>
                <a:xfrm>
                  <a:off x="7734481" y="2026146"/>
                  <a:ext cx="1590047"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charset="0"/>
                      <a:ea typeface="+mn-ea"/>
                      <a:cs typeface="+mn-cs"/>
                    </a:rPr>
                    <a:t>Chartered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charset="0"/>
                      <a:ea typeface="+mn-ea"/>
                      <a:cs typeface="+mn-cs"/>
                    </a:rPr>
                    <a:t>Manager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charset="0"/>
                      <a:ea typeface="+mn-ea"/>
                      <a:cs typeface="+mn-cs"/>
                    </a:rPr>
                    <a:t>Assessment Centre</a:t>
                  </a:r>
                </a:p>
              </p:txBody>
            </p:sp>
          </p:grpSp>
        </p:grpSp>
      </p:grpSp>
      <p:grpSp>
        <p:nvGrpSpPr>
          <p:cNvPr id="13" name="Group 12">
            <a:extLst>
              <a:ext uri="{FF2B5EF4-FFF2-40B4-BE49-F238E27FC236}">
                <a16:creationId xmlns:a16="http://schemas.microsoft.com/office/drawing/2014/main" id="{31AB6FCA-37F0-4132-BC2D-838AEB8EB2F0}"/>
              </a:ext>
            </a:extLst>
          </p:cNvPr>
          <p:cNvGrpSpPr/>
          <p:nvPr/>
        </p:nvGrpSpPr>
        <p:grpSpPr>
          <a:xfrm>
            <a:off x="4286713" y="2007496"/>
            <a:ext cx="4882180" cy="4468535"/>
            <a:chOff x="4286769" y="2139402"/>
            <a:chExt cx="4882180" cy="4468535"/>
          </a:xfrm>
        </p:grpSpPr>
        <p:grpSp>
          <p:nvGrpSpPr>
            <p:cNvPr id="11" name="Group 10">
              <a:extLst>
                <a:ext uri="{FF2B5EF4-FFF2-40B4-BE49-F238E27FC236}">
                  <a16:creationId xmlns:a16="http://schemas.microsoft.com/office/drawing/2014/main" id="{A1B3E59C-EFC7-4A38-A40E-A58AF0A3FCB4}"/>
                </a:ext>
              </a:extLst>
            </p:cNvPr>
            <p:cNvGrpSpPr/>
            <p:nvPr/>
          </p:nvGrpSpPr>
          <p:grpSpPr>
            <a:xfrm>
              <a:off x="4286769" y="2139402"/>
              <a:ext cx="1781424" cy="4468535"/>
              <a:chOff x="4286769" y="2139402"/>
              <a:chExt cx="1781424" cy="4468535"/>
            </a:xfrm>
          </p:grpSpPr>
          <p:sp>
            <p:nvSpPr>
              <p:cNvPr id="22" name="Hexagon 21">
                <a:extLst>
                  <a:ext uri="{FF2B5EF4-FFF2-40B4-BE49-F238E27FC236}">
                    <a16:creationId xmlns:a16="http://schemas.microsoft.com/office/drawing/2014/main" id="{DCD09042-5F4D-444B-B8B3-083511376432}"/>
                  </a:ext>
                </a:extLst>
              </p:cNvPr>
              <p:cNvSpPr/>
              <p:nvPr/>
            </p:nvSpPr>
            <p:spPr>
              <a:xfrm>
                <a:off x="4304193" y="2139402"/>
                <a:ext cx="1764000" cy="1486800"/>
              </a:xfrm>
              <a:prstGeom prst="hexagon">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Project Management</a:t>
                </a:r>
              </a:p>
            </p:txBody>
          </p:sp>
          <p:sp>
            <p:nvSpPr>
              <p:cNvPr id="23" name="Hexagon 22">
                <a:extLst>
                  <a:ext uri="{FF2B5EF4-FFF2-40B4-BE49-F238E27FC236}">
                    <a16:creationId xmlns:a16="http://schemas.microsoft.com/office/drawing/2014/main" id="{54DF6072-4B1F-4469-A170-47CF35FD9BB8}"/>
                  </a:ext>
                </a:extLst>
              </p:cNvPr>
              <p:cNvSpPr/>
              <p:nvPr/>
            </p:nvSpPr>
            <p:spPr>
              <a:xfrm>
                <a:off x="4296627" y="3637259"/>
                <a:ext cx="1764000" cy="148680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Business Analysis</a:t>
                </a:r>
              </a:p>
            </p:txBody>
          </p:sp>
          <p:sp>
            <p:nvSpPr>
              <p:cNvPr id="32" name="Hexagon 31">
                <a:extLst>
                  <a:ext uri="{FF2B5EF4-FFF2-40B4-BE49-F238E27FC236}">
                    <a16:creationId xmlns:a16="http://schemas.microsoft.com/office/drawing/2014/main" id="{31B33413-3554-41AF-AD73-E1B20BEF7C4F}"/>
                  </a:ext>
                </a:extLst>
              </p:cNvPr>
              <p:cNvSpPr/>
              <p:nvPr/>
            </p:nvSpPr>
            <p:spPr>
              <a:xfrm>
                <a:off x="4286769" y="5121137"/>
                <a:ext cx="1764000" cy="148680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a:t>
                </a:r>
                <a:r>
                  <a:rPr kumimoji="0" lang="en-GB" sz="1400" b="0" i="0" u="none" strike="noStrike" kern="1200" cap="none" spc="0" normalizeH="0" baseline="0" noProof="0" dirty="0" err="1">
                    <a:ln>
                      <a:noFill/>
                    </a:ln>
                    <a:solidFill>
                      <a:prstClr val="white"/>
                    </a:solidFill>
                    <a:effectLst/>
                    <a:uLnTx/>
                    <a:uFillTx/>
                    <a:latin typeface="Calibri"/>
                    <a:ea typeface="+mn-ea"/>
                    <a:cs typeface="+mn-cs"/>
                  </a:rPr>
                  <a:t>anaging</a:t>
                </a:r>
                <a:r>
                  <a:rPr kumimoji="0" lang="en-GB" sz="1400" b="0" i="0" u="none" strike="noStrike" kern="1200" cap="none" spc="0" normalizeH="0" baseline="0" noProof="0" dirty="0">
                    <a:ln>
                      <a:noFill/>
                    </a:ln>
                    <a:solidFill>
                      <a:prstClr val="white"/>
                    </a:solidFill>
                    <a:effectLst/>
                    <a:uLnTx/>
                    <a:uFillTx/>
                    <a:latin typeface="Calibri"/>
                    <a:ea typeface="+mn-ea"/>
                    <a:cs typeface="+mn-cs"/>
                  </a:rPr>
                  <a:t> Ideas &amp; Innovation</a:t>
                </a:r>
              </a:p>
            </p:txBody>
          </p:sp>
        </p:grpSp>
        <p:grpSp>
          <p:nvGrpSpPr>
            <p:cNvPr id="12" name="Group 11">
              <a:extLst>
                <a:ext uri="{FF2B5EF4-FFF2-40B4-BE49-F238E27FC236}">
                  <a16:creationId xmlns:a16="http://schemas.microsoft.com/office/drawing/2014/main" id="{B95042CF-68B2-45D4-9ADA-0EF75C914B1B}"/>
                </a:ext>
              </a:extLst>
            </p:cNvPr>
            <p:cNvGrpSpPr/>
            <p:nvPr/>
          </p:nvGrpSpPr>
          <p:grpSpPr>
            <a:xfrm>
              <a:off x="6974672" y="2815085"/>
              <a:ext cx="2194277" cy="522352"/>
              <a:chOff x="6974672" y="2815085"/>
              <a:chExt cx="2194277" cy="522352"/>
            </a:xfrm>
          </p:grpSpPr>
          <p:pic>
            <p:nvPicPr>
              <p:cNvPr id="36" name="Picture 35">
                <a:extLst>
                  <a:ext uri="{FF2B5EF4-FFF2-40B4-BE49-F238E27FC236}">
                    <a16:creationId xmlns:a16="http://schemas.microsoft.com/office/drawing/2014/main" id="{862EEA87-A593-436B-885A-5136EF124B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4672" y="2815085"/>
                <a:ext cx="520031" cy="522352"/>
              </a:xfrm>
              <a:prstGeom prst="rect">
                <a:avLst/>
              </a:prstGeom>
            </p:spPr>
          </p:pic>
          <p:sp>
            <p:nvSpPr>
              <p:cNvPr id="37" name="TextBox 36">
                <a:extLst>
                  <a:ext uri="{FF2B5EF4-FFF2-40B4-BE49-F238E27FC236}">
                    <a16:creationId xmlns:a16="http://schemas.microsoft.com/office/drawing/2014/main" id="{D9E28F42-9249-4227-82F6-8EC752DAEF5D}"/>
                  </a:ext>
                </a:extLst>
              </p:cNvPr>
              <p:cNvSpPr txBox="1"/>
              <p:nvPr/>
            </p:nvSpPr>
            <p:spPr>
              <a:xfrm>
                <a:off x="7712814" y="2873067"/>
                <a:ext cx="145613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charset="0"/>
                    <a:ea typeface="+mn-ea"/>
                    <a:cs typeface="+mn-cs"/>
                  </a:rPr>
                  <a:t>Approved Centre</a:t>
                </a:r>
              </a:p>
            </p:txBody>
          </p:sp>
        </p:grpSp>
      </p:grpSp>
      <p:sp>
        <p:nvSpPr>
          <p:cNvPr id="41" name="TextBox 40">
            <a:extLst>
              <a:ext uri="{FF2B5EF4-FFF2-40B4-BE49-F238E27FC236}">
                <a16:creationId xmlns:a16="http://schemas.microsoft.com/office/drawing/2014/main" id="{13289203-36E6-4E64-A431-C1A457528E5F}"/>
              </a:ext>
            </a:extLst>
          </p:cNvPr>
          <p:cNvSpPr txBox="1"/>
          <p:nvPr/>
        </p:nvSpPr>
        <p:spPr>
          <a:xfrm>
            <a:off x="35496" y="6398458"/>
            <a:ext cx="856957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mn-cs"/>
              </a:rPr>
              <a:t>View Academy information at </a:t>
            </a:r>
            <a:r>
              <a:rPr kumimoji="0" lang="en-GB" sz="1800" b="0" i="0" u="none" strike="noStrike" kern="1200" cap="none" spc="0" normalizeH="0" baseline="0" noProof="0" dirty="0">
                <a:ln>
                  <a:noFill/>
                </a:ln>
                <a:solidFill>
                  <a:prstClr val="black"/>
                </a:solidFill>
                <a:effectLst/>
                <a:uLnTx/>
                <a:uFillTx/>
                <a:latin typeface="Arial" charset="0"/>
                <a:ea typeface="+mn-ea"/>
                <a:cs typeface="+mn-cs"/>
                <a:hlinkClick r:id="rId7"/>
              </a:rPr>
              <a:t>https://academy.scotland-excel.org.uk/</a:t>
            </a:r>
            <a:endParaRPr kumimoji="0" lang="en-GB" sz="2400" b="0"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4" name="Group 3">
            <a:extLst>
              <a:ext uri="{FF2B5EF4-FFF2-40B4-BE49-F238E27FC236}">
                <a16:creationId xmlns:a16="http://schemas.microsoft.com/office/drawing/2014/main" id="{6B5ABB36-1387-467A-A0B8-4F68CD38104F}"/>
              </a:ext>
            </a:extLst>
          </p:cNvPr>
          <p:cNvGrpSpPr/>
          <p:nvPr/>
        </p:nvGrpSpPr>
        <p:grpSpPr>
          <a:xfrm>
            <a:off x="140066" y="2754964"/>
            <a:ext cx="8965797" cy="1486800"/>
            <a:chOff x="140066" y="2754964"/>
            <a:chExt cx="8965797" cy="1486800"/>
          </a:xfrm>
        </p:grpSpPr>
        <p:grpSp>
          <p:nvGrpSpPr>
            <p:cNvPr id="15" name="Group 14">
              <a:extLst>
                <a:ext uri="{FF2B5EF4-FFF2-40B4-BE49-F238E27FC236}">
                  <a16:creationId xmlns:a16="http://schemas.microsoft.com/office/drawing/2014/main" id="{43C824C2-C90B-46FC-955C-37A54416E12D}"/>
                </a:ext>
              </a:extLst>
            </p:cNvPr>
            <p:cNvGrpSpPr/>
            <p:nvPr/>
          </p:nvGrpSpPr>
          <p:grpSpPr>
            <a:xfrm>
              <a:off x="140066" y="2754964"/>
              <a:ext cx="8965797" cy="1486800"/>
              <a:chOff x="121255" y="2966241"/>
              <a:chExt cx="8965797" cy="1486800"/>
            </a:xfrm>
          </p:grpSpPr>
          <p:sp>
            <p:nvSpPr>
              <p:cNvPr id="27" name="Hexagon 26">
                <a:extLst>
                  <a:ext uri="{FF2B5EF4-FFF2-40B4-BE49-F238E27FC236}">
                    <a16:creationId xmlns:a16="http://schemas.microsoft.com/office/drawing/2014/main" id="{29E47DDD-17DE-4141-A5C9-772FF2A87841}"/>
                  </a:ext>
                </a:extLst>
              </p:cNvPr>
              <p:cNvSpPr/>
              <p:nvPr/>
            </p:nvSpPr>
            <p:spPr>
              <a:xfrm>
                <a:off x="121255" y="2966241"/>
                <a:ext cx="1764000" cy="1486800"/>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Practice Workshops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mn-ea"/>
                    <a:cs typeface="+mn-cs"/>
                  </a:rPr>
                  <a:t>[Non-Accredited]</a:t>
                </a:r>
              </a:p>
            </p:txBody>
          </p:sp>
          <p:sp>
            <p:nvSpPr>
              <p:cNvPr id="39" name="TextBox 38">
                <a:extLst>
                  <a:ext uri="{FF2B5EF4-FFF2-40B4-BE49-F238E27FC236}">
                    <a16:creationId xmlns:a16="http://schemas.microsoft.com/office/drawing/2014/main" id="{34FF60BD-5A6D-4638-BF3F-1FAC3F18B0D4}"/>
                  </a:ext>
                </a:extLst>
              </p:cNvPr>
              <p:cNvSpPr txBox="1"/>
              <p:nvPr/>
            </p:nvSpPr>
            <p:spPr>
              <a:xfrm>
                <a:off x="7756975" y="3466644"/>
                <a:ext cx="133007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charset="0"/>
                    <a:ea typeface="+mn-ea"/>
                    <a:cs typeface="+mn-cs"/>
                  </a:rPr>
                  <a:t>Practice Workshops</a:t>
                </a:r>
              </a:p>
            </p:txBody>
          </p:sp>
        </p:grpSp>
        <p:pic>
          <p:nvPicPr>
            <p:cNvPr id="44" name="Picture 43" descr="A close up of a sign&#10;&#10;Description generated with very high confidence">
              <a:extLst>
                <a:ext uri="{FF2B5EF4-FFF2-40B4-BE49-F238E27FC236}">
                  <a16:creationId xmlns:a16="http://schemas.microsoft.com/office/drawing/2014/main" id="{51CCEEF6-EBC9-47F5-B505-7C7B30E206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8982" y="3308722"/>
              <a:ext cx="864097" cy="408310"/>
            </a:xfrm>
            <a:prstGeom prst="rect">
              <a:avLst/>
            </a:prstGeom>
          </p:spPr>
        </p:pic>
      </p:grpSp>
      <p:pic>
        <p:nvPicPr>
          <p:cNvPr id="38" name="Picture 37" descr="A close up of a sign&#10;&#10;Description generated with very high confidence">
            <a:extLst>
              <a:ext uri="{FF2B5EF4-FFF2-40B4-BE49-F238E27FC236}">
                <a16:creationId xmlns:a16="http://schemas.microsoft.com/office/drawing/2014/main" id="{64759BCC-98AD-4DCD-BDBF-4AD3704E42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52320" y="6019654"/>
            <a:ext cx="1282844" cy="606179"/>
          </a:xfrm>
          <a:prstGeom prst="rect">
            <a:avLst/>
          </a:prstGeom>
        </p:spPr>
      </p:pic>
    </p:spTree>
    <p:extLst>
      <p:ext uri="{BB962C8B-B14F-4D97-AF65-F5344CB8AC3E}">
        <p14:creationId xmlns:p14="http://schemas.microsoft.com/office/powerpoint/2010/main" val="26978333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Rounded Corners 11">
            <a:extLst>
              <a:ext uri="{FF2B5EF4-FFF2-40B4-BE49-F238E27FC236}">
                <a16:creationId xmlns:a16="http://schemas.microsoft.com/office/drawing/2014/main" id="{17758487-6833-4B99-A814-4D1CD527C9C2}"/>
              </a:ext>
            </a:extLst>
          </p:cNvPr>
          <p:cNvSpPr/>
          <p:nvPr/>
        </p:nvSpPr>
        <p:spPr>
          <a:xfrm>
            <a:off x="107504" y="188640"/>
            <a:ext cx="8928992" cy="638840"/>
          </a:xfrm>
          <a:prstGeom prst="round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Let’s Work Together</a:t>
            </a:r>
            <a:r>
              <a:rPr kumimoji="0" lang="mr-IN" sz="2600" b="0" i="0" u="none" strike="noStrike" kern="1200" cap="none" spc="0" normalizeH="0" baseline="0" noProof="0" dirty="0">
                <a:ln>
                  <a:noFill/>
                </a:ln>
                <a:solidFill>
                  <a:prstClr val="white"/>
                </a:solidFill>
                <a:effectLst/>
                <a:uLnTx/>
                <a:uFillTx/>
                <a:latin typeface="Calibri"/>
                <a:ea typeface="+mn-ea"/>
                <a:cs typeface="Mangal" panose="02040503050203030202" pitchFamily="18" charset="0"/>
              </a:rPr>
              <a:t>…</a:t>
            </a:r>
            <a:r>
              <a:rPr kumimoji="0" lang="en-GB" sz="2600" b="0" i="0" u="none" strike="noStrike" kern="1200" cap="none" spc="0" normalizeH="0" baseline="0" noProof="0" dirty="0">
                <a:ln>
                  <a:noFill/>
                </a:ln>
                <a:solidFill>
                  <a:prstClr val="white"/>
                </a:solidFill>
                <a:effectLst/>
                <a:uLnTx/>
                <a:uFillTx/>
                <a:latin typeface="Calibri"/>
                <a:ea typeface="+mn-ea"/>
                <a:cs typeface="+mn-cs"/>
              </a:rPr>
              <a:t>.  Courageous Collaborative Community</a:t>
            </a:r>
          </a:p>
        </p:txBody>
      </p:sp>
      <p:sp>
        <p:nvSpPr>
          <p:cNvPr id="4" name="TextBox 3"/>
          <p:cNvSpPr txBox="1"/>
          <p:nvPr/>
        </p:nvSpPr>
        <p:spPr>
          <a:xfrm>
            <a:off x="2411760" y="1370965"/>
            <a:ext cx="25202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year old problem</a:t>
            </a:r>
          </a:p>
        </p:txBody>
      </p:sp>
      <p:sp>
        <p:nvSpPr>
          <p:cNvPr id="5" name="TextBox 4"/>
          <p:cNvSpPr txBox="1"/>
          <p:nvPr/>
        </p:nvSpPr>
        <p:spPr>
          <a:xfrm>
            <a:off x="251520" y="1124744"/>
            <a:ext cx="1584176" cy="8617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charset="0"/>
                <a:ea typeface="+mn-ea"/>
                <a:cs typeface="+mn-cs"/>
              </a:rPr>
              <a:t>&gt;46</a:t>
            </a:r>
          </a:p>
        </p:txBody>
      </p:sp>
      <p:pic>
        <p:nvPicPr>
          <p:cNvPr id="11" name="Picture 10" descr="A close up of a sign&#10;&#10;Description generated with very high confidence">
            <a:extLst>
              <a:ext uri="{FF2B5EF4-FFF2-40B4-BE49-F238E27FC236}">
                <a16:creationId xmlns:a16="http://schemas.microsoft.com/office/drawing/2014/main" id="{9DCB6C2B-5E1E-40AD-8CC8-894E384D16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555413"/>
            <a:ext cx="1944050" cy="918617"/>
          </a:xfrm>
          <a:prstGeom prst="rect">
            <a:avLst/>
          </a:prstGeom>
        </p:spPr>
      </p:pic>
      <p:sp>
        <p:nvSpPr>
          <p:cNvPr id="12" name="TextBox 11"/>
          <p:cNvSpPr txBox="1"/>
          <p:nvPr/>
        </p:nvSpPr>
        <p:spPr>
          <a:xfrm>
            <a:off x="2411760" y="1999060"/>
            <a:ext cx="4629682" cy="203132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 Procurement</a:t>
            </a:r>
          </a:p>
          <a:p>
            <a:pPr marL="342900" marR="0" lvl="0" indent="-34290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4 Leadership &amp; Management</a:t>
            </a:r>
          </a:p>
          <a:p>
            <a:pPr marL="342900" marR="0" lvl="0" indent="-34290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1 Coaching &amp; Mentoring</a:t>
            </a:r>
          </a:p>
          <a:p>
            <a:pPr marL="342900" marR="0" lvl="0" indent="-34290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1 Project Management</a:t>
            </a:r>
          </a:p>
          <a:p>
            <a:pPr marL="342900" marR="0" lvl="0" indent="-34290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1 Innovation</a:t>
            </a:r>
          </a:p>
          <a:p>
            <a:pPr marL="342900" marR="0" lvl="0" indent="-34290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25 Practice Workshops</a:t>
            </a:r>
          </a:p>
          <a:p>
            <a:pPr marL="342900" marR="0" lvl="0" indent="-34290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More to follow</a:t>
            </a:r>
            <a:r>
              <a:rPr kumimoji="0" lang="mr-IN" sz="1800" b="0" i="0" u="none" strike="noStrike" kern="1200" cap="none" spc="0" normalizeH="0" baseline="0" noProof="0" dirty="0">
                <a:ln>
                  <a:noFill/>
                </a:ln>
                <a:solidFill>
                  <a:prstClr val="black"/>
                </a:solidFill>
                <a:effectLst/>
                <a:uLnTx/>
                <a:uFillTx/>
                <a:latin typeface="Arial" charset="0"/>
                <a:ea typeface="+mn-ea"/>
                <a:cs typeface="Mangal" panose="02040503050203030202" pitchFamily="18" charset="0"/>
              </a:rPr>
              <a:t>…</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3" name="TextBox 12"/>
          <p:cNvSpPr txBox="1"/>
          <p:nvPr/>
        </p:nvSpPr>
        <p:spPr>
          <a:xfrm>
            <a:off x="251520" y="3935378"/>
            <a:ext cx="2520280" cy="8617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charset="0"/>
                <a:ea typeface="+mn-ea"/>
                <a:cs typeface="+mn-cs"/>
              </a:rPr>
              <a:t>&gt;1,200</a:t>
            </a:r>
          </a:p>
        </p:txBody>
      </p:sp>
      <p:sp>
        <p:nvSpPr>
          <p:cNvPr id="14" name="TextBox 13"/>
          <p:cNvSpPr txBox="1"/>
          <p:nvPr/>
        </p:nvSpPr>
        <p:spPr>
          <a:xfrm>
            <a:off x="2411760" y="4181599"/>
            <a:ext cx="333611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national community</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996" y="1016120"/>
            <a:ext cx="2926396" cy="1675041"/>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b="6285"/>
          <a:stretch/>
        </p:blipFill>
        <p:spPr>
          <a:xfrm>
            <a:off x="6000996" y="2788429"/>
            <a:ext cx="2926396" cy="239965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4798797"/>
            <a:ext cx="2411176" cy="1604528"/>
          </a:xfrm>
          <a:prstGeom prst="rect">
            <a:avLst/>
          </a:prstGeom>
        </p:spPr>
      </p:pic>
      <p:sp>
        <p:nvSpPr>
          <p:cNvPr id="19" name="TextBox 18"/>
          <p:cNvSpPr txBox="1"/>
          <p:nvPr/>
        </p:nvSpPr>
        <p:spPr>
          <a:xfrm>
            <a:off x="2518680" y="5120216"/>
            <a:ext cx="252028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Let’s establish a virtual community</a:t>
            </a:r>
            <a:r>
              <a:rPr kumimoji="0" lang="mr-IN" sz="1800" b="0" i="0" u="none" strike="noStrike" kern="1200" cap="none" spc="0" normalizeH="0" baseline="0" noProof="0" dirty="0">
                <a:ln>
                  <a:noFill/>
                </a:ln>
                <a:solidFill>
                  <a:prstClr val="black"/>
                </a:solidFill>
                <a:effectLst/>
                <a:uLnTx/>
                <a:uFillTx/>
                <a:latin typeface="Arial" charset="0"/>
                <a:ea typeface="+mn-ea"/>
                <a:cs typeface="Mangal" panose="02040503050203030202" pitchFamily="18" charset="0"/>
              </a:rPr>
              <a:t>…</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0" name="Picture 19" descr="MOODLE.png">
            <a:extLst>
              <a:ext uri="{FF2B5EF4-FFF2-40B4-BE49-F238E27FC236}">
                <a16:creationId xmlns:a16="http://schemas.microsoft.com/office/drawing/2014/main" id="{3AA669D7-E5C5-4DAA-900B-BFD71E266422}"/>
              </a:ext>
            </a:extLst>
          </p:cNvPr>
          <p:cNvPicPr>
            <a:picLocks noChangeAspect="1"/>
          </p:cNvPicPr>
          <p:nvPr/>
        </p:nvPicPr>
        <p:blipFill>
          <a:blip r:embed="rId7" cstate="print"/>
          <a:stretch>
            <a:fillRect/>
          </a:stretch>
        </p:blipFill>
        <p:spPr>
          <a:xfrm>
            <a:off x="2883607" y="5772803"/>
            <a:ext cx="1576586" cy="392501"/>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4348" y="5090159"/>
            <a:ext cx="1831575" cy="1697941"/>
          </a:xfrm>
          <a:prstGeom prst="rect">
            <a:avLst/>
          </a:prstGeom>
        </p:spPr>
      </p:pic>
    </p:spTree>
    <p:extLst>
      <p:ext uri="{BB962C8B-B14F-4D97-AF65-F5344CB8AC3E}">
        <p14:creationId xmlns:p14="http://schemas.microsoft.com/office/powerpoint/2010/main" val="22329306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02238E-87C6-41AA-B985-668E37C5999B}"/>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11">
            <a:extLst>
              <a:ext uri="{FF2B5EF4-FFF2-40B4-BE49-F238E27FC236}">
                <a16:creationId xmlns:a16="http://schemas.microsoft.com/office/drawing/2014/main" id="{17758487-6833-4B99-A814-4D1CD527C9C2}"/>
              </a:ext>
            </a:extLst>
          </p:cNvPr>
          <p:cNvSpPr/>
          <p:nvPr/>
        </p:nvSpPr>
        <p:spPr>
          <a:xfrm>
            <a:off x="107504" y="188640"/>
            <a:ext cx="8928992" cy="638840"/>
          </a:xfrm>
          <a:prstGeom prst="round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The Academy Moodle Platform </a:t>
            </a:r>
            <a:r>
              <a:rPr kumimoji="0" lang="mr-IN" sz="2600" b="0" i="0" u="none" strike="noStrike" kern="1200" cap="none" spc="0" normalizeH="0" baseline="0" noProof="0" dirty="0">
                <a:ln>
                  <a:noFill/>
                </a:ln>
                <a:solidFill>
                  <a:prstClr val="white"/>
                </a:solidFill>
                <a:effectLst/>
                <a:uLnTx/>
                <a:uFillTx/>
                <a:latin typeface="Calibri"/>
                <a:ea typeface="+mn-ea"/>
                <a:cs typeface="Mangal" panose="02040503050203030202" pitchFamily="18" charset="0"/>
              </a:rPr>
              <a:t>–</a:t>
            </a:r>
            <a:r>
              <a:rPr kumimoji="0" lang="en-GB" sz="2600" b="0" i="0" u="none" strike="noStrike" kern="1200" cap="none" spc="0" normalizeH="0" baseline="0" noProof="0" dirty="0">
                <a:ln>
                  <a:noFill/>
                </a:ln>
                <a:solidFill>
                  <a:prstClr val="white"/>
                </a:solidFill>
                <a:effectLst/>
                <a:uLnTx/>
                <a:uFillTx/>
                <a:latin typeface="Calibri"/>
                <a:ea typeface="+mn-ea"/>
                <a:cs typeface="+mn-cs"/>
              </a:rPr>
              <a:t> Home Page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40268" y="-333626"/>
            <a:ext cx="5663465" cy="8014518"/>
          </a:xfrm>
          <a:prstGeom prst="rect">
            <a:avLst/>
          </a:prstGeom>
        </p:spPr>
      </p:pic>
      <p:sp>
        <p:nvSpPr>
          <p:cNvPr id="8" name="TextBox 7"/>
          <p:cNvSpPr txBox="1"/>
          <p:nvPr/>
        </p:nvSpPr>
        <p:spPr>
          <a:xfrm>
            <a:off x="107504" y="6516052"/>
            <a:ext cx="892899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4"/>
              </a:rPr>
              <a:t>https://academy.scotland-excel.org.uk</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5916130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02238E-87C6-41AA-B985-668E37C5999B}"/>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913" b="6987"/>
          <a:stretch/>
        </p:blipFill>
        <p:spPr>
          <a:xfrm rot="5400000">
            <a:off x="1584431" y="242568"/>
            <a:ext cx="5611835" cy="6837497"/>
          </a:xfrm>
          <a:prstGeom prst="rect">
            <a:avLst/>
          </a:prstGeom>
        </p:spPr>
      </p:pic>
      <p:sp>
        <p:nvSpPr>
          <p:cNvPr id="5" name="Rectangle: Rounded Corners 11">
            <a:extLst>
              <a:ext uri="{FF2B5EF4-FFF2-40B4-BE49-F238E27FC236}">
                <a16:creationId xmlns:a16="http://schemas.microsoft.com/office/drawing/2014/main" id="{17758487-6833-4B99-A814-4D1CD527C9C2}"/>
              </a:ext>
            </a:extLst>
          </p:cNvPr>
          <p:cNvSpPr/>
          <p:nvPr/>
        </p:nvSpPr>
        <p:spPr>
          <a:xfrm>
            <a:off x="107504" y="188640"/>
            <a:ext cx="8928992" cy="638840"/>
          </a:xfrm>
          <a:prstGeom prst="round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The Open Academy </a:t>
            </a:r>
            <a:r>
              <a:rPr kumimoji="0" lang="mr-IN" sz="2600" b="0" i="0" u="none" strike="noStrike" kern="1200" cap="none" spc="0" normalizeH="0" baseline="0" noProof="0" dirty="0">
                <a:ln>
                  <a:noFill/>
                </a:ln>
                <a:solidFill>
                  <a:prstClr val="white"/>
                </a:solidFill>
                <a:effectLst/>
                <a:uLnTx/>
                <a:uFillTx/>
                <a:latin typeface="Calibri"/>
                <a:ea typeface="+mn-ea"/>
                <a:cs typeface="Mangal" panose="02040503050203030202" pitchFamily="18" charset="0"/>
              </a:rPr>
              <a:t>–</a:t>
            </a:r>
            <a:r>
              <a:rPr kumimoji="0" lang="en-GB" sz="2600" b="0" i="0" u="none" strike="noStrike" kern="1200" cap="none" spc="0" normalizeH="0" baseline="0" noProof="0" dirty="0">
                <a:ln>
                  <a:noFill/>
                </a:ln>
                <a:solidFill>
                  <a:prstClr val="white"/>
                </a:solidFill>
                <a:effectLst/>
                <a:uLnTx/>
                <a:uFillTx/>
                <a:latin typeface="Calibri"/>
                <a:ea typeface="+mn-ea"/>
                <a:cs typeface="+mn-cs"/>
              </a:rPr>
              <a:t> Programme Details &amp; Sharing Practice</a:t>
            </a:r>
          </a:p>
        </p:txBody>
      </p:sp>
      <p:sp>
        <p:nvSpPr>
          <p:cNvPr id="6" name="Rectangle 5"/>
          <p:cNvSpPr/>
          <p:nvPr/>
        </p:nvSpPr>
        <p:spPr>
          <a:xfrm>
            <a:off x="-74148" y="6467234"/>
            <a:ext cx="8928992"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mn-cs"/>
                <a:hlinkClick r:id="rId4"/>
              </a:rPr>
              <a:t>https://academy.scotland-excel.org.uk/course/view.php?id=12</a:t>
            </a:r>
            <a:r>
              <a:rPr kumimoji="0" lang="en-GB" sz="1800" b="0" i="0" u="none" strike="noStrike" kern="1200" cap="none" spc="0" normalizeH="0" baseline="0" noProof="0" dirty="0">
                <a:ln>
                  <a:noFill/>
                </a:ln>
                <a:solidFill>
                  <a:srgbClr val="F79646">
                    <a:lumMod val="75000"/>
                  </a:srgbClr>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710421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02238E-87C6-41AA-B985-668E37C5999B}"/>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101"/>
          <a:stretch/>
        </p:blipFill>
        <p:spPr>
          <a:xfrm>
            <a:off x="1979712" y="881336"/>
            <a:ext cx="4846211" cy="6165304"/>
          </a:xfrm>
          <a:prstGeom prst="rect">
            <a:avLst/>
          </a:prstGeom>
        </p:spPr>
      </p:pic>
      <p:sp>
        <p:nvSpPr>
          <p:cNvPr id="5" name="Rectangle: Rounded Corners 11">
            <a:extLst>
              <a:ext uri="{FF2B5EF4-FFF2-40B4-BE49-F238E27FC236}">
                <a16:creationId xmlns:a16="http://schemas.microsoft.com/office/drawing/2014/main" id="{17758487-6833-4B99-A814-4D1CD527C9C2}"/>
              </a:ext>
            </a:extLst>
          </p:cNvPr>
          <p:cNvSpPr/>
          <p:nvPr/>
        </p:nvSpPr>
        <p:spPr>
          <a:xfrm>
            <a:off x="107504" y="188640"/>
            <a:ext cx="8928992" cy="638840"/>
          </a:xfrm>
          <a:prstGeom prst="round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The Academy Moodle Platform </a:t>
            </a:r>
            <a:r>
              <a:rPr kumimoji="0" lang="mr-IN" sz="2600" b="0" i="0" u="none" strike="noStrike" kern="1200" cap="none" spc="0" normalizeH="0" baseline="0" noProof="0" dirty="0">
                <a:ln>
                  <a:noFill/>
                </a:ln>
                <a:solidFill>
                  <a:prstClr val="white"/>
                </a:solidFill>
                <a:effectLst/>
                <a:uLnTx/>
                <a:uFillTx/>
                <a:latin typeface="Calibri"/>
                <a:ea typeface="+mn-ea"/>
                <a:cs typeface="Mangal" panose="02040503050203030202" pitchFamily="18" charset="0"/>
              </a:rPr>
              <a:t>–</a:t>
            </a:r>
            <a:r>
              <a:rPr kumimoji="0" lang="en-GB" sz="2600" b="0" i="0" u="none" strike="noStrike" kern="1200" cap="none" spc="0" normalizeH="0" baseline="0" noProof="0" dirty="0">
                <a:ln>
                  <a:noFill/>
                </a:ln>
                <a:solidFill>
                  <a:prstClr val="white"/>
                </a:solidFill>
                <a:effectLst/>
                <a:uLnTx/>
                <a:uFillTx/>
                <a:latin typeface="Calibri"/>
                <a:ea typeface="+mn-ea"/>
                <a:cs typeface="+mn-cs"/>
              </a:rPr>
              <a:t> Cohort Units</a:t>
            </a:r>
          </a:p>
        </p:txBody>
      </p:sp>
      <p:sp>
        <p:nvSpPr>
          <p:cNvPr id="7" name="TextBox 6"/>
          <p:cNvSpPr txBox="1"/>
          <p:nvPr/>
        </p:nvSpPr>
        <p:spPr>
          <a:xfrm>
            <a:off x="107504" y="6516052"/>
            <a:ext cx="892899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4"/>
              </a:rPr>
              <a:t>https://academy.scotland-excel.org.uk</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208829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4EC48A-1493-4A32-9A8D-44A0B07C74C3}"/>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Rounded Corners 27">
            <a:extLst>
              <a:ext uri="{FF2B5EF4-FFF2-40B4-BE49-F238E27FC236}">
                <a16:creationId xmlns:a16="http://schemas.microsoft.com/office/drawing/2014/main" id="{B0AF445D-62AA-4033-B175-921FCDE7BB26}"/>
              </a:ext>
            </a:extLst>
          </p:cNvPr>
          <p:cNvSpPr/>
          <p:nvPr/>
        </p:nvSpPr>
        <p:spPr>
          <a:xfrm rot="5400000">
            <a:off x="-377138" y="1792230"/>
            <a:ext cx="3060339" cy="2132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C7A4BFEC-1DAE-48E4-8265-D45938CE1193}"/>
              </a:ext>
            </a:extLst>
          </p:cNvPr>
          <p:cNvSpPr/>
          <p:nvPr/>
        </p:nvSpPr>
        <p:spPr>
          <a:xfrm>
            <a:off x="106115" y="1628082"/>
            <a:ext cx="2089622" cy="5760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Practitioner (HNC)</a:t>
            </a:r>
          </a:p>
        </p:txBody>
      </p:sp>
      <p:sp>
        <p:nvSpPr>
          <p:cNvPr id="8" name="Rectangle: Rounded Corners 7">
            <a:extLst>
              <a:ext uri="{FF2B5EF4-FFF2-40B4-BE49-F238E27FC236}">
                <a16:creationId xmlns:a16="http://schemas.microsoft.com/office/drawing/2014/main" id="{E48EA41D-CEDE-4EDF-B555-D3F2AB3C744F}"/>
              </a:ext>
            </a:extLst>
          </p:cNvPr>
          <p:cNvSpPr/>
          <p:nvPr/>
        </p:nvSpPr>
        <p:spPr>
          <a:xfrm>
            <a:off x="106114" y="836712"/>
            <a:ext cx="2089623" cy="5760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Procurement</a:t>
            </a:r>
          </a:p>
        </p:txBody>
      </p:sp>
      <p:sp>
        <p:nvSpPr>
          <p:cNvPr id="9" name="Rectangle: Rounded Corners 8">
            <a:extLst>
              <a:ext uri="{FF2B5EF4-FFF2-40B4-BE49-F238E27FC236}">
                <a16:creationId xmlns:a16="http://schemas.microsoft.com/office/drawing/2014/main" id="{BEF4B453-5D35-4554-A6A2-BF08B03B8783}"/>
              </a:ext>
            </a:extLst>
          </p:cNvPr>
          <p:cNvSpPr/>
          <p:nvPr/>
        </p:nvSpPr>
        <p:spPr>
          <a:xfrm>
            <a:off x="106115" y="2419452"/>
            <a:ext cx="2089622" cy="5760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Advanced Practitioner (HND &amp; Degree)</a:t>
            </a:r>
          </a:p>
        </p:txBody>
      </p:sp>
      <p:sp>
        <p:nvSpPr>
          <p:cNvPr id="29" name="Rectangle: Rounded Corners 28">
            <a:extLst>
              <a:ext uri="{FF2B5EF4-FFF2-40B4-BE49-F238E27FC236}">
                <a16:creationId xmlns:a16="http://schemas.microsoft.com/office/drawing/2014/main" id="{75067C17-BF3F-4C7D-9345-C706D423BC1C}"/>
              </a:ext>
            </a:extLst>
          </p:cNvPr>
          <p:cNvSpPr/>
          <p:nvPr/>
        </p:nvSpPr>
        <p:spPr>
          <a:xfrm rot="5400000">
            <a:off x="625393" y="3110626"/>
            <a:ext cx="5587568" cy="2337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9B0456BF-4090-47EE-8142-09F30C5B59AE}"/>
              </a:ext>
            </a:extLst>
          </p:cNvPr>
          <p:cNvSpPr/>
          <p:nvPr/>
        </p:nvSpPr>
        <p:spPr>
          <a:xfrm>
            <a:off x="2373648" y="836353"/>
            <a:ext cx="2126344" cy="5760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Leadership &amp; Management</a:t>
            </a:r>
          </a:p>
        </p:txBody>
      </p:sp>
      <p:sp>
        <p:nvSpPr>
          <p:cNvPr id="11" name="Rectangle: Rounded Corners 10">
            <a:extLst>
              <a:ext uri="{FF2B5EF4-FFF2-40B4-BE49-F238E27FC236}">
                <a16:creationId xmlns:a16="http://schemas.microsoft.com/office/drawing/2014/main" id="{2FD4D4B6-91CE-4ED3-B945-445D5361F3D8}"/>
              </a:ext>
            </a:extLst>
          </p:cNvPr>
          <p:cNvSpPr/>
          <p:nvPr/>
        </p:nvSpPr>
        <p:spPr>
          <a:xfrm>
            <a:off x="2373648" y="1628082"/>
            <a:ext cx="2126344" cy="5760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Leadership &amp;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Mgt</a:t>
            </a:r>
            <a:r>
              <a:rPr kumimoji="0" lang="en-GB" sz="1600" b="0" i="0" u="none" strike="noStrike" kern="1200" cap="none" spc="0" normalizeH="0" baseline="0" noProof="0" dirty="0">
                <a:ln>
                  <a:noFill/>
                </a:ln>
                <a:solidFill>
                  <a:prstClr val="white"/>
                </a:solidFill>
                <a:effectLst/>
                <a:uLnTx/>
                <a:uFillTx/>
                <a:latin typeface="Calibri"/>
                <a:ea typeface="+mn-ea"/>
                <a:cs typeface="+mn-cs"/>
              </a:rPr>
              <a:t> Certificate (HND)</a:t>
            </a:r>
          </a:p>
        </p:txBody>
      </p:sp>
      <p:sp>
        <p:nvSpPr>
          <p:cNvPr id="12" name="Rectangle: Rounded Corners 11">
            <a:extLst>
              <a:ext uri="{FF2B5EF4-FFF2-40B4-BE49-F238E27FC236}">
                <a16:creationId xmlns:a16="http://schemas.microsoft.com/office/drawing/2014/main" id="{5E780B8E-CCE0-4558-A226-CF7ABD8A3B18}"/>
              </a:ext>
            </a:extLst>
          </p:cNvPr>
          <p:cNvSpPr/>
          <p:nvPr/>
        </p:nvSpPr>
        <p:spPr>
          <a:xfrm>
            <a:off x="2373648" y="2427286"/>
            <a:ext cx="2126344" cy="5760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Leadership &amp;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Mgt</a:t>
            </a:r>
            <a:r>
              <a:rPr kumimoji="0" lang="en-GB" sz="1600" b="0" i="0" u="none" strike="noStrike" kern="1200" cap="none" spc="0" normalizeH="0" baseline="0" noProof="0" dirty="0">
                <a:ln>
                  <a:noFill/>
                </a:ln>
                <a:solidFill>
                  <a:prstClr val="white"/>
                </a:solidFill>
                <a:effectLst/>
                <a:uLnTx/>
                <a:uFillTx/>
                <a:latin typeface="Calibri"/>
                <a:ea typeface="+mn-ea"/>
                <a:cs typeface="+mn-cs"/>
              </a:rPr>
              <a:t> Certificate (Degree)</a:t>
            </a:r>
          </a:p>
        </p:txBody>
      </p:sp>
      <p:sp>
        <p:nvSpPr>
          <p:cNvPr id="13" name="Rectangle: Rounded Corners 12">
            <a:extLst>
              <a:ext uri="{FF2B5EF4-FFF2-40B4-BE49-F238E27FC236}">
                <a16:creationId xmlns:a16="http://schemas.microsoft.com/office/drawing/2014/main" id="{58A01AC9-CCFF-43E0-9E35-6EC86F63EB2F}"/>
              </a:ext>
            </a:extLst>
          </p:cNvPr>
          <p:cNvSpPr/>
          <p:nvPr/>
        </p:nvSpPr>
        <p:spPr>
          <a:xfrm>
            <a:off x="2373539" y="3259316"/>
            <a:ext cx="2126453" cy="5760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Leadership &amp;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Mgt</a:t>
            </a:r>
            <a:r>
              <a:rPr kumimoji="0" lang="en-GB" sz="1600" b="0" i="0" u="none" strike="noStrike" kern="1200" cap="none" spc="0" normalizeH="0" baseline="0" noProof="0" dirty="0">
                <a:ln>
                  <a:noFill/>
                </a:ln>
                <a:solidFill>
                  <a:prstClr val="white"/>
                </a:solidFill>
                <a:effectLst/>
                <a:uLnTx/>
                <a:uFillTx/>
                <a:latin typeface="Calibri"/>
                <a:ea typeface="+mn-ea"/>
                <a:cs typeface="+mn-cs"/>
              </a:rPr>
              <a:t> Diploma (HND)</a:t>
            </a:r>
          </a:p>
        </p:txBody>
      </p:sp>
      <p:sp>
        <p:nvSpPr>
          <p:cNvPr id="14" name="Rectangle: Rounded Corners 13">
            <a:extLst>
              <a:ext uri="{FF2B5EF4-FFF2-40B4-BE49-F238E27FC236}">
                <a16:creationId xmlns:a16="http://schemas.microsoft.com/office/drawing/2014/main" id="{9DBC2ABA-07F6-43FB-87CC-10EBC078FFC3}"/>
              </a:ext>
            </a:extLst>
          </p:cNvPr>
          <p:cNvSpPr/>
          <p:nvPr/>
        </p:nvSpPr>
        <p:spPr>
          <a:xfrm>
            <a:off x="2375774" y="4867398"/>
            <a:ext cx="2126453" cy="5760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Strategic Leadership Diploma (Masters)</a:t>
            </a:r>
          </a:p>
        </p:txBody>
      </p:sp>
      <p:sp>
        <p:nvSpPr>
          <p:cNvPr id="15" name="Rectangle: Rounded Corners 14">
            <a:extLst>
              <a:ext uri="{FF2B5EF4-FFF2-40B4-BE49-F238E27FC236}">
                <a16:creationId xmlns:a16="http://schemas.microsoft.com/office/drawing/2014/main" id="{BB32132B-F039-450F-872E-06D477ADC2B8}"/>
              </a:ext>
            </a:extLst>
          </p:cNvPr>
          <p:cNvSpPr/>
          <p:nvPr/>
        </p:nvSpPr>
        <p:spPr>
          <a:xfrm>
            <a:off x="2373539" y="4065803"/>
            <a:ext cx="2126454" cy="5760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Coaching &amp; Mentoring Diploma (HND)</a:t>
            </a:r>
          </a:p>
        </p:txBody>
      </p:sp>
      <p:sp>
        <p:nvSpPr>
          <p:cNvPr id="18" name="Rectangle: Rounded Corners 17">
            <a:extLst>
              <a:ext uri="{FF2B5EF4-FFF2-40B4-BE49-F238E27FC236}">
                <a16:creationId xmlns:a16="http://schemas.microsoft.com/office/drawing/2014/main" id="{BEBD56B7-A9BE-4845-B245-C577A9C32218}"/>
              </a:ext>
            </a:extLst>
          </p:cNvPr>
          <p:cNvSpPr/>
          <p:nvPr/>
        </p:nvSpPr>
        <p:spPr>
          <a:xfrm>
            <a:off x="2355266" y="5634503"/>
            <a:ext cx="2144725" cy="5760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Chartered Manager (CMgr)</a:t>
            </a:r>
          </a:p>
        </p:txBody>
      </p:sp>
      <p:sp>
        <p:nvSpPr>
          <p:cNvPr id="30" name="Rectangle: Rounded Corners 29">
            <a:extLst>
              <a:ext uri="{FF2B5EF4-FFF2-40B4-BE49-F238E27FC236}">
                <a16:creationId xmlns:a16="http://schemas.microsoft.com/office/drawing/2014/main" id="{041A4E11-9809-4597-85F2-A9982A6BB861}"/>
              </a:ext>
            </a:extLst>
          </p:cNvPr>
          <p:cNvSpPr/>
          <p:nvPr/>
        </p:nvSpPr>
        <p:spPr>
          <a:xfrm rot="5400000">
            <a:off x="4842065" y="1062605"/>
            <a:ext cx="1770184" cy="22630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A6C1D195-F558-4991-AEE0-282295DAEE35}"/>
              </a:ext>
            </a:extLst>
          </p:cNvPr>
          <p:cNvSpPr/>
          <p:nvPr/>
        </p:nvSpPr>
        <p:spPr>
          <a:xfrm>
            <a:off x="4677903" y="836353"/>
            <a:ext cx="2089623" cy="57606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Project Management</a:t>
            </a:r>
          </a:p>
        </p:txBody>
      </p:sp>
      <p:sp>
        <p:nvSpPr>
          <p:cNvPr id="21" name="Rectangle: Rounded Corners 20">
            <a:extLst>
              <a:ext uri="{FF2B5EF4-FFF2-40B4-BE49-F238E27FC236}">
                <a16:creationId xmlns:a16="http://schemas.microsoft.com/office/drawing/2014/main" id="{95AC4A70-B0E9-42A6-80E0-F2AC9829099C}"/>
              </a:ext>
            </a:extLst>
          </p:cNvPr>
          <p:cNvSpPr/>
          <p:nvPr/>
        </p:nvSpPr>
        <p:spPr>
          <a:xfrm>
            <a:off x="4677903" y="1628082"/>
            <a:ext cx="2089623" cy="57606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PDA Project Management (HND)</a:t>
            </a:r>
          </a:p>
        </p:txBody>
      </p:sp>
      <p:sp>
        <p:nvSpPr>
          <p:cNvPr id="31" name="Rectangle: Rounded Corners 30">
            <a:extLst>
              <a:ext uri="{FF2B5EF4-FFF2-40B4-BE49-F238E27FC236}">
                <a16:creationId xmlns:a16="http://schemas.microsoft.com/office/drawing/2014/main" id="{F661759B-437D-4A10-97B8-19726EED28AA}"/>
              </a:ext>
            </a:extLst>
          </p:cNvPr>
          <p:cNvSpPr/>
          <p:nvPr/>
        </p:nvSpPr>
        <p:spPr>
          <a:xfrm rot="5400000">
            <a:off x="5216233" y="2988846"/>
            <a:ext cx="5543819" cy="23375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76FEE3B8-EA99-4544-ACEB-4B8083BEE522}"/>
              </a:ext>
            </a:extLst>
          </p:cNvPr>
          <p:cNvSpPr/>
          <p:nvPr/>
        </p:nvSpPr>
        <p:spPr>
          <a:xfrm>
            <a:off x="6946873" y="836353"/>
            <a:ext cx="2089623" cy="57606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Business Analysis Programme</a:t>
            </a:r>
          </a:p>
        </p:txBody>
      </p:sp>
      <p:sp>
        <p:nvSpPr>
          <p:cNvPr id="23" name="Rectangle: Rounded Corners 22">
            <a:extLst>
              <a:ext uri="{FF2B5EF4-FFF2-40B4-BE49-F238E27FC236}">
                <a16:creationId xmlns:a16="http://schemas.microsoft.com/office/drawing/2014/main" id="{1A3C43C7-A869-4085-8E5B-985058344A57}"/>
              </a:ext>
            </a:extLst>
          </p:cNvPr>
          <p:cNvSpPr/>
          <p:nvPr/>
        </p:nvSpPr>
        <p:spPr>
          <a:xfrm>
            <a:off x="6954321" y="3224204"/>
            <a:ext cx="2089623" cy="576064"/>
          </a:xfrm>
          <a:prstGeom prst="round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a:ea typeface="+mn-ea"/>
                <a:cs typeface="+mn-cs"/>
              </a:rPr>
              <a:t>PDA Planning &amp; Implementing Change</a:t>
            </a:r>
          </a:p>
        </p:txBody>
      </p:sp>
      <p:sp>
        <p:nvSpPr>
          <p:cNvPr id="24" name="Rectangle: Rounded Corners 23">
            <a:extLst>
              <a:ext uri="{FF2B5EF4-FFF2-40B4-BE49-F238E27FC236}">
                <a16:creationId xmlns:a16="http://schemas.microsoft.com/office/drawing/2014/main" id="{60E000B6-4AE7-4D18-9CE5-9198D0B1B9D2}"/>
              </a:ext>
            </a:extLst>
          </p:cNvPr>
          <p:cNvSpPr/>
          <p:nvPr/>
        </p:nvSpPr>
        <p:spPr>
          <a:xfrm>
            <a:off x="6946872" y="2442631"/>
            <a:ext cx="2089623" cy="57606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PDA Decision Making &amp; Innovation (Degree)</a:t>
            </a:r>
          </a:p>
        </p:txBody>
      </p:sp>
      <p:sp>
        <p:nvSpPr>
          <p:cNvPr id="25" name="Rectangle: Rounded Corners 24">
            <a:extLst>
              <a:ext uri="{FF2B5EF4-FFF2-40B4-BE49-F238E27FC236}">
                <a16:creationId xmlns:a16="http://schemas.microsoft.com/office/drawing/2014/main" id="{D3D1CB64-952E-490A-BB48-68D1BFA1359D}"/>
              </a:ext>
            </a:extLst>
          </p:cNvPr>
          <p:cNvSpPr/>
          <p:nvPr/>
        </p:nvSpPr>
        <p:spPr>
          <a:xfrm>
            <a:off x="6939974" y="4833593"/>
            <a:ext cx="2089623" cy="576064"/>
          </a:xfrm>
          <a:prstGeom prst="round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Leadership &amp;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Mgt</a:t>
            </a:r>
            <a:r>
              <a:rPr kumimoji="0" lang="en-GB" sz="1600" b="0" i="0" u="none" strike="noStrike" kern="1200" cap="none" spc="0" normalizeH="0" baseline="0" noProof="0" dirty="0">
                <a:ln>
                  <a:noFill/>
                </a:ln>
                <a:solidFill>
                  <a:prstClr val="white"/>
                </a:solidFill>
                <a:effectLst/>
                <a:uLnTx/>
                <a:uFillTx/>
                <a:latin typeface="Calibri"/>
                <a:ea typeface="+mn-ea"/>
                <a:cs typeface="+mn-cs"/>
              </a:rPr>
              <a:t> Certificate (HND)</a:t>
            </a:r>
          </a:p>
        </p:txBody>
      </p:sp>
      <p:sp>
        <p:nvSpPr>
          <p:cNvPr id="26" name="Rectangle: Rounded Corners 25">
            <a:extLst>
              <a:ext uri="{FF2B5EF4-FFF2-40B4-BE49-F238E27FC236}">
                <a16:creationId xmlns:a16="http://schemas.microsoft.com/office/drawing/2014/main" id="{AE31936C-D74B-45F5-B4DE-2B43B6841962}"/>
              </a:ext>
            </a:extLst>
          </p:cNvPr>
          <p:cNvSpPr/>
          <p:nvPr/>
        </p:nvSpPr>
        <p:spPr>
          <a:xfrm>
            <a:off x="6954321" y="5634503"/>
            <a:ext cx="2089623" cy="576064"/>
          </a:xfrm>
          <a:prstGeom prst="round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Leadership &amp;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Mgt</a:t>
            </a:r>
            <a:r>
              <a:rPr kumimoji="0" lang="en-GB" sz="1600" b="0" i="0" u="none" strike="noStrike" kern="1200" cap="none" spc="0" normalizeH="0" baseline="0" noProof="0" dirty="0">
                <a:ln>
                  <a:noFill/>
                </a:ln>
                <a:solidFill>
                  <a:prstClr val="white"/>
                </a:solidFill>
                <a:effectLst/>
                <a:uLnTx/>
                <a:uFillTx/>
                <a:latin typeface="Calibri"/>
                <a:ea typeface="+mn-ea"/>
                <a:cs typeface="+mn-cs"/>
              </a:rPr>
              <a:t> Certificate (Degree)</a:t>
            </a:r>
          </a:p>
        </p:txBody>
      </p:sp>
      <p:sp>
        <p:nvSpPr>
          <p:cNvPr id="4" name="Rectangle: Rounded Corners 3">
            <a:extLst>
              <a:ext uri="{FF2B5EF4-FFF2-40B4-BE49-F238E27FC236}">
                <a16:creationId xmlns:a16="http://schemas.microsoft.com/office/drawing/2014/main" id="{6878BE5B-496E-4C66-A686-FBCE7677D02B}"/>
              </a:ext>
            </a:extLst>
          </p:cNvPr>
          <p:cNvSpPr/>
          <p:nvPr/>
        </p:nvSpPr>
        <p:spPr>
          <a:xfrm>
            <a:off x="107504" y="116632"/>
            <a:ext cx="8928992" cy="50405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The Academy  – Accredited Professional Qualifications</a:t>
            </a:r>
          </a:p>
        </p:txBody>
      </p:sp>
      <p:sp>
        <p:nvSpPr>
          <p:cNvPr id="22" name="Rectangle: Rounded Corners 21">
            <a:extLst>
              <a:ext uri="{FF2B5EF4-FFF2-40B4-BE49-F238E27FC236}">
                <a16:creationId xmlns:a16="http://schemas.microsoft.com/office/drawing/2014/main" id="{1C89C1D2-F11B-4255-BEBF-A2B4EA67039D}"/>
              </a:ext>
            </a:extLst>
          </p:cNvPr>
          <p:cNvSpPr/>
          <p:nvPr/>
        </p:nvSpPr>
        <p:spPr>
          <a:xfrm>
            <a:off x="6954322" y="1629599"/>
            <a:ext cx="2089623" cy="57606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Business Analysis Unit (HND)</a:t>
            </a:r>
          </a:p>
        </p:txBody>
      </p:sp>
      <p:sp>
        <p:nvSpPr>
          <p:cNvPr id="35" name="Rectangle: Rounded Corners 34">
            <a:extLst>
              <a:ext uri="{FF2B5EF4-FFF2-40B4-BE49-F238E27FC236}">
                <a16:creationId xmlns:a16="http://schemas.microsoft.com/office/drawing/2014/main" id="{8C1CF818-D320-4AE9-9C30-F552CADC246F}"/>
              </a:ext>
            </a:extLst>
          </p:cNvPr>
          <p:cNvSpPr/>
          <p:nvPr/>
        </p:nvSpPr>
        <p:spPr>
          <a:xfrm>
            <a:off x="106115" y="3259316"/>
            <a:ext cx="2089622" cy="5760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MCIPS</a:t>
            </a:r>
          </a:p>
        </p:txBody>
      </p:sp>
      <p:sp>
        <p:nvSpPr>
          <p:cNvPr id="27" name="Rectangle: Rounded Corners 26">
            <a:extLst>
              <a:ext uri="{FF2B5EF4-FFF2-40B4-BE49-F238E27FC236}">
                <a16:creationId xmlns:a16="http://schemas.microsoft.com/office/drawing/2014/main" id="{E8928648-6876-4C59-869E-A504DC47E66C}"/>
              </a:ext>
            </a:extLst>
          </p:cNvPr>
          <p:cNvSpPr/>
          <p:nvPr/>
        </p:nvSpPr>
        <p:spPr>
          <a:xfrm>
            <a:off x="6939975" y="4020704"/>
            <a:ext cx="2089623" cy="57606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PDA Project Management (HND)</a:t>
            </a:r>
          </a:p>
        </p:txBody>
      </p:sp>
      <p:sp>
        <p:nvSpPr>
          <p:cNvPr id="39" name="TextBox 38">
            <a:extLst>
              <a:ext uri="{FF2B5EF4-FFF2-40B4-BE49-F238E27FC236}">
                <a16:creationId xmlns:a16="http://schemas.microsoft.com/office/drawing/2014/main" id="{BCFE52BF-3427-4AAC-9A66-8BA937164A47}"/>
              </a:ext>
            </a:extLst>
          </p:cNvPr>
          <p:cNvSpPr txBox="1"/>
          <p:nvPr/>
        </p:nvSpPr>
        <p:spPr>
          <a:xfrm>
            <a:off x="112862" y="6290156"/>
            <a:ext cx="877961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mn-cs"/>
              </a:rPr>
              <a:t>Programme detail and scheduled dates are available on the Open Academy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mn-cs"/>
                <a:hlinkClick r:id="rId3"/>
              </a:rPr>
              <a:t>https://academy.scotland-excel.org.uk/course/view.php?id=12</a:t>
            </a:r>
            <a:r>
              <a:rPr kumimoji="0" lang="en-GB" sz="1600" b="0" i="0" u="none" strike="noStrike" kern="1200" cap="none" spc="0" normalizeH="0" baseline="0" noProof="0" dirty="0">
                <a:ln>
                  <a:noFill/>
                </a:ln>
                <a:solidFill>
                  <a:srgbClr val="F79646">
                    <a:lumMod val="75000"/>
                  </a:srgbClr>
                </a:solidFill>
                <a:effectLst/>
                <a:uLnTx/>
                <a:uFillTx/>
                <a:latin typeface="Arial" charset="0"/>
                <a:ea typeface="+mn-ea"/>
                <a:cs typeface="+mn-cs"/>
              </a:rPr>
              <a:t> </a:t>
            </a:r>
            <a:endParaRPr kumimoji="0" lang="en-GB" sz="16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84783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Fishing For Litter - Scotland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085" y="1142552"/>
            <a:ext cx="1722374" cy="7413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491" y="3146454"/>
            <a:ext cx="744656" cy="9753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350" y="1851423"/>
            <a:ext cx="879766" cy="99393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5559" y="1220432"/>
            <a:ext cx="1365854" cy="630991"/>
          </a:xfrm>
          <a:prstGeom prst="rect">
            <a:avLst/>
          </a:prstGeom>
        </p:spPr>
      </p:pic>
      <p:sp>
        <p:nvSpPr>
          <p:cNvPr id="15" name="Text Box 4"/>
          <p:cNvSpPr txBox="1">
            <a:spLocks noChangeArrowheads="1"/>
          </p:cNvSpPr>
          <p:nvPr/>
        </p:nvSpPr>
        <p:spPr bwMode="auto">
          <a:xfrm>
            <a:off x="304801" y="5544618"/>
            <a:ext cx="3907160" cy="314652"/>
          </a:xfrm>
          <a:prstGeom prst="rect">
            <a:avLst/>
          </a:prstGeom>
          <a:noFill/>
          <a:ln w="9525" cap="flat">
            <a:noFill/>
            <a:round/>
            <a:headEnd/>
            <a:tailEnd/>
          </a:ln>
          <a:effectLst/>
        </p:spPr>
        <p:txBody>
          <a:bodyPr wrap="none" anchor="ctr"/>
          <a:lstStyle/>
          <a:p>
            <a:pPr defTabSz="336947">
              <a:buClr>
                <a:srgbClr val="000000"/>
              </a:buClr>
              <a:buSzPct val="100000"/>
              <a:defRPr/>
            </a:pPr>
            <a:r>
              <a:rPr lang="en-GB" sz="1500" dirty="0">
                <a:solidFill>
                  <a:srgbClr val="083D58"/>
                </a:solidFill>
                <a:latin typeface="Gill Sans MT" panose="020B0502020104020203" pitchFamily="34" charset="0"/>
                <a:cs typeface="Arial" pitchFamily="34" charset="0"/>
              </a:rPr>
              <a:t>Municipalities for Sustainable Seas</a:t>
            </a: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0042" y="2020540"/>
            <a:ext cx="2831367" cy="3872958"/>
          </a:xfrm>
          <a:prstGeom prst="rect">
            <a:avLst/>
          </a:prstGeom>
        </p:spPr>
      </p:pic>
      <p:sp>
        <p:nvSpPr>
          <p:cNvPr id="19" name="TextBox 18"/>
          <p:cNvSpPr txBox="1"/>
          <p:nvPr/>
        </p:nvSpPr>
        <p:spPr>
          <a:xfrm>
            <a:off x="2449188" y="2152181"/>
            <a:ext cx="1880656" cy="438582"/>
          </a:xfrm>
          <a:prstGeom prst="rect">
            <a:avLst/>
          </a:prstGeom>
          <a:noFill/>
        </p:spPr>
        <p:txBody>
          <a:bodyPr wrap="square" rtlCol="0">
            <a:spAutoFit/>
          </a:bodyPr>
          <a:lstStyle/>
          <a:p>
            <a:pPr defTabSz="336947"/>
            <a:r>
              <a:rPr lang="en-GB" sz="2250" b="1" dirty="0">
                <a:solidFill>
                  <a:srgbClr val="083D58"/>
                </a:solidFill>
                <a:effectLst>
                  <a:glow rad="228600">
                    <a:srgbClr val="FFFFFF">
                      <a:alpha val="40000"/>
                    </a:srgbClr>
                  </a:glow>
                </a:effectLst>
                <a:latin typeface="Arial"/>
                <a:cs typeface="Arial" pitchFamily="34" charset="0"/>
              </a:rPr>
              <a:t>19 Harbours</a:t>
            </a:r>
          </a:p>
        </p:txBody>
      </p:sp>
      <p:sp>
        <p:nvSpPr>
          <p:cNvPr id="20" name="TextBox 19"/>
          <p:cNvSpPr txBox="1"/>
          <p:nvPr/>
        </p:nvSpPr>
        <p:spPr>
          <a:xfrm>
            <a:off x="2449188" y="3352862"/>
            <a:ext cx="1998631" cy="438582"/>
          </a:xfrm>
          <a:prstGeom prst="rect">
            <a:avLst/>
          </a:prstGeom>
          <a:noFill/>
        </p:spPr>
        <p:txBody>
          <a:bodyPr wrap="square" rtlCol="0">
            <a:spAutoFit/>
          </a:bodyPr>
          <a:lstStyle/>
          <a:p>
            <a:pPr defTabSz="336947"/>
            <a:r>
              <a:rPr lang="en-GB" sz="2250" b="1" dirty="0">
                <a:solidFill>
                  <a:srgbClr val="083D58"/>
                </a:solidFill>
                <a:effectLst>
                  <a:glow rad="228600">
                    <a:srgbClr val="FFFFFF">
                      <a:alpha val="40000"/>
                    </a:srgbClr>
                  </a:glow>
                </a:effectLst>
                <a:latin typeface="Arial"/>
                <a:cs typeface="Arial" pitchFamily="34" charset="0"/>
              </a:rPr>
              <a:t>1,418 Tonnes</a:t>
            </a:r>
          </a:p>
        </p:txBody>
      </p:sp>
      <p:pic>
        <p:nvPicPr>
          <p:cNvPr id="21" name="Content Placeholder 11"/>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1226347" y="4406276"/>
            <a:ext cx="937769" cy="746181"/>
          </a:xfrm>
          <a:prstGeom prst="rect">
            <a:avLst/>
          </a:prstGeom>
          <a:noFill/>
          <a:ln w="9525">
            <a:noFill/>
            <a:round/>
            <a:headEnd/>
            <a:tailEnd/>
          </a:ln>
        </p:spPr>
      </p:pic>
      <p:sp>
        <p:nvSpPr>
          <p:cNvPr id="22" name="TextBox 21"/>
          <p:cNvSpPr txBox="1"/>
          <p:nvPr/>
        </p:nvSpPr>
        <p:spPr>
          <a:xfrm>
            <a:off x="2452944" y="4583159"/>
            <a:ext cx="3753798" cy="438582"/>
          </a:xfrm>
          <a:prstGeom prst="rect">
            <a:avLst/>
          </a:prstGeom>
          <a:noFill/>
        </p:spPr>
        <p:txBody>
          <a:bodyPr wrap="square" rtlCol="0">
            <a:spAutoFit/>
          </a:bodyPr>
          <a:lstStyle/>
          <a:p>
            <a:pPr defTabSz="336947"/>
            <a:r>
              <a:rPr lang="en-GB" sz="2250" b="1" dirty="0">
                <a:solidFill>
                  <a:srgbClr val="083D58"/>
                </a:solidFill>
                <a:effectLst>
                  <a:glow rad="228600">
                    <a:srgbClr val="FFFFFF">
                      <a:alpha val="40000"/>
                    </a:srgbClr>
                  </a:glow>
                </a:effectLst>
                <a:latin typeface="Arial"/>
                <a:cs typeface="Arial" pitchFamily="34" charset="0"/>
              </a:rPr>
              <a:t>230 Vessels</a:t>
            </a:r>
          </a:p>
        </p:txBody>
      </p:sp>
    </p:spTree>
    <p:extLst>
      <p:ext uri="{BB962C8B-B14F-4D97-AF65-F5344CB8AC3E}">
        <p14:creationId xmlns:p14="http://schemas.microsoft.com/office/powerpoint/2010/main" val="3795803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4EC48A-1493-4A32-9A8D-44A0B07C74C3}"/>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Rounded Corners 27">
            <a:extLst>
              <a:ext uri="{FF2B5EF4-FFF2-40B4-BE49-F238E27FC236}">
                <a16:creationId xmlns:a16="http://schemas.microsoft.com/office/drawing/2014/main" id="{B0AF445D-62AA-4033-B175-921FCDE7BB26}"/>
              </a:ext>
            </a:extLst>
          </p:cNvPr>
          <p:cNvSpPr/>
          <p:nvPr/>
        </p:nvSpPr>
        <p:spPr>
          <a:xfrm rot="5400000">
            <a:off x="-1009546" y="3182682"/>
            <a:ext cx="4464498" cy="20575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C7A4BFEC-1DAE-48E4-8265-D45938CE1193}"/>
              </a:ext>
            </a:extLst>
          </p:cNvPr>
          <p:cNvSpPr/>
          <p:nvPr/>
        </p:nvSpPr>
        <p:spPr>
          <a:xfrm>
            <a:off x="179513" y="1700661"/>
            <a:ext cx="2089622" cy="71118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Introduction to Strategic Public Procurement (HNC)</a:t>
            </a:r>
          </a:p>
        </p:txBody>
      </p:sp>
      <p:sp>
        <p:nvSpPr>
          <p:cNvPr id="33" name="Rectangle: Rounded Corners 32">
            <a:extLst>
              <a:ext uri="{FF2B5EF4-FFF2-40B4-BE49-F238E27FC236}">
                <a16:creationId xmlns:a16="http://schemas.microsoft.com/office/drawing/2014/main" id="{A41CB048-8D9B-4B61-905B-94481CC5E364}"/>
              </a:ext>
            </a:extLst>
          </p:cNvPr>
          <p:cNvSpPr/>
          <p:nvPr/>
        </p:nvSpPr>
        <p:spPr>
          <a:xfrm>
            <a:off x="186260" y="2587057"/>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CSM Fundamentals (HNC)</a:t>
            </a:r>
          </a:p>
        </p:txBody>
      </p:sp>
      <p:sp>
        <p:nvSpPr>
          <p:cNvPr id="34" name="Rectangle: Rounded Corners 33">
            <a:extLst>
              <a:ext uri="{FF2B5EF4-FFF2-40B4-BE49-F238E27FC236}">
                <a16:creationId xmlns:a16="http://schemas.microsoft.com/office/drawing/2014/main" id="{00F7F14F-8EAE-4C49-AA53-BAB09F5F25DC}"/>
              </a:ext>
            </a:extLst>
          </p:cNvPr>
          <p:cNvSpPr/>
          <p:nvPr/>
        </p:nvSpPr>
        <p:spPr>
          <a:xfrm>
            <a:off x="187989" y="5098634"/>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Contracting Fundamentals (HNC)</a:t>
            </a:r>
          </a:p>
        </p:txBody>
      </p:sp>
      <p:sp>
        <p:nvSpPr>
          <p:cNvPr id="35" name="Rectangle: Rounded Corners 34">
            <a:extLst>
              <a:ext uri="{FF2B5EF4-FFF2-40B4-BE49-F238E27FC236}">
                <a16:creationId xmlns:a16="http://schemas.microsoft.com/office/drawing/2014/main" id="{87991BD4-996C-4BA3-85AE-604E67A79FB5}"/>
              </a:ext>
            </a:extLst>
          </p:cNvPr>
          <p:cNvSpPr/>
          <p:nvPr/>
        </p:nvSpPr>
        <p:spPr>
          <a:xfrm>
            <a:off x="191995" y="4114094"/>
            <a:ext cx="2089622" cy="709386"/>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Evaluation Criteria for Supplier Selection &amp; Contract Award (HNC)</a:t>
            </a:r>
          </a:p>
        </p:txBody>
      </p:sp>
      <p:sp>
        <p:nvSpPr>
          <p:cNvPr id="44" name="Rectangle: Rounded Corners 43">
            <a:extLst>
              <a:ext uri="{FF2B5EF4-FFF2-40B4-BE49-F238E27FC236}">
                <a16:creationId xmlns:a16="http://schemas.microsoft.com/office/drawing/2014/main" id="{0A2ED297-6BF5-4B0C-B740-6C5A863F0329}"/>
              </a:ext>
            </a:extLst>
          </p:cNvPr>
          <p:cNvSpPr/>
          <p:nvPr/>
        </p:nvSpPr>
        <p:spPr>
          <a:xfrm rot="5400000">
            <a:off x="2055165" y="738893"/>
            <a:ext cx="839436" cy="20575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Rounded Corners 60">
            <a:extLst>
              <a:ext uri="{FF2B5EF4-FFF2-40B4-BE49-F238E27FC236}">
                <a16:creationId xmlns:a16="http://schemas.microsoft.com/office/drawing/2014/main" id="{943C02D0-D684-4EB2-B5F5-A675B4289756}"/>
              </a:ext>
            </a:extLst>
          </p:cNvPr>
          <p:cNvSpPr/>
          <p:nvPr/>
        </p:nvSpPr>
        <p:spPr>
          <a:xfrm rot="5400000">
            <a:off x="6258998" y="2167147"/>
            <a:ext cx="2197943" cy="17981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Rounded Corners 61">
            <a:extLst>
              <a:ext uri="{FF2B5EF4-FFF2-40B4-BE49-F238E27FC236}">
                <a16:creationId xmlns:a16="http://schemas.microsoft.com/office/drawing/2014/main" id="{A55F4294-3CC9-4BCF-94D6-6BF36F9F71D6}"/>
              </a:ext>
            </a:extLst>
          </p:cNvPr>
          <p:cNvSpPr/>
          <p:nvPr/>
        </p:nvSpPr>
        <p:spPr>
          <a:xfrm>
            <a:off x="6300192" y="1706742"/>
            <a:ext cx="2089622" cy="576064"/>
          </a:xfrm>
          <a:prstGeom prst="round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Business Analysis (HND)</a:t>
            </a:r>
          </a:p>
        </p:txBody>
      </p:sp>
      <p:sp>
        <p:nvSpPr>
          <p:cNvPr id="63" name="Rectangle: Rounded Corners 62">
            <a:extLst>
              <a:ext uri="{FF2B5EF4-FFF2-40B4-BE49-F238E27FC236}">
                <a16:creationId xmlns:a16="http://schemas.microsoft.com/office/drawing/2014/main" id="{1E541168-BFA2-4B96-9E91-9E7435DFF568}"/>
              </a:ext>
            </a:extLst>
          </p:cNvPr>
          <p:cNvSpPr/>
          <p:nvPr/>
        </p:nvSpPr>
        <p:spPr>
          <a:xfrm>
            <a:off x="6300192" y="2498112"/>
            <a:ext cx="2089622" cy="576064"/>
          </a:xfrm>
          <a:prstGeom prst="roundRect">
            <a:avLst/>
          </a:prstGeom>
          <a:solidFill>
            <a:schemeClr val="bg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Decision Making for Managers (Degree)</a:t>
            </a:r>
          </a:p>
        </p:txBody>
      </p:sp>
      <p:sp>
        <p:nvSpPr>
          <p:cNvPr id="75" name="Rectangle: Rounded Corners 74">
            <a:extLst>
              <a:ext uri="{FF2B5EF4-FFF2-40B4-BE49-F238E27FC236}">
                <a16:creationId xmlns:a16="http://schemas.microsoft.com/office/drawing/2014/main" id="{D2A5F6E3-7939-433C-9E48-4CB2FEE4B10E}"/>
              </a:ext>
            </a:extLst>
          </p:cNvPr>
          <p:cNvSpPr/>
          <p:nvPr/>
        </p:nvSpPr>
        <p:spPr>
          <a:xfrm rot="5400000">
            <a:off x="6925285" y="732921"/>
            <a:ext cx="839436" cy="20575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Rounded Corners 75">
            <a:extLst>
              <a:ext uri="{FF2B5EF4-FFF2-40B4-BE49-F238E27FC236}">
                <a16:creationId xmlns:a16="http://schemas.microsoft.com/office/drawing/2014/main" id="{B5E4A0E8-7ED4-4D8D-9054-183C46910356}"/>
              </a:ext>
            </a:extLst>
          </p:cNvPr>
          <p:cNvSpPr/>
          <p:nvPr/>
        </p:nvSpPr>
        <p:spPr>
          <a:xfrm>
            <a:off x="6300192" y="897771"/>
            <a:ext cx="2089622" cy="57606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Business Analysis</a:t>
            </a:r>
          </a:p>
        </p:txBody>
      </p:sp>
      <p:sp>
        <p:nvSpPr>
          <p:cNvPr id="4" name="Rectangle: Rounded Corners 3">
            <a:extLst>
              <a:ext uri="{FF2B5EF4-FFF2-40B4-BE49-F238E27FC236}">
                <a16:creationId xmlns:a16="http://schemas.microsoft.com/office/drawing/2014/main" id="{6878BE5B-496E-4C66-A686-FBCE7677D02B}"/>
              </a:ext>
            </a:extLst>
          </p:cNvPr>
          <p:cNvSpPr/>
          <p:nvPr/>
        </p:nvSpPr>
        <p:spPr>
          <a:xfrm>
            <a:off x="107504" y="188640"/>
            <a:ext cx="8928992" cy="5040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The Academy Practice Workshops – Non-Accredited</a:t>
            </a:r>
          </a:p>
        </p:txBody>
      </p:sp>
      <p:sp>
        <p:nvSpPr>
          <p:cNvPr id="2" name="TextBox 1">
            <a:extLst>
              <a:ext uri="{FF2B5EF4-FFF2-40B4-BE49-F238E27FC236}">
                <a16:creationId xmlns:a16="http://schemas.microsoft.com/office/drawing/2014/main" id="{EF5CDAD4-1527-402D-994F-ECA4273BCCF9}"/>
              </a:ext>
            </a:extLst>
          </p:cNvPr>
          <p:cNvSpPr txBox="1"/>
          <p:nvPr/>
        </p:nvSpPr>
        <p:spPr>
          <a:xfrm>
            <a:off x="112862" y="6227945"/>
            <a:ext cx="8779618"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charset="0"/>
                <a:ea typeface="+mn-ea"/>
                <a:cs typeface="+mn-cs"/>
              </a:rPr>
              <a:t>1 day non-accredited practice workshops are </a:t>
            </a:r>
            <a:r>
              <a:rPr kumimoji="0" lang="en-GB" sz="1400" b="0" i="0" u="none" strike="noStrike" kern="1200" cap="none" spc="0" normalizeH="0" baseline="0" noProof="0" dirty="0">
                <a:ln>
                  <a:noFill/>
                </a:ln>
                <a:solidFill>
                  <a:prstClr val="white">
                    <a:lumMod val="50000"/>
                  </a:prstClr>
                </a:solidFill>
                <a:effectLst/>
                <a:uLnTx/>
                <a:uFillTx/>
                <a:latin typeface="Arial" charset="0"/>
                <a:ea typeface="+mn-ea"/>
                <a:cs typeface="+mn-cs"/>
              </a:rPr>
              <a:t>being developed</a:t>
            </a:r>
            <a:r>
              <a:rPr kumimoji="0" lang="en-GB" sz="1400" b="0" i="0" u="none" strike="noStrike" kern="1200" cap="none" spc="0" normalizeH="0" baseline="0" noProof="0" dirty="0">
                <a:ln>
                  <a:noFill/>
                </a:ln>
                <a:solidFill>
                  <a:prstClr val="black"/>
                </a:solidFill>
                <a:effectLst/>
                <a:uLnTx/>
                <a:uFillTx/>
                <a:latin typeface="Arial" charset="0"/>
                <a:ea typeface="+mn-ea"/>
                <a:cs typeface="+mn-cs"/>
              </a:rPr>
              <a:t>. Schedule is available 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charset="0"/>
                <a:ea typeface="+mn-ea"/>
                <a:cs typeface="+mn-cs"/>
              </a:rPr>
              <a:t>The Academy at </a:t>
            </a:r>
            <a:r>
              <a:rPr kumimoji="0" lang="en-GB" sz="1400" b="0" i="0" u="none" strike="noStrike" kern="1200" cap="none" spc="0" normalizeH="0" baseline="0" noProof="0" dirty="0">
                <a:ln>
                  <a:noFill/>
                </a:ln>
                <a:solidFill>
                  <a:prstClr val="black"/>
                </a:solidFill>
                <a:effectLst/>
                <a:uLnTx/>
                <a:uFillTx/>
                <a:latin typeface="Arial" charset="0"/>
                <a:ea typeface="+mn-ea"/>
                <a:cs typeface="+mn-cs"/>
                <a:hlinkClick r:id="rId3"/>
              </a:rPr>
              <a:t>https://academy.scotland-excel.org.uk/course/view.php?id=12</a:t>
            </a:r>
            <a:r>
              <a:rPr kumimoji="0" lang="en-GB" sz="1400" b="0" i="0" u="none" strike="noStrike" kern="1200" cap="none" spc="0" normalizeH="0" baseline="0" noProof="0" dirty="0">
                <a:ln>
                  <a:noFill/>
                </a:ln>
                <a:solidFill>
                  <a:srgbClr val="F79646">
                    <a:lumMod val="75000"/>
                  </a:srgbClr>
                </a:solidFill>
                <a:effectLst/>
                <a:uLnTx/>
                <a:uFillTx/>
                <a:latin typeface="Arial" charset="0"/>
                <a:ea typeface="+mn-ea"/>
                <a:cs typeface="+mn-cs"/>
              </a:rPr>
              <a:t> </a:t>
            </a:r>
            <a:endParaRPr kumimoji="0" lang="en-GB"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7" name="Rectangle: Rounded Corners 76">
            <a:extLst>
              <a:ext uri="{FF2B5EF4-FFF2-40B4-BE49-F238E27FC236}">
                <a16:creationId xmlns:a16="http://schemas.microsoft.com/office/drawing/2014/main" id="{3E90A0CA-9D3E-4494-B3C6-F2B709B440F1}"/>
              </a:ext>
            </a:extLst>
          </p:cNvPr>
          <p:cNvSpPr/>
          <p:nvPr/>
        </p:nvSpPr>
        <p:spPr>
          <a:xfrm rot="5400000">
            <a:off x="1608972" y="3074235"/>
            <a:ext cx="4247605" cy="20575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Rounded Corners 77">
            <a:extLst>
              <a:ext uri="{FF2B5EF4-FFF2-40B4-BE49-F238E27FC236}">
                <a16:creationId xmlns:a16="http://schemas.microsoft.com/office/drawing/2014/main" id="{CC2D2BC1-ABAB-4051-A444-C183150E2F65}"/>
              </a:ext>
            </a:extLst>
          </p:cNvPr>
          <p:cNvSpPr/>
          <p:nvPr/>
        </p:nvSpPr>
        <p:spPr>
          <a:xfrm>
            <a:off x="2699792" y="5084889"/>
            <a:ext cx="2089622" cy="5760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Strategy Development (HND)</a:t>
            </a:r>
          </a:p>
        </p:txBody>
      </p:sp>
      <p:sp>
        <p:nvSpPr>
          <p:cNvPr id="8" name="Rectangle: Rounded Corners 7">
            <a:extLst>
              <a:ext uri="{FF2B5EF4-FFF2-40B4-BE49-F238E27FC236}">
                <a16:creationId xmlns:a16="http://schemas.microsoft.com/office/drawing/2014/main" id="{E48EA41D-CEDE-4EDF-B555-D3F2AB3C744F}"/>
              </a:ext>
            </a:extLst>
          </p:cNvPr>
          <p:cNvSpPr/>
          <p:nvPr/>
        </p:nvSpPr>
        <p:spPr>
          <a:xfrm>
            <a:off x="179512" y="909292"/>
            <a:ext cx="4597863" cy="5760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Procurement</a:t>
            </a:r>
          </a:p>
        </p:txBody>
      </p:sp>
      <p:sp>
        <p:nvSpPr>
          <p:cNvPr id="24" name="TextBox 23">
            <a:extLst>
              <a:ext uri="{FF2B5EF4-FFF2-40B4-BE49-F238E27FC236}">
                <a16:creationId xmlns:a16="http://schemas.microsoft.com/office/drawing/2014/main" id="{DEF5E75F-EDEC-4720-AE60-12402AA8591A}"/>
              </a:ext>
            </a:extLst>
          </p:cNvPr>
          <p:cNvSpPr txBox="1"/>
          <p:nvPr/>
        </p:nvSpPr>
        <p:spPr>
          <a:xfrm>
            <a:off x="4974232" y="4090441"/>
            <a:ext cx="4169768" cy="1613519"/>
          </a:xfrm>
          <a:prstGeom prst="rect">
            <a:avLst/>
          </a:prstGeom>
          <a:noFill/>
        </p:spPr>
        <p:txBody>
          <a:bodyPr wrap="square" rtlCol="0">
            <a:spAutoFit/>
          </a:bodyPr>
          <a:lstStyle/>
          <a:p>
            <a:pPr marL="342900" marR="0" lvl="0" indent="-342900" algn="l" defTabSz="914400" rtl="0" eaLnBrk="1" fontAlgn="base" latinLnBrk="0" hangingPunct="1">
              <a:lnSpc>
                <a:spcPct val="150000"/>
              </a:lnSpc>
              <a:spcBef>
                <a:spcPct val="0"/>
              </a:spcBef>
              <a:spcAft>
                <a:spcPct val="0"/>
              </a:spcAft>
              <a:buClrTx/>
              <a:buSzTx/>
              <a:buFont typeface="Courier New" panose="02070309020205020404" pitchFamily="49" charset="0"/>
              <a:buChar char="o"/>
              <a:tabLst/>
              <a:defRPr/>
            </a:pPr>
            <a:r>
              <a:rPr kumimoji="0" lang="en-GB" sz="1700" b="0" i="0" u="none" strike="noStrike" kern="1200" cap="none" spc="0" normalizeH="0" baseline="0" noProof="0" dirty="0">
                <a:ln>
                  <a:noFill/>
                </a:ln>
                <a:solidFill>
                  <a:prstClr val="black"/>
                </a:solidFill>
                <a:effectLst/>
                <a:uLnTx/>
                <a:uFillTx/>
                <a:latin typeface="Arial" charset="0"/>
                <a:ea typeface="+mn-ea"/>
                <a:cs typeface="+mn-cs"/>
              </a:rPr>
              <a:t>Non-Accredited</a:t>
            </a:r>
          </a:p>
          <a:p>
            <a:pPr marL="342900" marR="0" lvl="0" indent="-342900" algn="l" defTabSz="914400" rtl="0" eaLnBrk="1" fontAlgn="base" latinLnBrk="0" hangingPunct="1">
              <a:lnSpc>
                <a:spcPct val="150000"/>
              </a:lnSpc>
              <a:spcBef>
                <a:spcPct val="0"/>
              </a:spcBef>
              <a:spcAft>
                <a:spcPct val="0"/>
              </a:spcAft>
              <a:buClrTx/>
              <a:buSzTx/>
              <a:buFont typeface="Courier New" panose="02070309020205020404" pitchFamily="49" charset="0"/>
              <a:buChar char="o"/>
              <a:tabLst/>
              <a:defRPr/>
            </a:pPr>
            <a:r>
              <a:rPr kumimoji="0" lang="en-GB" sz="1700" b="0" i="0" u="none" strike="noStrike" kern="1200" cap="none" spc="0" normalizeH="0" baseline="0" noProof="0" dirty="0">
                <a:ln>
                  <a:noFill/>
                </a:ln>
                <a:solidFill>
                  <a:prstClr val="black"/>
                </a:solidFill>
                <a:effectLst/>
                <a:uLnTx/>
                <a:uFillTx/>
                <a:latin typeface="Arial" charset="0"/>
                <a:ea typeface="+mn-ea"/>
                <a:cs typeface="+mn-cs"/>
              </a:rPr>
              <a:t>1 Day Workshops: 5 – 7 Hours CPD</a:t>
            </a:r>
          </a:p>
          <a:p>
            <a:pPr marL="342900" marR="0" lvl="0" indent="-342900" algn="l" defTabSz="914400" rtl="0" eaLnBrk="1" fontAlgn="base" latinLnBrk="0" hangingPunct="1">
              <a:lnSpc>
                <a:spcPct val="150000"/>
              </a:lnSpc>
              <a:spcBef>
                <a:spcPct val="0"/>
              </a:spcBef>
              <a:spcAft>
                <a:spcPct val="0"/>
              </a:spcAft>
              <a:buClrTx/>
              <a:buSzTx/>
              <a:buFont typeface="Courier New" panose="02070309020205020404" pitchFamily="49" charset="0"/>
              <a:buChar char="o"/>
              <a:tabLst/>
              <a:defRPr/>
            </a:pPr>
            <a:r>
              <a:rPr kumimoji="0" lang="en-GB" sz="1700" b="0" i="0" u="none" strike="noStrike" kern="1200" cap="none" spc="0" normalizeH="0" baseline="0" noProof="0" dirty="0">
                <a:ln>
                  <a:noFill/>
                </a:ln>
                <a:solidFill>
                  <a:prstClr val="black"/>
                </a:solidFill>
                <a:effectLst/>
                <a:uLnTx/>
                <a:uFillTx/>
                <a:latin typeface="Arial" charset="0"/>
                <a:ea typeface="+mn-ea"/>
                <a:cs typeface="+mn-cs"/>
              </a:rPr>
              <a:t>Applied Work-Based-Learning</a:t>
            </a:r>
          </a:p>
          <a:p>
            <a:pPr marL="342900" marR="0" lvl="0" indent="-342900" algn="l" defTabSz="914400" rtl="0" eaLnBrk="1" fontAlgn="base" latinLnBrk="0" hangingPunct="1">
              <a:lnSpc>
                <a:spcPct val="150000"/>
              </a:lnSpc>
              <a:spcBef>
                <a:spcPct val="0"/>
              </a:spcBef>
              <a:spcAft>
                <a:spcPct val="0"/>
              </a:spcAft>
              <a:buClrTx/>
              <a:buSzTx/>
              <a:buFont typeface="Courier New" panose="02070309020205020404" pitchFamily="49" charset="0"/>
              <a:buChar char="o"/>
              <a:tabLst/>
              <a:defRPr/>
            </a:pPr>
            <a:r>
              <a:rPr kumimoji="0" lang="en-GB" sz="1700" b="0" i="0" u="none" strike="noStrike" kern="1200" cap="none" spc="0" normalizeH="0" baseline="0" noProof="0" dirty="0">
                <a:ln>
                  <a:noFill/>
                </a:ln>
                <a:solidFill>
                  <a:prstClr val="black"/>
                </a:solidFill>
                <a:effectLst/>
                <a:uLnTx/>
                <a:uFillTx/>
                <a:latin typeface="Arial" charset="0"/>
                <a:ea typeface="+mn-ea"/>
                <a:cs typeface="+mn-cs"/>
              </a:rPr>
              <a:t>Quick Return in Work-Based-Practice</a:t>
            </a:r>
          </a:p>
        </p:txBody>
      </p:sp>
      <p:sp>
        <p:nvSpPr>
          <p:cNvPr id="32" name="Rectangle: Rounded Corners 31">
            <a:extLst>
              <a:ext uri="{FF2B5EF4-FFF2-40B4-BE49-F238E27FC236}">
                <a16:creationId xmlns:a16="http://schemas.microsoft.com/office/drawing/2014/main" id="{87E39D49-DC7A-49DD-AB7D-6AC2F8FFC381}"/>
              </a:ext>
            </a:extLst>
          </p:cNvPr>
          <p:cNvSpPr/>
          <p:nvPr/>
        </p:nvSpPr>
        <p:spPr>
          <a:xfrm>
            <a:off x="185321" y="3338696"/>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ESPD in Practice (HNC)</a:t>
            </a:r>
          </a:p>
        </p:txBody>
      </p:sp>
      <p:sp>
        <p:nvSpPr>
          <p:cNvPr id="36" name="Rectangle: Rounded Corners 35">
            <a:extLst>
              <a:ext uri="{FF2B5EF4-FFF2-40B4-BE49-F238E27FC236}">
                <a16:creationId xmlns:a16="http://schemas.microsoft.com/office/drawing/2014/main" id="{B90090F8-F6B5-4457-A02D-6B1D52008706}"/>
              </a:ext>
            </a:extLst>
          </p:cNvPr>
          <p:cNvSpPr/>
          <p:nvPr/>
        </p:nvSpPr>
        <p:spPr>
          <a:xfrm>
            <a:off x="2689668" y="2569458"/>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Negotiation Skills (HND)</a:t>
            </a:r>
          </a:p>
        </p:txBody>
      </p:sp>
      <p:sp>
        <p:nvSpPr>
          <p:cNvPr id="25" name="Rectangle: Rounded Corners 24">
            <a:extLst>
              <a:ext uri="{FF2B5EF4-FFF2-40B4-BE49-F238E27FC236}">
                <a16:creationId xmlns:a16="http://schemas.microsoft.com/office/drawing/2014/main" id="{A0493E36-9513-4835-844C-73A60C47FA8D}"/>
              </a:ext>
            </a:extLst>
          </p:cNvPr>
          <p:cNvSpPr/>
          <p:nvPr/>
        </p:nvSpPr>
        <p:spPr>
          <a:xfrm>
            <a:off x="2699792" y="1703574"/>
            <a:ext cx="2089622" cy="709386"/>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Scottish Procurement Legislation &amp; Procurement Journey</a:t>
            </a:r>
          </a:p>
        </p:txBody>
      </p:sp>
      <p:sp>
        <p:nvSpPr>
          <p:cNvPr id="26" name="Rectangle: Rounded Corners 25">
            <a:extLst>
              <a:ext uri="{FF2B5EF4-FFF2-40B4-BE49-F238E27FC236}">
                <a16:creationId xmlns:a16="http://schemas.microsoft.com/office/drawing/2014/main" id="{88109A95-689C-4C0D-B737-95BFAFAEFA03}"/>
              </a:ext>
            </a:extLst>
          </p:cNvPr>
          <p:cNvSpPr/>
          <p:nvPr/>
        </p:nvSpPr>
        <p:spPr>
          <a:xfrm>
            <a:off x="2689668" y="3356597"/>
            <a:ext cx="2089622" cy="5760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Category Management Fundamentals (HNC)</a:t>
            </a:r>
          </a:p>
        </p:txBody>
      </p:sp>
      <p:sp>
        <p:nvSpPr>
          <p:cNvPr id="27" name="Rectangle: Rounded Corners 26">
            <a:extLst>
              <a:ext uri="{FF2B5EF4-FFF2-40B4-BE49-F238E27FC236}">
                <a16:creationId xmlns:a16="http://schemas.microsoft.com/office/drawing/2014/main" id="{712F05EE-30E3-4D4A-A18C-7CA7AF9E7FFF}"/>
              </a:ext>
            </a:extLst>
          </p:cNvPr>
          <p:cNvSpPr/>
          <p:nvPr/>
        </p:nvSpPr>
        <p:spPr>
          <a:xfrm>
            <a:off x="2687753" y="4143736"/>
            <a:ext cx="2089622" cy="5760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Specification Writing &amp; Development (HNC)</a:t>
            </a:r>
          </a:p>
        </p:txBody>
      </p:sp>
      <p:sp>
        <p:nvSpPr>
          <p:cNvPr id="29" name="Rectangle: Rounded Corners 28">
            <a:extLst>
              <a:ext uri="{FF2B5EF4-FFF2-40B4-BE49-F238E27FC236}">
                <a16:creationId xmlns:a16="http://schemas.microsoft.com/office/drawing/2014/main" id="{AC48E568-E3AE-408A-8A2D-A45A91306466}"/>
              </a:ext>
            </a:extLst>
          </p:cNvPr>
          <p:cNvSpPr/>
          <p:nvPr/>
        </p:nvSpPr>
        <p:spPr>
          <a:xfrm>
            <a:off x="6306232" y="3258875"/>
            <a:ext cx="2089622" cy="576064"/>
          </a:xfrm>
          <a:prstGeom prst="roundRect">
            <a:avLst/>
          </a:prstGeom>
          <a:solidFill>
            <a:schemeClr val="bg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Management: Organisational Innovation (Degree)</a:t>
            </a:r>
          </a:p>
        </p:txBody>
      </p:sp>
    </p:spTree>
    <p:extLst>
      <p:ext uri="{BB962C8B-B14F-4D97-AF65-F5344CB8AC3E}">
        <p14:creationId xmlns:p14="http://schemas.microsoft.com/office/powerpoint/2010/main" val="376635459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4EC48A-1493-4A32-9A8D-44A0B07C74C3}"/>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Rounded Corners 36">
            <a:extLst>
              <a:ext uri="{FF2B5EF4-FFF2-40B4-BE49-F238E27FC236}">
                <a16:creationId xmlns:a16="http://schemas.microsoft.com/office/drawing/2014/main" id="{0E6E9C1F-9B8E-4F2B-A839-E838A8A4D9ED}"/>
              </a:ext>
            </a:extLst>
          </p:cNvPr>
          <p:cNvSpPr/>
          <p:nvPr/>
        </p:nvSpPr>
        <p:spPr>
          <a:xfrm rot="5400000">
            <a:off x="4843355" y="3442737"/>
            <a:ext cx="4752526" cy="20575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Rounded Corners 37">
            <a:extLst>
              <a:ext uri="{FF2B5EF4-FFF2-40B4-BE49-F238E27FC236}">
                <a16:creationId xmlns:a16="http://schemas.microsoft.com/office/drawing/2014/main" id="{D67D9C12-705C-40EA-8094-91F4F7754B4F}"/>
              </a:ext>
            </a:extLst>
          </p:cNvPr>
          <p:cNvSpPr/>
          <p:nvPr/>
        </p:nvSpPr>
        <p:spPr>
          <a:xfrm>
            <a:off x="6212463" y="4321220"/>
            <a:ext cx="2089622" cy="576064"/>
          </a:xfrm>
          <a:prstGeom prst="round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Strategic Human Resource </a:t>
            </a:r>
            <a:r>
              <a:rPr kumimoji="0" lang="en-GB" sz="1400" b="0" i="0" u="none" strike="noStrike" kern="1200" cap="none" spc="0" normalizeH="0" baseline="0" noProof="0" dirty="0" err="1">
                <a:ln>
                  <a:noFill/>
                </a:ln>
                <a:solidFill>
                  <a:prstClr val="white"/>
                </a:solidFill>
                <a:effectLst/>
                <a:uLnTx/>
                <a:uFillTx/>
                <a:latin typeface="Calibri"/>
                <a:ea typeface="+mn-ea"/>
                <a:cs typeface="+mn-cs"/>
              </a:rPr>
              <a:t>Mgt</a:t>
            </a:r>
            <a:r>
              <a:rPr kumimoji="0" lang="en-GB" sz="1400" b="0" i="0" u="none" strike="noStrike" kern="1200" cap="none" spc="0" normalizeH="0" baseline="0" noProof="0" dirty="0">
                <a:ln>
                  <a:noFill/>
                </a:ln>
                <a:solidFill>
                  <a:prstClr val="white"/>
                </a:solidFill>
                <a:effectLst/>
                <a:uLnTx/>
                <a:uFillTx/>
                <a:latin typeface="Calibri"/>
                <a:ea typeface="+mn-ea"/>
                <a:cs typeface="+mn-cs"/>
              </a:rPr>
              <a:t> (Masters)</a:t>
            </a:r>
          </a:p>
        </p:txBody>
      </p:sp>
      <p:sp>
        <p:nvSpPr>
          <p:cNvPr id="39" name="Rectangle: Rounded Corners 38">
            <a:extLst>
              <a:ext uri="{FF2B5EF4-FFF2-40B4-BE49-F238E27FC236}">
                <a16:creationId xmlns:a16="http://schemas.microsoft.com/office/drawing/2014/main" id="{DC9AAD16-C0B8-481E-9784-880F7250BEC4}"/>
              </a:ext>
            </a:extLst>
          </p:cNvPr>
          <p:cNvSpPr/>
          <p:nvPr/>
        </p:nvSpPr>
        <p:spPr>
          <a:xfrm>
            <a:off x="6212463" y="4987519"/>
            <a:ext cx="2089622" cy="576064"/>
          </a:xfrm>
          <a:prstGeom prst="roundRect">
            <a:avLst/>
          </a:prstGeom>
          <a:solidFill>
            <a:schemeClr val="bg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Financial Planning (Masters)</a:t>
            </a:r>
          </a:p>
        </p:txBody>
      </p:sp>
      <p:sp>
        <p:nvSpPr>
          <p:cNvPr id="40" name="Rectangle: Rounded Corners 39">
            <a:extLst>
              <a:ext uri="{FF2B5EF4-FFF2-40B4-BE49-F238E27FC236}">
                <a16:creationId xmlns:a16="http://schemas.microsoft.com/office/drawing/2014/main" id="{C2E2809D-8DF7-46CE-9FD0-FD020E22F069}"/>
              </a:ext>
            </a:extLst>
          </p:cNvPr>
          <p:cNvSpPr/>
          <p:nvPr/>
        </p:nvSpPr>
        <p:spPr>
          <a:xfrm>
            <a:off x="6212463" y="5638772"/>
            <a:ext cx="2089622" cy="576064"/>
          </a:xfrm>
          <a:prstGeom prst="roundRect">
            <a:avLst/>
          </a:prstGeom>
          <a:solidFill>
            <a:schemeClr val="bg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Strategic Project Management (Masters)</a:t>
            </a:r>
          </a:p>
        </p:txBody>
      </p:sp>
      <p:sp>
        <p:nvSpPr>
          <p:cNvPr id="44" name="Rectangle: Rounded Corners 43">
            <a:extLst>
              <a:ext uri="{FF2B5EF4-FFF2-40B4-BE49-F238E27FC236}">
                <a16:creationId xmlns:a16="http://schemas.microsoft.com/office/drawing/2014/main" id="{0A2ED297-6BF5-4B0C-B740-6C5A863F0329}"/>
              </a:ext>
            </a:extLst>
          </p:cNvPr>
          <p:cNvSpPr/>
          <p:nvPr/>
        </p:nvSpPr>
        <p:spPr>
          <a:xfrm rot="5400000">
            <a:off x="4096812" y="863233"/>
            <a:ext cx="839436" cy="20575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00F7F14F-8EAE-4C49-AA53-BAB09F5F25DC}"/>
              </a:ext>
            </a:extLst>
          </p:cNvPr>
          <p:cNvSpPr/>
          <p:nvPr/>
        </p:nvSpPr>
        <p:spPr>
          <a:xfrm>
            <a:off x="6216655" y="1672685"/>
            <a:ext cx="2089622" cy="576064"/>
          </a:xfrm>
          <a:prstGeom prst="roundRect">
            <a:avLst/>
          </a:prstGeom>
          <a:solidFill>
            <a:schemeClr val="bg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Strategic Leadership (Masters)</a:t>
            </a:r>
          </a:p>
        </p:txBody>
      </p:sp>
      <p:sp>
        <p:nvSpPr>
          <p:cNvPr id="35" name="Rectangle: Rounded Corners 34">
            <a:extLst>
              <a:ext uri="{FF2B5EF4-FFF2-40B4-BE49-F238E27FC236}">
                <a16:creationId xmlns:a16="http://schemas.microsoft.com/office/drawing/2014/main" id="{87991BD4-996C-4BA3-85AE-604E67A79FB5}"/>
              </a:ext>
            </a:extLst>
          </p:cNvPr>
          <p:cNvSpPr/>
          <p:nvPr/>
        </p:nvSpPr>
        <p:spPr>
          <a:xfrm>
            <a:off x="6230652" y="2324990"/>
            <a:ext cx="2089622" cy="576064"/>
          </a:xfrm>
          <a:prstGeom prst="roundRect">
            <a:avLst/>
          </a:prstGeom>
          <a:solidFill>
            <a:schemeClr val="bg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Strategic Information Management (Masters)</a:t>
            </a:r>
          </a:p>
        </p:txBody>
      </p:sp>
      <p:sp>
        <p:nvSpPr>
          <p:cNvPr id="36" name="Rectangle: Rounded Corners 35">
            <a:extLst>
              <a:ext uri="{FF2B5EF4-FFF2-40B4-BE49-F238E27FC236}">
                <a16:creationId xmlns:a16="http://schemas.microsoft.com/office/drawing/2014/main" id="{B90090F8-F6B5-4457-A02D-6B1D52008706}"/>
              </a:ext>
            </a:extLst>
          </p:cNvPr>
          <p:cNvSpPr/>
          <p:nvPr/>
        </p:nvSpPr>
        <p:spPr>
          <a:xfrm>
            <a:off x="6228383" y="2976243"/>
            <a:ext cx="2089622" cy="576064"/>
          </a:xfrm>
          <a:prstGeom prst="roundRect">
            <a:avLst/>
          </a:prstGeom>
          <a:solidFill>
            <a:schemeClr val="bg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Implementing Organisational Change Strategies (Masters)</a:t>
            </a:r>
          </a:p>
        </p:txBody>
      </p:sp>
      <p:sp>
        <p:nvSpPr>
          <p:cNvPr id="41" name="Rectangle: Rounded Corners 40">
            <a:extLst>
              <a:ext uri="{FF2B5EF4-FFF2-40B4-BE49-F238E27FC236}">
                <a16:creationId xmlns:a16="http://schemas.microsoft.com/office/drawing/2014/main" id="{E4069286-11A2-400D-A1B3-60773A02F7A5}"/>
              </a:ext>
            </a:extLst>
          </p:cNvPr>
          <p:cNvSpPr/>
          <p:nvPr/>
        </p:nvSpPr>
        <p:spPr>
          <a:xfrm rot="5400000">
            <a:off x="-676022" y="3392727"/>
            <a:ext cx="4896544" cy="20574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Rounded Corners 41">
            <a:extLst>
              <a:ext uri="{FF2B5EF4-FFF2-40B4-BE49-F238E27FC236}">
                <a16:creationId xmlns:a16="http://schemas.microsoft.com/office/drawing/2014/main" id="{90BEF53C-EF5B-4942-9247-1B649E041445}"/>
              </a:ext>
            </a:extLst>
          </p:cNvPr>
          <p:cNvSpPr/>
          <p:nvPr/>
        </p:nvSpPr>
        <p:spPr>
          <a:xfrm>
            <a:off x="742269" y="3260192"/>
            <a:ext cx="2089622" cy="5760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Leadership Practice (HND)</a:t>
            </a:r>
          </a:p>
        </p:txBody>
      </p:sp>
      <p:sp>
        <p:nvSpPr>
          <p:cNvPr id="43" name="Rectangle: Rounded Corners 42">
            <a:extLst>
              <a:ext uri="{FF2B5EF4-FFF2-40B4-BE49-F238E27FC236}">
                <a16:creationId xmlns:a16="http://schemas.microsoft.com/office/drawing/2014/main" id="{5A5EBA73-8397-469F-A099-B3AA2BDB7FFA}"/>
              </a:ext>
            </a:extLst>
          </p:cNvPr>
          <p:cNvSpPr/>
          <p:nvPr/>
        </p:nvSpPr>
        <p:spPr>
          <a:xfrm>
            <a:off x="740000" y="1695745"/>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Personal Development as a Manager &amp; Leader (HND)</a:t>
            </a:r>
          </a:p>
        </p:txBody>
      </p:sp>
      <p:sp>
        <p:nvSpPr>
          <p:cNvPr id="64" name="Rectangle: Rounded Corners 63">
            <a:extLst>
              <a:ext uri="{FF2B5EF4-FFF2-40B4-BE49-F238E27FC236}">
                <a16:creationId xmlns:a16="http://schemas.microsoft.com/office/drawing/2014/main" id="{60CE7738-9E2B-4420-BC73-F4555C5B3B4D}"/>
              </a:ext>
            </a:extLst>
          </p:cNvPr>
          <p:cNvSpPr/>
          <p:nvPr/>
        </p:nvSpPr>
        <p:spPr>
          <a:xfrm>
            <a:off x="758189" y="4836816"/>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Planning a Change Process (HND)</a:t>
            </a:r>
          </a:p>
        </p:txBody>
      </p:sp>
      <p:sp>
        <p:nvSpPr>
          <p:cNvPr id="65" name="Rectangle: Rounded Corners 64">
            <a:extLst>
              <a:ext uri="{FF2B5EF4-FFF2-40B4-BE49-F238E27FC236}">
                <a16:creationId xmlns:a16="http://schemas.microsoft.com/office/drawing/2014/main" id="{1CEF1116-A0A3-4BAA-906A-0F1DA6CBF7D2}"/>
              </a:ext>
            </a:extLst>
          </p:cNvPr>
          <p:cNvSpPr/>
          <p:nvPr/>
        </p:nvSpPr>
        <p:spPr>
          <a:xfrm rot="5400000">
            <a:off x="2513913" y="3105757"/>
            <a:ext cx="4032448" cy="20575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Rounded Corners 66">
            <a:extLst>
              <a:ext uri="{FF2B5EF4-FFF2-40B4-BE49-F238E27FC236}">
                <a16:creationId xmlns:a16="http://schemas.microsoft.com/office/drawing/2014/main" id="{6A48B0F4-FCE9-4F6F-BE43-DD3D143E6E48}"/>
              </a:ext>
            </a:extLst>
          </p:cNvPr>
          <p:cNvSpPr/>
          <p:nvPr/>
        </p:nvSpPr>
        <p:spPr>
          <a:xfrm>
            <a:off x="3467978" y="2463321"/>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Project Development &amp; Control (HND)</a:t>
            </a:r>
          </a:p>
        </p:txBody>
      </p:sp>
      <p:sp>
        <p:nvSpPr>
          <p:cNvPr id="68" name="Rectangle: Rounded Corners 67">
            <a:extLst>
              <a:ext uri="{FF2B5EF4-FFF2-40B4-BE49-F238E27FC236}">
                <a16:creationId xmlns:a16="http://schemas.microsoft.com/office/drawing/2014/main" id="{786E505D-39EC-4EBF-B71A-54F28FD361B6}"/>
              </a:ext>
            </a:extLst>
          </p:cNvPr>
          <p:cNvSpPr/>
          <p:nvPr/>
        </p:nvSpPr>
        <p:spPr>
          <a:xfrm>
            <a:off x="3466888" y="4843265"/>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Managing Team &amp; Individual Performance (Degree)</a:t>
            </a:r>
          </a:p>
        </p:txBody>
      </p:sp>
      <p:sp>
        <p:nvSpPr>
          <p:cNvPr id="69" name="Rectangle: Rounded Corners 68">
            <a:extLst>
              <a:ext uri="{FF2B5EF4-FFF2-40B4-BE49-F238E27FC236}">
                <a16:creationId xmlns:a16="http://schemas.microsoft.com/office/drawing/2014/main" id="{4988115F-5370-48EA-A47D-6BC101127FF0}"/>
              </a:ext>
            </a:extLst>
          </p:cNvPr>
          <p:cNvSpPr/>
          <p:nvPr/>
        </p:nvSpPr>
        <p:spPr>
          <a:xfrm>
            <a:off x="3466888" y="1695745"/>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Information Based Decision Making (HND)</a:t>
            </a:r>
          </a:p>
        </p:txBody>
      </p:sp>
      <p:sp>
        <p:nvSpPr>
          <p:cNvPr id="8" name="Rectangle: Rounded Corners 7">
            <a:extLst>
              <a:ext uri="{FF2B5EF4-FFF2-40B4-BE49-F238E27FC236}">
                <a16:creationId xmlns:a16="http://schemas.microsoft.com/office/drawing/2014/main" id="{E48EA41D-CEDE-4EDF-B555-D3F2AB3C744F}"/>
              </a:ext>
            </a:extLst>
          </p:cNvPr>
          <p:cNvSpPr/>
          <p:nvPr/>
        </p:nvSpPr>
        <p:spPr>
          <a:xfrm>
            <a:off x="106114" y="908720"/>
            <a:ext cx="8928992" cy="5760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Leadership &amp; Management  and  Coaching &amp; Mentoring</a:t>
            </a:r>
          </a:p>
        </p:txBody>
      </p:sp>
      <p:sp>
        <p:nvSpPr>
          <p:cNvPr id="4" name="Rectangle: Rounded Corners 3">
            <a:extLst>
              <a:ext uri="{FF2B5EF4-FFF2-40B4-BE49-F238E27FC236}">
                <a16:creationId xmlns:a16="http://schemas.microsoft.com/office/drawing/2014/main" id="{6878BE5B-496E-4C66-A686-FBCE7677D02B}"/>
              </a:ext>
            </a:extLst>
          </p:cNvPr>
          <p:cNvSpPr/>
          <p:nvPr/>
        </p:nvSpPr>
        <p:spPr>
          <a:xfrm>
            <a:off x="107504" y="188640"/>
            <a:ext cx="8928992" cy="5040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The Academy Practice Workshops – Non-Accredited</a:t>
            </a:r>
          </a:p>
        </p:txBody>
      </p:sp>
      <p:sp>
        <p:nvSpPr>
          <p:cNvPr id="7" name="Rectangle: Rounded Corners 6">
            <a:extLst>
              <a:ext uri="{FF2B5EF4-FFF2-40B4-BE49-F238E27FC236}">
                <a16:creationId xmlns:a16="http://schemas.microsoft.com/office/drawing/2014/main" id="{C7A4BFEC-1DAE-48E4-8265-D45938CE1193}"/>
              </a:ext>
            </a:extLst>
          </p:cNvPr>
          <p:cNvSpPr/>
          <p:nvPr/>
        </p:nvSpPr>
        <p:spPr>
          <a:xfrm>
            <a:off x="742269" y="2468198"/>
            <a:ext cx="2089622" cy="57606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Introduction to  </a:t>
            </a:r>
            <a:r>
              <a:rPr kumimoji="0" lang="en-GB" sz="1300" b="0" i="0" u="none" strike="noStrike" kern="1200" cap="none" spc="0" normalizeH="0" baseline="0" noProof="0" dirty="0" err="1">
                <a:ln>
                  <a:noFill/>
                </a:ln>
                <a:solidFill>
                  <a:prstClr val="white"/>
                </a:solidFill>
                <a:effectLst/>
                <a:uLnTx/>
                <a:uFillTx/>
                <a:latin typeface="Calibri"/>
                <a:ea typeface="+mn-ea"/>
                <a:cs typeface="+mn-cs"/>
              </a:rPr>
              <a:t>Mgt</a:t>
            </a:r>
            <a:r>
              <a:rPr kumimoji="0" lang="en-GB" sz="1300" b="0" i="0" u="none" strike="noStrike" kern="1200" cap="none" spc="0" normalizeH="0" baseline="0" noProof="0" dirty="0">
                <a:ln>
                  <a:noFill/>
                </a:ln>
                <a:solidFill>
                  <a:prstClr val="white"/>
                </a:solidFill>
                <a:effectLst/>
                <a:uLnTx/>
                <a:uFillTx/>
                <a:latin typeface="Calibri"/>
                <a:ea typeface="+mn-ea"/>
                <a:cs typeface="+mn-cs"/>
              </a:rPr>
              <a:t> Coaching &amp; Mentoring (HND)</a:t>
            </a:r>
          </a:p>
        </p:txBody>
      </p:sp>
      <p:sp>
        <p:nvSpPr>
          <p:cNvPr id="9" name="Rectangle: Rounded Corners 8">
            <a:extLst>
              <a:ext uri="{FF2B5EF4-FFF2-40B4-BE49-F238E27FC236}">
                <a16:creationId xmlns:a16="http://schemas.microsoft.com/office/drawing/2014/main" id="{BEF4B453-5D35-4554-A6A2-BF08B03B8783}"/>
              </a:ext>
            </a:extLst>
          </p:cNvPr>
          <p:cNvSpPr/>
          <p:nvPr/>
        </p:nvSpPr>
        <p:spPr>
          <a:xfrm>
            <a:off x="742269" y="4049073"/>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Coaching Practice &amp; Theory (HND)</a:t>
            </a:r>
          </a:p>
        </p:txBody>
      </p:sp>
      <p:sp>
        <p:nvSpPr>
          <p:cNvPr id="70" name="TextBox 69">
            <a:extLst>
              <a:ext uri="{FF2B5EF4-FFF2-40B4-BE49-F238E27FC236}">
                <a16:creationId xmlns:a16="http://schemas.microsoft.com/office/drawing/2014/main" id="{A14D8FEC-C1CC-4361-8BCB-5C753A27A8BD}"/>
              </a:ext>
            </a:extLst>
          </p:cNvPr>
          <p:cNvSpPr txBox="1"/>
          <p:nvPr/>
        </p:nvSpPr>
        <p:spPr>
          <a:xfrm>
            <a:off x="112862" y="6211417"/>
            <a:ext cx="8779618"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charset="0"/>
                <a:ea typeface="+mn-ea"/>
                <a:cs typeface="+mn-cs"/>
              </a:rPr>
              <a:t>1 day non-accredited practice workshops are </a:t>
            </a:r>
            <a:r>
              <a:rPr kumimoji="0" lang="en-GB" sz="1400" b="0" i="0" u="none" strike="noStrike" kern="1200" cap="none" spc="0" normalizeH="0" baseline="0" noProof="0" dirty="0">
                <a:ln>
                  <a:noFill/>
                </a:ln>
                <a:solidFill>
                  <a:prstClr val="white">
                    <a:lumMod val="50000"/>
                  </a:prstClr>
                </a:solidFill>
                <a:effectLst/>
                <a:uLnTx/>
                <a:uFillTx/>
                <a:latin typeface="Arial" charset="0"/>
                <a:ea typeface="+mn-ea"/>
                <a:cs typeface="+mn-cs"/>
              </a:rPr>
              <a:t>being developed</a:t>
            </a:r>
            <a:r>
              <a:rPr kumimoji="0" lang="en-GB" sz="1400" b="0" i="0" u="none" strike="noStrike" kern="1200" cap="none" spc="0" normalizeH="0" baseline="0" noProof="0" dirty="0">
                <a:ln>
                  <a:noFill/>
                </a:ln>
                <a:solidFill>
                  <a:prstClr val="black"/>
                </a:solidFill>
                <a:effectLst/>
                <a:uLnTx/>
                <a:uFillTx/>
                <a:latin typeface="Arial" charset="0"/>
                <a:ea typeface="+mn-ea"/>
                <a:cs typeface="+mn-cs"/>
              </a:rPr>
              <a:t>. Schedule is available 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charset="0"/>
                <a:ea typeface="+mn-ea"/>
                <a:cs typeface="+mn-cs"/>
              </a:rPr>
              <a:t>The Academy at </a:t>
            </a:r>
            <a:r>
              <a:rPr kumimoji="0" lang="en-GB" sz="1400" b="0" i="0" u="none" strike="noStrike" kern="1200" cap="none" spc="0" normalizeH="0" baseline="0" noProof="0" dirty="0">
                <a:ln>
                  <a:noFill/>
                </a:ln>
                <a:solidFill>
                  <a:prstClr val="black"/>
                </a:solidFill>
                <a:effectLst/>
                <a:uLnTx/>
                <a:uFillTx/>
                <a:latin typeface="Arial" charset="0"/>
                <a:ea typeface="+mn-ea"/>
                <a:cs typeface="+mn-cs"/>
                <a:hlinkClick r:id="rId3"/>
              </a:rPr>
              <a:t>https://academy.scotland-excel.org.uk/course/view.php?id=12</a:t>
            </a:r>
            <a:r>
              <a:rPr kumimoji="0" lang="en-GB" sz="1400" b="0" i="0" u="none" strike="noStrike" kern="1200" cap="none" spc="0" normalizeH="0" baseline="0" noProof="0" dirty="0">
                <a:ln>
                  <a:noFill/>
                </a:ln>
                <a:solidFill>
                  <a:srgbClr val="F79646">
                    <a:lumMod val="75000"/>
                  </a:srgbClr>
                </a:solidFill>
                <a:effectLst/>
                <a:uLnTx/>
                <a:uFillTx/>
                <a:latin typeface="Arial" charset="0"/>
                <a:ea typeface="+mn-ea"/>
                <a:cs typeface="+mn-cs"/>
              </a:rPr>
              <a:t> </a:t>
            </a:r>
            <a:endParaRPr kumimoji="0" lang="en-GB"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 name="Rectangle: Rounded Corners 32">
            <a:extLst>
              <a:ext uri="{FF2B5EF4-FFF2-40B4-BE49-F238E27FC236}">
                <a16:creationId xmlns:a16="http://schemas.microsoft.com/office/drawing/2014/main" id="{A41CB048-8D9B-4B61-905B-94481CC5E364}"/>
              </a:ext>
            </a:extLst>
          </p:cNvPr>
          <p:cNvSpPr/>
          <p:nvPr/>
        </p:nvSpPr>
        <p:spPr>
          <a:xfrm>
            <a:off x="742940" y="5612091"/>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Mentoring Practice &amp; Theory (HND)</a:t>
            </a:r>
          </a:p>
        </p:txBody>
      </p:sp>
      <p:sp>
        <p:nvSpPr>
          <p:cNvPr id="61" name="Rectangle: Rounded Corners 60">
            <a:extLst>
              <a:ext uri="{FF2B5EF4-FFF2-40B4-BE49-F238E27FC236}">
                <a16:creationId xmlns:a16="http://schemas.microsoft.com/office/drawing/2014/main" id="{E93323EB-F0EB-4497-AED9-EB94BDCB0692}"/>
              </a:ext>
            </a:extLst>
          </p:cNvPr>
          <p:cNvSpPr/>
          <p:nvPr/>
        </p:nvSpPr>
        <p:spPr>
          <a:xfrm>
            <a:off x="3466888" y="3243892"/>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Organisational Financial Management (HND)</a:t>
            </a:r>
          </a:p>
        </p:txBody>
      </p:sp>
      <p:sp>
        <p:nvSpPr>
          <p:cNvPr id="62" name="Rectangle: Rounded Corners 61">
            <a:extLst>
              <a:ext uri="{FF2B5EF4-FFF2-40B4-BE49-F238E27FC236}">
                <a16:creationId xmlns:a16="http://schemas.microsoft.com/office/drawing/2014/main" id="{337D8A47-FD5D-4B88-B04B-7F59A5FC477F}"/>
              </a:ext>
            </a:extLst>
          </p:cNvPr>
          <p:cNvSpPr/>
          <p:nvPr/>
        </p:nvSpPr>
        <p:spPr>
          <a:xfrm>
            <a:off x="3466888" y="4042434"/>
            <a:ext cx="2089622" cy="57606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Meeting Stakeholder &amp; Quality Needs (HND)</a:t>
            </a:r>
          </a:p>
        </p:txBody>
      </p:sp>
      <p:sp>
        <p:nvSpPr>
          <p:cNvPr id="30" name="Rectangle: Rounded Corners 29">
            <a:extLst>
              <a:ext uri="{FF2B5EF4-FFF2-40B4-BE49-F238E27FC236}">
                <a16:creationId xmlns:a16="http://schemas.microsoft.com/office/drawing/2014/main" id="{1EA130C1-D7A2-4B1B-8141-91DAC16481C6}"/>
              </a:ext>
            </a:extLst>
          </p:cNvPr>
          <p:cNvSpPr/>
          <p:nvPr/>
        </p:nvSpPr>
        <p:spPr>
          <a:xfrm>
            <a:off x="6212463" y="3642542"/>
            <a:ext cx="2089622" cy="576064"/>
          </a:xfrm>
          <a:prstGeom prst="round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Strategic Planning (Masters)</a:t>
            </a:r>
          </a:p>
        </p:txBody>
      </p:sp>
    </p:spTree>
    <p:extLst>
      <p:ext uri="{BB962C8B-B14F-4D97-AF65-F5344CB8AC3E}">
        <p14:creationId xmlns:p14="http://schemas.microsoft.com/office/powerpoint/2010/main" val="85224122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17758487-6833-4B99-A814-4D1CD527C9C2}"/>
              </a:ext>
            </a:extLst>
          </p:cNvPr>
          <p:cNvSpPr/>
          <p:nvPr/>
        </p:nvSpPr>
        <p:spPr>
          <a:xfrm>
            <a:off x="107504" y="188640"/>
            <a:ext cx="8928992" cy="638840"/>
          </a:xfrm>
          <a:prstGeom prst="roundRect">
            <a:avLst/>
          </a:prstGeom>
          <a:noFill/>
          <a:ln>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Calibri"/>
                <a:ea typeface="+mn-ea"/>
                <a:cs typeface="+mn-cs"/>
              </a:rPr>
              <a:t>Let’s Work Together</a:t>
            </a:r>
            <a:r>
              <a:rPr kumimoji="0" lang="mr-IN" sz="26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rPr>
              <a:t>…</a:t>
            </a:r>
            <a:r>
              <a:rPr kumimoji="0" lang="en-GB" sz="2600" b="0" i="0" u="none" strike="noStrike" kern="1200" cap="none" spc="0" normalizeH="0" baseline="0" noProof="0" dirty="0">
                <a:ln>
                  <a:noFill/>
                </a:ln>
                <a:solidFill>
                  <a:prstClr val="black"/>
                </a:solidFill>
                <a:effectLst/>
                <a:uLnTx/>
                <a:uFillTx/>
                <a:latin typeface="Calibri"/>
                <a:ea typeface="+mn-ea"/>
                <a:cs typeface="+mn-cs"/>
              </a:rPr>
              <a:t>.  Let’s Collaborate</a:t>
            </a:r>
            <a:r>
              <a:rPr kumimoji="0" lang="mr-IN" sz="26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rPr>
              <a:t>…</a:t>
            </a:r>
            <a:endParaRPr kumimoji="0" lang="en-GB"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Rounded Corners 11">
            <a:extLst>
              <a:ext uri="{FF2B5EF4-FFF2-40B4-BE49-F238E27FC236}">
                <a16:creationId xmlns:a16="http://schemas.microsoft.com/office/drawing/2014/main" id="{17758487-6833-4B99-A814-4D1CD527C9C2}"/>
              </a:ext>
            </a:extLst>
          </p:cNvPr>
          <p:cNvSpPr/>
          <p:nvPr/>
        </p:nvSpPr>
        <p:spPr>
          <a:xfrm>
            <a:off x="4791944" y="1700808"/>
            <a:ext cx="4244552" cy="638840"/>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Collaborative Innovation Forum</a:t>
            </a:r>
          </a:p>
        </p:txBody>
      </p:sp>
      <p:sp>
        <p:nvSpPr>
          <p:cNvPr id="6" name="Rectangle: Rounded Corners 11">
            <a:extLst>
              <a:ext uri="{FF2B5EF4-FFF2-40B4-BE49-F238E27FC236}">
                <a16:creationId xmlns:a16="http://schemas.microsoft.com/office/drawing/2014/main" id="{17758487-6833-4B99-A814-4D1CD527C9C2}"/>
              </a:ext>
            </a:extLst>
          </p:cNvPr>
          <p:cNvSpPr/>
          <p:nvPr/>
        </p:nvSpPr>
        <p:spPr>
          <a:xfrm>
            <a:off x="107504" y="1700808"/>
            <a:ext cx="4392488" cy="638840"/>
          </a:xfrm>
          <a:prstGeom prst="round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People &amp; Organisational Development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865" y="2487902"/>
            <a:ext cx="4245019" cy="2429808"/>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6285"/>
          <a:stretch/>
        </p:blipFill>
        <p:spPr>
          <a:xfrm>
            <a:off x="786523" y="2622159"/>
            <a:ext cx="2926396" cy="2399653"/>
          </a:xfrm>
          <a:prstGeom prst="rect">
            <a:avLst/>
          </a:prstGeom>
        </p:spPr>
      </p:pic>
    </p:spTree>
    <p:extLst>
      <p:ext uri="{BB962C8B-B14F-4D97-AF65-F5344CB8AC3E}">
        <p14:creationId xmlns:p14="http://schemas.microsoft.com/office/powerpoint/2010/main" val="408429097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4EC48A-1493-4A32-9A8D-44A0B07C74C3}"/>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Rounded Corners 11">
            <a:extLst>
              <a:ext uri="{FF2B5EF4-FFF2-40B4-BE49-F238E27FC236}">
                <a16:creationId xmlns:a16="http://schemas.microsoft.com/office/drawing/2014/main" id="{17758487-6833-4B99-A814-4D1CD527C9C2}"/>
              </a:ext>
            </a:extLst>
          </p:cNvPr>
          <p:cNvSpPr/>
          <p:nvPr/>
        </p:nvSpPr>
        <p:spPr>
          <a:xfrm>
            <a:off x="107503" y="188640"/>
            <a:ext cx="8848065" cy="638840"/>
          </a:xfrm>
          <a:prstGeom prst="round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The Academy - People and Organisational Development</a:t>
            </a:r>
          </a:p>
        </p:txBody>
      </p:sp>
      <p:sp>
        <p:nvSpPr>
          <p:cNvPr id="8" name="TextBox 7"/>
          <p:cNvSpPr txBox="1"/>
          <p:nvPr/>
        </p:nvSpPr>
        <p:spPr>
          <a:xfrm>
            <a:off x="107502" y="827480"/>
            <a:ext cx="9036497" cy="3477875"/>
          </a:xfrm>
          <a:prstGeom prst="rect">
            <a:avLst/>
          </a:prstGeom>
          <a:noFill/>
        </p:spPr>
        <p:txBody>
          <a:bodyPr wrap="square" rtlCol="0">
            <a:spAutoFit/>
          </a:bodyPr>
          <a:lstStyle/>
          <a:p>
            <a:pPr marL="285750" marR="0" lvl="0" indent="-285750" algn="l" defTabSz="914400" rtl="0" eaLnBrk="1" fontAlgn="base" latinLnBrk="0" hangingPunct="1">
              <a:lnSpc>
                <a:spcPct val="15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Let’s get together on Thursday 22 August 2019</a:t>
            </a:r>
          </a:p>
          <a:p>
            <a:pPr marL="285750" marR="0" lvl="0" indent="-285750" algn="l" defTabSz="914400" rtl="0" eaLnBrk="1" fontAlgn="base" latinLnBrk="0" hangingPunct="1">
              <a:lnSpc>
                <a:spcPct val="15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Central Glasgow</a:t>
            </a:r>
          </a:p>
          <a:p>
            <a:pPr marL="285750" marR="0" lvl="0" indent="-28575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Interactive group exercises</a:t>
            </a:r>
          </a:p>
          <a:p>
            <a:pPr marL="742950" marR="0" lvl="1" indent="-28575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Scope our development needs </a:t>
            </a:r>
            <a:r>
              <a:rPr kumimoji="0" lang="mr-IN" sz="2200" b="0" i="0" u="none" strike="noStrike" kern="1200" cap="none" spc="0" normalizeH="0" baseline="0" noProof="0" dirty="0">
                <a:ln>
                  <a:noFill/>
                </a:ln>
                <a:solidFill>
                  <a:prstClr val="black"/>
                </a:solidFill>
                <a:effectLst/>
                <a:uLnTx/>
                <a:uFillTx/>
                <a:latin typeface="Arial" charset="0"/>
                <a:ea typeface="+mn-ea"/>
                <a:cs typeface="Mangal" panose="02040503050203030202" pitchFamily="18" charset="0"/>
              </a:rPr>
              <a:t>–</a:t>
            </a:r>
            <a:r>
              <a:rPr kumimoji="0" lang="en-US" sz="2200" b="0" i="0" u="none" strike="noStrike" kern="1200" cap="none" spc="0" normalizeH="0" baseline="0" noProof="0" dirty="0">
                <a:ln>
                  <a:noFill/>
                </a:ln>
                <a:solidFill>
                  <a:prstClr val="black"/>
                </a:solidFill>
                <a:effectLst/>
                <a:uLnTx/>
                <a:uFillTx/>
                <a:latin typeface="Arial" charset="0"/>
                <a:ea typeface="+mn-ea"/>
                <a:cs typeface="+mn-cs"/>
              </a:rPr>
              <a:t> people &amp; </a:t>
            </a:r>
            <a:r>
              <a:rPr kumimoji="0" lang="en-US" sz="2200" b="0" i="0" u="none" strike="noStrike" kern="1200" cap="none" spc="0" normalizeH="0" baseline="0" noProof="0" dirty="0" err="1">
                <a:ln>
                  <a:noFill/>
                </a:ln>
                <a:solidFill>
                  <a:prstClr val="black"/>
                </a:solidFill>
                <a:effectLst/>
                <a:uLnTx/>
                <a:uFillTx/>
                <a:latin typeface="Arial" charset="0"/>
                <a:ea typeface="+mn-ea"/>
                <a:cs typeface="+mn-cs"/>
              </a:rPr>
              <a:t>organisations</a:t>
            </a:r>
            <a:r>
              <a:rPr kumimoji="0" lang="mr-IN" sz="2200" b="0" i="0" u="none" strike="noStrike" kern="1200" cap="none" spc="0" normalizeH="0" baseline="0" noProof="0" dirty="0">
                <a:ln>
                  <a:noFill/>
                </a:ln>
                <a:solidFill>
                  <a:prstClr val="black"/>
                </a:solidFill>
                <a:effectLst/>
                <a:uLnTx/>
                <a:uFillTx/>
                <a:latin typeface="Arial" charset="0"/>
                <a:ea typeface="+mn-ea"/>
                <a:cs typeface="Mangal" panose="02040503050203030202" pitchFamily="18" charset="0"/>
              </a:rPr>
              <a:t>…</a:t>
            </a: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a:p>
            <a:pPr marL="742950" marR="0" lvl="1" indent="-28575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Explore how we implement </a:t>
            </a:r>
            <a:r>
              <a:rPr kumimoji="0" lang="en-US" sz="2200" b="0" i="0" u="none" strike="noStrike" kern="1200" cap="none" spc="0" normalizeH="0" baseline="0" noProof="0" dirty="0" err="1">
                <a:ln>
                  <a:noFill/>
                </a:ln>
                <a:solidFill>
                  <a:prstClr val="black"/>
                </a:solidFill>
                <a:effectLst/>
                <a:uLnTx/>
                <a:uFillTx/>
                <a:latin typeface="Arial" charset="0"/>
                <a:ea typeface="+mn-ea"/>
                <a:cs typeface="+mn-cs"/>
              </a:rPr>
              <a:t>programmes</a:t>
            </a:r>
            <a:r>
              <a:rPr kumimoji="0" lang="en-US" sz="2200" b="0" i="0" u="none" strike="noStrike" kern="1200" cap="none" spc="0" normalizeH="0" baseline="0" noProof="0" dirty="0">
                <a:ln>
                  <a:noFill/>
                </a:ln>
                <a:solidFill>
                  <a:prstClr val="black"/>
                </a:solidFill>
                <a:effectLst/>
                <a:uLnTx/>
                <a:uFillTx/>
                <a:latin typeface="Arial" charset="0"/>
                <a:ea typeface="+mn-ea"/>
                <a:cs typeface="+mn-cs"/>
              </a:rPr>
              <a:t> to support our people</a:t>
            </a:r>
          </a:p>
          <a:p>
            <a:pPr marL="742950" marR="0" lvl="1" indent="-28575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Explore how we implement </a:t>
            </a:r>
            <a:r>
              <a:rPr kumimoji="0" lang="en-US" sz="2200" b="0" i="0" u="none" strike="noStrike" kern="1200" cap="none" spc="0" normalizeH="0" baseline="0" noProof="0" dirty="0" err="1">
                <a:ln>
                  <a:noFill/>
                </a:ln>
                <a:solidFill>
                  <a:prstClr val="black"/>
                </a:solidFill>
                <a:effectLst/>
                <a:uLnTx/>
                <a:uFillTx/>
                <a:latin typeface="Arial" charset="0"/>
                <a:ea typeface="+mn-ea"/>
                <a:cs typeface="+mn-cs"/>
              </a:rPr>
              <a:t>programmes</a:t>
            </a:r>
            <a:r>
              <a:rPr kumimoji="0" lang="en-US" sz="2200" b="0" i="0" u="none" strike="noStrike" kern="1200" cap="none" spc="0" normalizeH="0" baseline="0" noProof="0" dirty="0">
                <a:ln>
                  <a:noFill/>
                </a:ln>
                <a:solidFill>
                  <a:prstClr val="black"/>
                </a:solidFill>
                <a:effectLst/>
                <a:uLnTx/>
                <a:uFillTx/>
                <a:latin typeface="Arial" charset="0"/>
                <a:ea typeface="+mn-ea"/>
                <a:cs typeface="+mn-cs"/>
              </a:rPr>
              <a:t> to support org. dev.</a:t>
            </a:r>
          </a:p>
          <a:p>
            <a:pPr marL="285750" marR="0" lvl="0" indent="-285750" algn="l" defTabSz="914400" rtl="0" eaLnBrk="1" fontAlgn="base" latinLnBrk="0" hangingPunct="1">
              <a:lnSpc>
                <a:spcPct val="15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Provision for virtual community </a:t>
            </a:r>
            <a:r>
              <a:rPr kumimoji="0" lang="mr-IN" sz="2200" b="0" i="0" u="none" strike="noStrike" kern="1200" cap="none" spc="0" normalizeH="0" baseline="0" noProof="0" dirty="0">
                <a:ln>
                  <a:noFill/>
                </a:ln>
                <a:solidFill>
                  <a:prstClr val="black"/>
                </a:solidFill>
                <a:effectLst/>
                <a:uLnTx/>
                <a:uFillTx/>
                <a:latin typeface="Arial" charset="0"/>
                <a:ea typeface="+mn-ea"/>
                <a:cs typeface="Mangal" panose="02040503050203030202" pitchFamily="18" charset="0"/>
              </a:rPr>
              <a:t>–</a:t>
            </a:r>
            <a:r>
              <a:rPr kumimoji="0" lang="en-US" sz="2200" b="0" i="0" u="none" strike="noStrike" kern="1200" cap="none" spc="0" normalizeH="0" baseline="0" noProof="0" dirty="0">
                <a:ln>
                  <a:noFill/>
                </a:ln>
                <a:solidFill>
                  <a:prstClr val="black"/>
                </a:solidFill>
                <a:effectLst/>
                <a:uLnTx/>
                <a:uFillTx/>
                <a:latin typeface="Arial" charset="0"/>
                <a:ea typeface="+mn-ea"/>
                <a:cs typeface="+mn-cs"/>
              </a:rPr>
              <a:t> discussion forum, streaming</a:t>
            </a:r>
            <a:r>
              <a:rPr kumimoji="0" lang="mr-IN" sz="2200" b="0" i="0" u="none" strike="noStrike" kern="1200" cap="none" spc="0" normalizeH="0" baseline="0" noProof="0" dirty="0">
                <a:ln>
                  <a:noFill/>
                </a:ln>
                <a:solidFill>
                  <a:prstClr val="black"/>
                </a:solidFill>
                <a:effectLst/>
                <a:uLnTx/>
                <a:uFillTx/>
                <a:latin typeface="Arial" charset="0"/>
                <a:ea typeface="+mn-ea"/>
                <a:cs typeface="Mangal" panose="02040503050203030202" pitchFamily="18" charset="0"/>
              </a:rPr>
              <a:t>…</a:t>
            </a: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5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February 2020, let’s continue with a regional event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6285"/>
          <a:stretch/>
        </p:blipFill>
        <p:spPr>
          <a:xfrm>
            <a:off x="3480361" y="4509120"/>
            <a:ext cx="2183278" cy="179029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593" y="4594813"/>
            <a:ext cx="2411176" cy="160452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255" y="4548106"/>
            <a:ext cx="1831575" cy="1697941"/>
          </a:xfrm>
          <a:prstGeom prst="rect">
            <a:avLst/>
          </a:prstGeom>
        </p:spPr>
      </p:pic>
    </p:spTree>
    <p:extLst>
      <p:ext uri="{BB962C8B-B14F-4D97-AF65-F5344CB8AC3E}">
        <p14:creationId xmlns:p14="http://schemas.microsoft.com/office/powerpoint/2010/main" val="15766453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4EC48A-1493-4A32-9A8D-44A0B07C74C3}"/>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Rounded Corners 11">
            <a:extLst>
              <a:ext uri="{FF2B5EF4-FFF2-40B4-BE49-F238E27FC236}">
                <a16:creationId xmlns:a16="http://schemas.microsoft.com/office/drawing/2014/main" id="{17758487-6833-4B99-A814-4D1CD527C9C2}"/>
              </a:ext>
            </a:extLst>
          </p:cNvPr>
          <p:cNvSpPr/>
          <p:nvPr/>
        </p:nvSpPr>
        <p:spPr>
          <a:xfrm>
            <a:off x="183432" y="188640"/>
            <a:ext cx="8781056" cy="638840"/>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a:ea typeface="+mn-ea"/>
                <a:cs typeface="+mn-cs"/>
              </a:rPr>
              <a:t>Collaborative Innovation Forum </a:t>
            </a:r>
            <a:r>
              <a:rPr kumimoji="0" lang="mr-IN" sz="2600" b="0" i="0" u="none" strike="noStrike" kern="1200" cap="none" spc="0" normalizeH="0" baseline="0" noProof="0" dirty="0">
                <a:ln>
                  <a:noFill/>
                </a:ln>
                <a:solidFill>
                  <a:prstClr val="white"/>
                </a:solidFill>
                <a:effectLst/>
                <a:uLnTx/>
                <a:uFillTx/>
                <a:latin typeface="Calibri"/>
                <a:ea typeface="+mn-ea"/>
                <a:cs typeface="Mangal" panose="02040503050203030202" pitchFamily="18" charset="0"/>
              </a:rPr>
              <a:t>–</a:t>
            </a:r>
            <a:r>
              <a:rPr kumimoji="0" lang="en-GB" sz="2600" b="0" i="0" u="none" strike="noStrike" kern="1200" cap="none" spc="0" normalizeH="0" baseline="0" noProof="0" dirty="0">
                <a:ln>
                  <a:noFill/>
                </a:ln>
                <a:solidFill>
                  <a:prstClr val="white"/>
                </a:solidFill>
                <a:effectLst/>
                <a:uLnTx/>
                <a:uFillTx/>
                <a:latin typeface="Calibri"/>
                <a:ea typeface="+mn-ea"/>
                <a:cs typeface="+mn-cs"/>
              </a:rPr>
              <a:t> New Ways of Working</a:t>
            </a:r>
            <a:r>
              <a:rPr kumimoji="0" lang="mr-IN" sz="2600" b="0" i="0" u="none" strike="noStrike" kern="1200" cap="none" spc="0" normalizeH="0" baseline="0" noProof="0" dirty="0">
                <a:ln>
                  <a:noFill/>
                </a:ln>
                <a:solidFill>
                  <a:prstClr val="white"/>
                </a:solidFill>
                <a:effectLst/>
                <a:uLnTx/>
                <a:uFillTx/>
                <a:latin typeface="Calibri"/>
                <a:ea typeface="+mn-ea"/>
                <a:cs typeface="Mangal" panose="02040503050203030202" pitchFamily="18" charset="0"/>
              </a:rPr>
              <a:t>…</a:t>
            </a:r>
            <a:endParaRPr kumimoji="0" lang="en-GB" sz="26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146750" y="838212"/>
            <a:ext cx="8817737" cy="3647152"/>
          </a:xfrm>
          <a:prstGeom prst="rect">
            <a:avLst/>
          </a:prstGeom>
          <a:noFill/>
        </p:spPr>
        <p:txBody>
          <a:bodyPr wrap="square" rtlCol="0">
            <a:spAutoFit/>
          </a:bodyPr>
          <a:lstStyle/>
          <a:p>
            <a:pPr marL="285750" marR="0" lvl="0" indent="-285750" algn="l" defTabSz="914400" rtl="0" eaLnBrk="1" fontAlgn="base" latinLnBrk="0" hangingPunct="1">
              <a:lnSpc>
                <a:spcPct val="15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Let’s create a forum where we can support collaborative innovation</a:t>
            </a:r>
          </a:p>
          <a:p>
            <a:pPr marL="285750" marR="0" lvl="0" indent="-285750" algn="l" defTabSz="914400" rtl="0" eaLnBrk="1" fontAlgn="base" latinLnBrk="0" hangingPunct="1">
              <a:lnSpc>
                <a:spcPct val="15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Let’s get together in November 2019</a:t>
            </a:r>
          </a:p>
          <a:p>
            <a:pPr marL="285750" marR="0" lvl="0" indent="-285750" algn="l" defTabSz="914400" rtl="0" eaLnBrk="1" fontAlgn="base" latinLnBrk="0" hangingPunct="1">
              <a:lnSpc>
                <a:spcPct val="15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Central Edinburgh</a:t>
            </a:r>
          </a:p>
          <a:p>
            <a:pPr marL="285750" marR="0" lvl="0" indent="-28575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Interactive group exercises</a:t>
            </a:r>
          </a:p>
          <a:p>
            <a:pPr marL="742950" marR="0" lvl="1" indent="-28575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Let’s discuss how we tackle common wicked problems</a:t>
            </a:r>
          </a:p>
          <a:p>
            <a:pPr marL="742950" marR="0" lvl="1" indent="-285750" algn="l" defTabSz="914400" rtl="0" eaLnBrk="1" fontAlgn="base" latinLnBrk="0" hangingPunct="1">
              <a:lnSpc>
                <a:spcPct val="10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Let’s scope ideas we can progress together</a:t>
            </a:r>
          </a:p>
          <a:p>
            <a:pPr marL="285750" marR="0" lvl="0" indent="-285750" algn="l" defTabSz="914400" rtl="0" eaLnBrk="1" fontAlgn="base" latinLnBrk="0" hangingPunct="1">
              <a:lnSpc>
                <a:spcPct val="15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Provision for virtual community </a:t>
            </a:r>
            <a:r>
              <a:rPr kumimoji="0" lang="mr-IN" sz="2200" b="0" i="0" u="none" strike="noStrike" kern="1200" cap="none" spc="0" normalizeH="0" baseline="0" noProof="0" dirty="0">
                <a:ln>
                  <a:noFill/>
                </a:ln>
                <a:solidFill>
                  <a:prstClr val="black"/>
                </a:solidFill>
                <a:effectLst/>
                <a:uLnTx/>
                <a:uFillTx/>
                <a:latin typeface="Arial" charset="0"/>
                <a:ea typeface="+mn-ea"/>
                <a:cs typeface="Mangal" panose="02040503050203030202" pitchFamily="18" charset="0"/>
              </a:rPr>
              <a:t>–</a:t>
            </a:r>
            <a:r>
              <a:rPr kumimoji="0" lang="en-US" sz="2200" b="0" i="0" u="none" strike="noStrike" kern="1200" cap="none" spc="0" normalizeH="0" baseline="0" noProof="0" dirty="0">
                <a:ln>
                  <a:noFill/>
                </a:ln>
                <a:solidFill>
                  <a:prstClr val="black"/>
                </a:solidFill>
                <a:effectLst/>
                <a:uLnTx/>
                <a:uFillTx/>
                <a:latin typeface="Arial" charset="0"/>
                <a:ea typeface="+mn-ea"/>
                <a:cs typeface="+mn-cs"/>
              </a:rPr>
              <a:t> discussion forum, streaming</a:t>
            </a:r>
            <a:r>
              <a:rPr kumimoji="0" lang="mr-IN" sz="2200" b="0" i="0" u="none" strike="noStrike" kern="1200" cap="none" spc="0" normalizeH="0" baseline="0" noProof="0" dirty="0">
                <a:ln>
                  <a:noFill/>
                </a:ln>
                <a:solidFill>
                  <a:prstClr val="black"/>
                </a:solidFill>
                <a:effectLst/>
                <a:uLnTx/>
                <a:uFillTx/>
                <a:latin typeface="Arial" charset="0"/>
                <a:ea typeface="+mn-ea"/>
                <a:cs typeface="Mangal" panose="02040503050203030202" pitchFamily="18" charset="0"/>
              </a:rPr>
              <a:t>…</a:t>
            </a: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50000"/>
              </a:lnSpc>
              <a:spcBef>
                <a:spcPct val="0"/>
              </a:spcBef>
              <a:spcAft>
                <a:spcPct val="0"/>
              </a:spcAft>
              <a:buClrTx/>
              <a:buSzTx/>
              <a:buFont typeface="Courier New" charset="0"/>
              <a:buChar char="o"/>
              <a:tabLst/>
              <a:defRPr/>
            </a:pPr>
            <a:r>
              <a:rPr kumimoji="0" lang="en-US" sz="2200" b="0" i="0" u="none" strike="noStrike" kern="1200" cap="none" spc="0" normalizeH="0" baseline="0" noProof="0" dirty="0">
                <a:ln>
                  <a:noFill/>
                </a:ln>
                <a:solidFill>
                  <a:prstClr val="black"/>
                </a:solidFill>
                <a:effectLst/>
                <a:uLnTx/>
                <a:uFillTx/>
                <a:latin typeface="Arial" charset="0"/>
                <a:ea typeface="+mn-ea"/>
                <a:cs typeface="+mn-cs"/>
              </a:rPr>
              <a:t>May 2020, let’s continue with a regional event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4581128"/>
            <a:ext cx="2808311" cy="1607450"/>
          </a:xfrm>
          <a:prstGeom prst="rect">
            <a:avLst/>
          </a:prstGeom>
        </p:spPr>
      </p:pic>
      <p:pic>
        <p:nvPicPr>
          <p:cNvPr id="11" name="Picture 10" descr="A screenshot of a cell phone&#10;&#10;Description generated with very high confidence">
            <a:extLst>
              <a:ext uri="{FF2B5EF4-FFF2-40B4-BE49-F238E27FC236}">
                <a16:creationId xmlns:a16="http://schemas.microsoft.com/office/drawing/2014/main" id="{2A25DD28-D986-49C0-A476-F98FFD1D41FE}"/>
              </a:ext>
            </a:extLst>
          </p:cNvPr>
          <p:cNvPicPr>
            <a:picLocks noChangeAspect="1"/>
          </p:cNvPicPr>
          <p:nvPr/>
        </p:nvPicPr>
        <p:blipFill rotWithShape="1">
          <a:blip r:embed="rId4">
            <a:extLst>
              <a:ext uri="{28A0092B-C50C-407E-A947-70E740481C1C}">
                <a14:useLocalDpi xmlns:a14="http://schemas.microsoft.com/office/drawing/2010/main" val="0"/>
              </a:ext>
            </a:extLst>
          </a:blip>
          <a:srcRect l="8662" t="14960" r="7514" b="12397"/>
          <a:stretch/>
        </p:blipFill>
        <p:spPr>
          <a:xfrm>
            <a:off x="202664" y="4618110"/>
            <a:ext cx="2716310" cy="1763218"/>
          </a:xfrm>
          <a:prstGeom prst="rect">
            <a:avLst/>
          </a:prstGeom>
        </p:spPr>
      </p:pic>
      <p:pic>
        <p:nvPicPr>
          <p:cNvPr id="12" name="Picture 11" descr="0eefe071-a3c7-4661-9f5a-8dd619f75a5f@scotland-excel">
            <a:extLst>
              <a:ext uri="{FF2B5EF4-FFF2-40B4-BE49-F238E27FC236}">
                <a16:creationId xmlns:a16="http://schemas.microsoft.com/office/drawing/2014/main" id="{36590827-095D-4B5A-B981-4A70DC7F4369}"/>
              </a:ext>
            </a:extLst>
          </p:cNvPr>
          <p:cNvPicPr/>
          <p:nvPr/>
        </p:nvPicPr>
        <p:blipFill>
          <a:blip r:embed="rId5" cstate="print"/>
          <a:srcRect t="31277" b="34783"/>
          <a:stretch>
            <a:fillRect/>
          </a:stretch>
        </p:blipFill>
        <p:spPr bwMode="auto">
          <a:xfrm>
            <a:off x="6588224" y="4618110"/>
            <a:ext cx="1800200" cy="1607450"/>
          </a:xfrm>
          <a:prstGeom prst="rect">
            <a:avLst/>
          </a:prstGeom>
          <a:noFill/>
          <a:ln w="9525">
            <a:noFill/>
            <a:miter lim="800000"/>
            <a:headEnd/>
            <a:tailEnd/>
          </a:ln>
        </p:spPr>
      </p:pic>
    </p:spTree>
    <p:extLst>
      <p:ext uri="{BB962C8B-B14F-4D97-AF65-F5344CB8AC3E}">
        <p14:creationId xmlns:p14="http://schemas.microsoft.com/office/powerpoint/2010/main" val="294444882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CAA981-81DF-4291-96FC-7B89DE925589}"/>
              </a:ext>
            </a:extLst>
          </p:cNvPr>
          <p:cNvSpPr txBox="1"/>
          <p:nvPr/>
        </p:nvSpPr>
        <p:spPr>
          <a:xfrm>
            <a:off x="3779912" y="2562089"/>
            <a:ext cx="5292079"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mn-cs"/>
              </a:rPr>
              <a:t>Ian McNaught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mn-cs"/>
              </a:rPr>
              <a:t>Strategic Organisational Development Manager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mn-cs"/>
              </a:rPr>
              <a:t>M:  07805 035565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mn-cs"/>
              </a:rPr>
              <a:t>E:   </a:t>
            </a:r>
            <a:r>
              <a:rPr kumimoji="0" lang="en-GB" sz="1800" b="0" i="0" u="none" strike="noStrike" kern="1200" cap="none" spc="0" normalizeH="0" baseline="0" noProof="0" dirty="0">
                <a:ln>
                  <a:noFill/>
                </a:ln>
                <a:solidFill>
                  <a:prstClr val="black"/>
                </a:solidFill>
                <a:effectLst/>
                <a:uLnTx/>
                <a:uFillTx/>
                <a:latin typeface="Arial" charset="0"/>
                <a:ea typeface="+mn-ea"/>
                <a:cs typeface="+mn-cs"/>
                <a:hlinkClick r:id="rId3"/>
              </a:rPr>
              <a:t>ian.mcnaught@scotland-excel.org.uk</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mn-cs"/>
              </a:rPr>
              <a:t>E:   </a:t>
            </a:r>
            <a:r>
              <a:rPr kumimoji="0" lang="en-GB" sz="1800" b="0" i="0" u="none" strike="noStrike" kern="1200" cap="none" spc="0" normalizeH="0" baseline="0" noProof="0" dirty="0">
                <a:ln>
                  <a:noFill/>
                </a:ln>
                <a:solidFill>
                  <a:prstClr val="black"/>
                </a:solidFill>
                <a:effectLst/>
                <a:uLnTx/>
                <a:uFillTx/>
                <a:latin typeface="Arial" charset="0"/>
                <a:ea typeface="+mn-ea"/>
                <a:cs typeface="+mn-cs"/>
                <a:hlinkClick r:id="rId4"/>
              </a:rPr>
              <a:t>academy@scotland-excel.org.uk</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mn-cs"/>
              </a:rPr>
              <a:t>W:  </a:t>
            </a:r>
            <a:r>
              <a:rPr kumimoji="0" lang="en-GB" sz="1800" b="0" i="0" u="none" strike="noStrike" kern="1200" cap="none" spc="0" normalizeH="0" baseline="0" noProof="0" dirty="0">
                <a:ln>
                  <a:noFill/>
                </a:ln>
                <a:solidFill>
                  <a:prstClr val="black"/>
                </a:solidFill>
                <a:effectLst/>
                <a:uLnTx/>
                <a:uFillTx/>
                <a:latin typeface="Arial" charset="0"/>
                <a:ea typeface="+mn-ea"/>
                <a:cs typeface="+mn-cs"/>
                <a:hlinkClick r:id="rId5"/>
              </a:rPr>
              <a:t>https://academy.scotland-excel.org.uk/</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mn-cs"/>
              </a:rPr>
              <a:t>T:   @</a:t>
            </a:r>
            <a:r>
              <a:rPr kumimoji="0" lang="en-GB" sz="1800" b="0" i="0" u="none" strike="noStrike" kern="1200" cap="none" spc="0" normalizeH="0" baseline="0" noProof="0" dirty="0" err="1">
                <a:ln>
                  <a:noFill/>
                </a:ln>
                <a:solidFill>
                  <a:prstClr val="black"/>
                </a:solidFill>
                <a:effectLst/>
                <a:uLnTx/>
                <a:uFillTx/>
                <a:latin typeface="Arial" charset="0"/>
                <a:ea typeface="+mn-ea"/>
                <a:cs typeface="+mn-cs"/>
              </a:rPr>
              <a:t>TheAcademySXL</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9" name="Picture 8" descr="http://www.personal.psu.edu/afr3/blogs/siowfa12/Question-Mark.jpg">
            <a:extLst>
              <a:ext uri="{FF2B5EF4-FFF2-40B4-BE49-F238E27FC236}">
                <a16:creationId xmlns:a16="http://schemas.microsoft.com/office/drawing/2014/main" id="{93DC8D1C-1D88-484D-98D1-816B10CF9C67}"/>
              </a:ext>
            </a:extLst>
          </p:cNvPr>
          <p:cNvPicPr>
            <a:picLocks noChangeAspect="1" noChangeArrowheads="1"/>
          </p:cNvPicPr>
          <p:nvPr/>
        </p:nvPicPr>
        <p:blipFill rotWithShape="1">
          <a:blip r:embed="rId6" cstate="print"/>
          <a:srcRect l="12509" r="13126" b="7556"/>
          <a:stretch/>
        </p:blipFill>
        <p:spPr bwMode="auto">
          <a:xfrm>
            <a:off x="827584" y="1844824"/>
            <a:ext cx="2232248" cy="3465857"/>
          </a:xfrm>
          <a:prstGeom prst="rect">
            <a:avLst/>
          </a:prstGeom>
          <a:noFill/>
          <a:ln w="9525">
            <a:noFill/>
            <a:miter lim="800000"/>
            <a:headEnd/>
            <a:tailEnd/>
          </a:ln>
        </p:spPr>
      </p:pic>
      <p:pic>
        <p:nvPicPr>
          <p:cNvPr id="8" name="Picture 7" descr="A close up of a sign&#10;&#10;Description generated with very high confidence">
            <a:extLst>
              <a:ext uri="{FF2B5EF4-FFF2-40B4-BE49-F238E27FC236}">
                <a16:creationId xmlns:a16="http://schemas.microsoft.com/office/drawing/2014/main" id="{BC1A4DF9-8A34-455B-A95D-BFECB49628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188640"/>
            <a:ext cx="2448271" cy="1156875"/>
          </a:xfrm>
          <a:prstGeom prst="rect">
            <a:avLst/>
          </a:prstGeom>
        </p:spPr>
      </p:pic>
      <p:sp>
        <p:nvSpPr>
          <p:cNvPr id="9" name="TextBox 8">
            <a:extLst>
              <a:ext uri="{FF2B5EF4-FFF2-40B4-BE49-F238E27FC236}">
                <a16:creationId xmlns:a16="http://schemas.microsoft.com/office/drawing/2014/main" id="{7D3BC891-B5DC-4097-ADF2-84F4806B3BD5}"/>
              </a:ext>
            </a:extLst>
          </p:cNvPr>
          <p:cNvSpPr txBox="1"/>
          <p:nvPr/>
        </p:nvSpPr>
        <p:spPr>
          <a:xfrm>
            <a:off x="2555775" y="236162"/>
            <a:ext cx="6516216" cy="106952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150" b="0" i="0" u="none" strike="noStrike" kern="1200" cap="none" spc="0" normalizeH="0" baseline="0" noProof="0" dirty="0">
                <a:ln>
                  <a:noFill/>
                </a:ln>
                <a:solidFill>
                  <a:prstClr val="black"/>
                </a:solidFill>
                <a:effectLst/>
                <a:uLnTx/>
                <a:uFillTx/>
                <a:latin typeface="Arial" charset="0"/>
                <a:ea typeface="+mn-ea"/>
                <a:cs typeface="+mn-cs"/>
              </a:rPr>
              <a:t>Supporting People and Organisational Development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Arial" charset="0"/>
                <a:ea typeface="+mn-ea"/>
                <a:cs typeface="+mn-cs"/>
                <a:hlinkClick r:id="rId5"/>
              </a:rPr>
              <a:t>https://academy.scotland-excel.org.uk</a:t>
            </a:r>
            <a:endParaRPr kumimoji="0" lang="en-GB" sz="21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Arial" charset="0"/>
                <a:ea typeface="+mn-ea"/>
                <a:cs typeface="+mn-cs"/>
              </a:rPr>
              <a:t>@</a:t>
            </a:r>
            <a:r>
              <a:rPr kumimoji="0" lang="en-GB" sz="2100" b="0" i="0" u="none" strike="noStrike" kern="1200" cap="none" spc="0" normalizeH="0" baseline="0" noProof="0" dirty="0" err="1">
                <a:ln>
                  <a:noFill/>
                </a:ln>
                <a:solidFill>
                  <a:prstClr val="black"/>
                </a:solidFill>
                <a:effectLst/>
                <a:uLnTx/>
                <a:uFillTx/>
                <a:latin typeface="Arial" charset="0"/>
                <a:ea typeface="+mn-ea"/>
                <a:cs typeface="+mn-cs"/>
              </a:rPr>
              <a:t>TheAcademySXL</a:t>
            </a:r>
            <a:r>
              <a:rPr kumimoji="0" lang="en-GB" sz="2100" b="0" i="0" u="none" strike="noStrike" kern="1200" cap="none" spc="0" normalizeH="0" baseline="0" noProof="0" dirty="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35443917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9F15D-DC77-4044-916C-2D55C4E71EAA}"/>
              </a:ext>
            </a:extLst>
          </p:cNvPr>
          <p:cNvSpPr>
            <a:spLocks noGrp="1"/>
          </p:cNvSpPr>
          <p:nvPr>
            <p:ph type="ctrTitle"/>
          </p:nvPr>
        </p:nvSpPr>
        <p:spPr/>
        <p:txBody>
          <a:bodyPr/>
          <a:lstStyle/>
          <a:p>
            <a:r>
              <a:rPr lang="en-GB" dirty="0"/>
              <a:t>Closing Remarks </a:t>
            </a:r>
          </a:p>
        </p:txBody>
      </p:sp>
    </p:spTree>
    <p:extLst>
      <p:ext uri="{BB962C8B-B14F-4D97-AF65-F5344CB8AC3E}">
        <p14:creationId xmlns:p14="http://schemas.microsoft.com/office/powerpoint/2010/main" val="2582800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0000"/>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Fishing For Litter - England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085" y="1142552"/>
            <a:ext cx="1722374" cy="7413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491" y="3146454"/>
            <a:ext cx="744656" cy="9753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350" y="1851423"/>
            <a:ext cx="879766" cy="99393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5559" y="1220432"/>
            <a:ext cx="1365854" cy="630991"/>
          </a:xfrm>
          <a:prstGeom prst="rect">
            <a:avLst/>
          </a:prstGeom>
        </p:spPr>
      </p:pic>
      <p:sp>
        <p:nvSpPr>
          <p:cNvPr id="15" name="Text Box 4"/>
          <p:cNvSpPr txBox="1">
            <a:spLocks noChangeArrowheads="1"/>
          </p:cNvSpPr>
          <p:nvPr/>
        </p:nvSpPr>
        <p:spPr bwMode="auto">
          <a:xfrm>
            <a:off x="304801" y="5544618"/>
            <a:ext cx="3907160" cy="314652"/>
          </a:xfrm>
          <a:prstGeom prst="rect">
            <a:avLst/>
          </a:prstGeom>
          <a:noFill/>
          <a:ln w="9525" cap="flat">
            <a:noFill/>
            <a:round/>
            <a:headEnd/>
            <a:tailEnd/>
          </a:ln>
          <a:effectLst/>
        </p:spPr>
        <p:txBody>
          <a:bodyPr wrap="none" anchor="ctr"/>
          <a:lstStyle/>
          <a:p>
            <a:pPr defTabSz="336947">
              <a:buClr>
                <a:srgbClr val="000000"/>
              </a:buClr>
              <a:buSzPct val="100000"/>
              <a:defRPr/>
            </a:pPr>
            <a:r>
              <a:rPr lang="en-GB" sz="1500" dirty="0">
                <a:solidFill>
                  <a:srgbClr val="083D58"/>
                </a:solidFill>
                <a:latin typeface="Gill Sans MT" panose="020B0502020104020203" pitchFamily="34" charset="0"/>
                <a:cs typeface="Arial" pitchFamily="34" charset="0"/>
              </a:rPr>
              <a:t>Municipalities for Sustainable Seas</a:t>
            </a:r>
          </a:p>
        </p:txBody>
      </p:sp>
      <p:sp>
        <p:nvSpPr>
          <p:cNvPr id="19" name="TextBox 18"/>
          <p:cNvSpPr txBox="1"/>
          <p:nvPr/>
        </p:nvSpPr>
        <p:spPr>
          <a:xfrm>
            <a:off x="2449188" y="2152181"/>
            <a:ext cx="1880656" cy="438582"/>
          </a:xfrm>
          <a:prstGeom prst="rect">
            <a:avLst/>
          </a:prstGeom>
          <a:noFill/>
        </p:spPr>
        <p:txBody>
          <a:bodyPr wrap="square" rtlCol="0">
            <a:spAutoFit/>
          </a:bodyPr>
          <a:lstStyle/>
          <a:p>
            <a:pPr defTabSz="336947"/>
            <a:r>
              <a:rPr lang="en-GB" sz="2250" b="1" dirty="0">
                <a:solidFill>
                  <a:srgbClr val="083D58"/>
                </a:solidFill>
                <a:effectLst>
                  <a:glow rad="228600">
                    <a:srgbClr val="FFFFFF">
                      <a:alpha val="40000"/>
                    </a:srgbClr>
                  </a:glow>
                </a:effectLst>
                <a:latin typeface="Arial"/>
                <a:cs typeface="Arial" pitchFamily="34" charset="0"/>
              </a:rPr>
              <a:t>12 Harbours</a:t>
            </a:r>
          </a:p>
        </p:txBody>
      </p:sp>
      <p:sp>
        <p:nvSpPr>
          <p:cNvPr id="20" name="TextBox 19"/>
          <p:cNvSpPr txBox="1"/>
          <p:nvPr/>
        </p:nvSpPr>
        <p:spPr>
          <a:xfrm>
            <a:off x="2449188" y="3352862"/>
            <a:ext cx="1998631" cy="438582"/>
          </a:xfrm>
          <a:prstGeom prst="rect">
            <a:avLst/>
          </a:prstGeom>
          <a:noFill/>
        </p:spPr>
        <p:txBody>
          <a:bodyPr wrap="square" rtlCol="0">
            <a:spAutoFit/>
          </a:bodyPr>
          <a:lstStyle>
            <a:defPPr>
              <a:defRPr lang="en-GB"/>
            </a:defPPr>
            <a:lvl1pPr>
              <a:defRPr sz="3000" b="1">
                <a:solidFill>
                  <a:srgbClr val="083D58"/>
                </a:solidFill>
                <a:effectLst>
                  <a:glow rad="228600">
                    <a:schemeClr val="bg1">
                      <a:alpha val="40000"/>
                    </a:schemeClr>
                  </a:glow>
                </a:effectLst>
                <a:latin typeface="+mn-lt"/>
              </a:defRPr>
            </a:lvl1pPr>
          </a:lstStyle>
          <a:p>
            <a:pPr defTabSz="336947"/>
            <a:r>
              <a:rPr lang="en-GB" sz="2250" dirty="0">
                <a:effectLst>
                  <a:glow rad="228600">
                    <a:srgbClr val="FFFFFF">
                      <a:alpha val="40000"/>
                    </a:srgbClr>
                  </a:glow>
                </a:effectLst>
                <a:latin typeface="Arial"/>
                <a:cs typeface="Arial" pitchFamily="34" charset="0"/>
              </a:rPr>
              <a:t>224 Tonnes</a:t>
            </a:r>
          </a:p>
        </p:txBody>
      </p:sp>
      <p:sp>
        <p:nvSpPr>
          <p:cNvPr id="22" name="TextBox 21"/>
          <p:cNvSpPr txBox="1"/>
          <p:nvPr/>
        </p:nvSpPr>
        <p:spPr>
          <a:xfrm>
            <a:off x="2452944" y="4583159"/>
            <a:ext cx="3753798" cy="438582"/>
          </a:xfrm>
          <a:prstGeom prst="rect">
            <a:avLst/>
          </a:prstGeom>
          <a:noFill/>
        </p:spPr>
        <p:txBody>
          <a:bodyPr wrap="square" rtlCol="0">
            <a:spAutoFit/>
          </a:bodyPr>
          <a:lstStyle>
            <a:defPPr>
              <a:defRPr lang="en-GB"/>
            </a:defPPr>
            <a:lvl1pPr>
              <a:defRPr sz="3000" b="1">
                <a:solidFill>
                  <a:srgbClr val="083D58"/>
                </a:solidFill>
                <a:effectLst>
                  <a:glow rad="228600">
                    <a:schemeClr val="bg1">
                      <a:alpha val="40000"/>
                    </a:schemeClr>
                  </a:glow>
                </a:effectLst>
                <a:latin typeface="+mn-lt"/>
              </a:defRPr>
            </a:lvl1pPr>
          </a:lstStyle>
          <a:p>
            <a:pPr defTabSz="336947"/>
            <a:r>
              <a:rPr lang="en-GB" sz="2250" dirty="0">
                <a:effectLst>
                  <a:glow rad="228600">
                    <a:srgbClr val="FFFFFF">
                      <a:alpha val="40000"/>
                    </a:srgbClr>
                  </a:glow>
                </a:effectLst>
                <a:latin typeface="Arial"/>
                <a:cs typeface="Arial" pitchFamily="34" charset="0"/>
              </a:rPr>
              <a:t>160 Vessels</a:t>
            </a:r>
          </a:p>
        </p:txBody>
      </p:sp>
      <p:pic>
        <p:nvPicPr>
          <p:cNvPr id="23" name="Content Placeholder 11"/>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226347" y="4406276"/>
            <a:ext cx="937769" cy="746181"/>
          </a:xfrm>
          <a:prstGeom prst="rect">
            <a:avLst/>
          </a:prstGeom>
          <a:noFill/>
          <a:ln w="9525">
            <a:noFill/>
            <a:round/>
            <a:headEnd/>
            <a:tailEnd/>
          </a:ln>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2986" y="2091780"/>
            <a:ext cx="4336733" cy="3767490"/>
          </a:xfrm>
          <a:prstGeom prst="rect">
            <a:avLst/>
          </a:prstGeom>
        </p:spPr>
      </p:pic>
    </p:spTree>
    <p:extLst>
      <p:ext uri="{BB962C8B-B14F-4D97-AF65-F5344CB8AC3E}">
        <p14:creationId xmlns:p14="http://schemas.microsoft.com/office/powerpoint/2010/main" val="275184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5000" r="-15000"/>
          </a:stretch>
        </a:blipFill>
        <a:effectLst/>
      </p:bgPr>
    </p:bg>
    <p:spTree>
      <p:nvGrpSpPr>
        <p:cNvPr id="1" name=""/>
        <p:cNvGrpSpPr/>
        <p:nvPr/>
      </p:nvGrpSpPr>
      <p:grpSpPr>
        <a:xfrm>
          <a:off x="0" y="0"/>
          <a:ext cx="0" cy="0"/>
          <a:chOff x="0" y="0"/>
          <a:chExt cx="0" cy="0"/>
        </a:xfrm>
      </p:grpSpPr>
      <p:pic>
        <p:nvPicPr>
          <p:cNvPr id="1026" name="Picture 2" descr="http://www.kimointernational.org/wp/wp-content/uploads/2019/03/KIMO_Fidra-Pitch_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38" y="1113374"/>
            <a:ext cx="28575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9F4887-689C-4A15-AC3F-F08B3B41F86D}"/>
              </a:ext>
            </a:extLst>
          </p:cNvPr>
          <p:cNvPicPr>
            <a:picLocks noChangeAspect="1"/>
          </p:cNvPicPr>
          <p:nvPr/>
        </p:nvPicPr>
        <p:blipFill>
          <a:blip r:embed="rId4"/>
          <a:stretch>
            <a:fillRect/>
          </a:stretch>
        </p:blipFill>
        <p:spPr>
          <a:xfrm>
            <a:off x="6271978" y="1113374"/>
            <a:ext cx="845702" cy="817131"/>
          </a:xfrm>
          <a:prstGeom prst="rect">
            <a:avLst/>
          </a:prstGeom>
          <a:ln w="28575">
            <a:solidFill>
              <a:schemeClr val="bg1"/>
            </a:solidFill>
          </a:ln>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8325" y="1113374"/>
            <a:ext cx="1356653" cy="8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2"/>
          <p:cNvSpPr txBox="1">
            <a:spLocks noChangeArrowheads="1"/>
          </p:cNvSpPr>
          <p:nvPr/>
        </p:nvSpPr>
        <p:spPr bwMode="auto">
          <a:xfrm>
            <a:off x="413538" y="2564904"/>
            <a:ext cx="6750750" cy="379438"/>
          </a:xfrm>
          <a:prstGeom prst="roundRect">
            <a:avLst/>
          </a:prstGeom>
          <a:solidFill>
            <a:srgbClr val="FFFFFF"/>
          </a:solidFill>
          <a:ln w="9525">
            <a:noFill/>
            <a:round/>
            <a:headEnd/>
            <a:tailEnd/>
          </a:ln>
          <a:effectLst>
            <a:outerShdw blurRad="50800" dist="38100" dir="2700000" algn="tl" rotWithShape="0">
              <a:prstClr val="black">
                <a:alpha val="40000"/>
              </a:prstClr>
            </a:outerShdw>
          </a:effectLst>
        </p:spPr>
        <p:txBody>
          <a:bodyPr vert="horz" wrap="square" lIns="67500" tIns="35100" rIns="67500" bIns="35100" numCol="1" anchor="t" anchorCtr="0" compatLnSpc="1">
            <a:prstTxWarp prst="textNoShape">
              <a:avLst/>
            </a:prstTxWarp>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83D58"/>
                </a:solidFill>
                <a:latin typeface="Gill Sans MT" pitchFamily="34" charset="0"/>
                <a:ea typeface="Gill Sans MT" pitchFamily="34" charset="0"/>
                <a:cs typeface="+mn-cs"/>
              </a:defRPr>
            </a:lvl1pPr>
            <a:lvl2pPr marL="742950" indent="-285750" algn="l" defTabSz="449263" rtl="0" eaLnBrk="0" fontAlgn="base" hangingPunct="0">
              <a:spcBef>
                <a:spcPts val="450"/>
              </a:spcBef>
              <a:spcAft>
                <a:spcPct val="0"/>
              </a:spcAft>
              <a:buClr>
                <a:srgbClr val="000000"/>
              </a:buClr>
              <a:buSzPct val="100000"/>
              <a:buFont typeface="Times New Roman" pitchFamily="18" charset="0"/>
              <a:defRPr>
                <a:solidFill>
                  <a:srgbClr val="083D58"/>
                </a:solidFill>
                <a:latin typeface="Gill Sans MT" pitchFamily="34" charset="0"/>
                <a:ea typeface="Gill Sans MT" pitchFamily="34" charset="0"/>
                <a:cs typeface="+mn-cs"/>
              </a:defRPr>
            </a:lvl2pPr>
            <a:lvl3pPr marL="1143000" indent="-228600" algn="l" defTabSz="449263" rtl="0" eaLnBrk="0" fontAlgn="base" hangingPunct="0">
              <a:spcBef>
                <a:spcPts val="400"/>
              </a:spcBef>
              <a:spcAft>
                <a:spcPct val="0"/>
              </a:spcAft>
              <a:buClr>
                <a:srgbClr val="000000"/>
              </a:buClr>
              <a:buSzPct val="100000"/>
              <a:buFont typeface="Times New Roman" pitchFamily="18" charset="0"/>
              <a:defRPr sz="1600">
                <a:solidFill>
                  <a:srgbClr val="083D58"/>
                </a:solidFill>
                <a:latin typeface="Gill Sans MT" pitchFamily="34" charset="0"/>
                <a:ea typeface="Gill Sans MT" pitchFamily="34" charset="0"/>
                <a:cs typeface="+mn-cs"/>
              </a:defRPr>
            </a:lvl3pPr>
            <a:lvl4pPr marL="16002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083D58"/>
                </a:solidFill>
                <a:latin typeface="Gill Sans MT" pitchFamily="34" charset="0"/>
                <a:ea typeface="Gill Sans MT" pitchFamily="34" charset="0"/>
                <a:cs typeface="+mn-cs"/>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Gill Sans MT" pitchFamily="34" charset="0"/>
                <a:ea typeface="Gill Sans MT" pitchFamily="34" charset="0"/>
                <a:cs typeface="+mn-cs"/>
              </a:defRPr>
            </a:lvl5pPr>
            <a:lvl6pPr marL="25146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6pPr>
            <a:lvl7pPr marL="29718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7pPr>
            <a:lvl8pPr marL="34290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8pPr>
            <a:lvl9pPr marL="38862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9pPr>
          </a:lstStyle>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cs typeface="Lucida Sans Unicode"/>
              </a:rPr>
              <a:t>Project collaboration between </a:t>
            </a:r>
            <a:r>
              <a:rPr lang="en-GB" sz="1800" b="1" dirty="0">
                <a:cs typeface="Lucida Sans Unicode"/>
              </a:rPr>
              <a:t>KIMO </a:t>
            </a:r>
            <a:r>
              <a:rPr lang="en-GB" sz="1800" dirty="0">
                <a:cs typeface="Lucida Sans Unicode"/>
              </a:rPr>
              <a:t>and Scottish NGO </a:t>
            </a:r>
            <a:r>
              <a:rPr lang="en-GB" sz="1800" b="1" dirty="0" err="1">
                <a:cs typeface="Lucida Sans Unicode"/>
              </a:rPr>
              <a:t>Fidra</a:t>
            </a:r>
            <a:endParaRPr lang="en-GB" sz="1800" b="1" dirty="0">
              <a:cs typeface="Lucida Sans Unicode"/>
            </a:endParaRP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p:txBody>
      </p:sp>
      <p:sp>
        <p:nvSpPr>
          <p:cNvPr id="14" name="Rectangle 2"/>
          <p:cNvSpPr txBox="1">
            <a:spLocks noChangeArrowheads="1"/>
          </p:cNvSpPr>
          <p:nvPr/>
        </p:nvSpPr>
        <p:spPr bwMode="auto">
          <a:xfrm>
            <a:off x="418115" y="3248741"/>
            <a:ext cx="6750750" cy="760474"/>
          </a:xfrm>
          <a:prstGeom prst="roundRect">
            <a:avLst/>
          </a:prstGeom>
          <a:solidFill>
            <a:srgbClr val="FFFFFF"/>
          </a:solidFill>
          <a:ln w="9525">
            <a:noFill/>
            <a:round/>
            <a:headEnd/>
            <a:tailEnd/>
          </a:ln>
          <a:effectLst>
            <a:outerShdw blurRad="50800" dist="38100" dir="2700000" algn="tl" rotWithShape="0">
              <a:prstClr val="black">
                <a:alpha val="40000"/>
              </a:prstClr>
            </a:outerShdw>
          </a:effectLst>
        </p:spPr>
        <p:txBody>
          <a:bodyPr vert="horz" wrap="square" lIns="67500" tIns="35100" rIns="67500" bIns="35100" numCol="1" anchor="t" anchorCtr="0" compatLnSpc="1">
            <a:prstTxWarp prst="textNoShape">
              <a:avLst/>
            </a:prstTxWarp>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83D58"/>
                </a:solidFill>
                <a:latin typeface="Gill Sans MT" pitchFamily="34" charset="0"/>
                <a:ea typeface="Gill Sans MT" pitchFamily="34" charset="0"/>
                <a:cs typeface="+mn-cs"/>
              </a:defRPr>
            </a:lvl1pPr>
            <a:lvl2pPr marL="742950" indent="-285750" algn="l" defTabSz="449263" rtl="0" eaLnBrk="0" fontAlgn="base" hangingPunct="0">
              <a:spcBef>
                <a:spcPts val="450"/>
              </a:spcBef>
              <a:spcAft>
                <a:spcPct val="0"/>
              </a:spcAft>
              <a:buClr>
                <a:srgbClr val="000000"/>
              </a:buClr>
              <a:buSzPct val="100000"/>
              <a:buFont typeface="Times New Roman" pitchFamily="18" charset="0"/>
              <a:defRPr>
                <a:solidFill>
                  <a:srgbClr val="083D58"/>
                </a:solidFill>
                <a:latin typeface="Gill Sans MT" pitchFamily="34" charset="0"/>
                <a:ea typeface="Gill Sans MT" pitchFamily="34" charset="0"/>
                <a:cs typeface="+mn-cs"/>
              </a:defRPr>
            </a:lvl2pPr>
            <a:lvl3pPr marL="1143000" indent="-228600" algn="l" defTabSz="449263" rtl="0" eaLnBrk="0" fontAlgn="base" hangingPunct="0">
              <a:spcBef>
                <a:spcPts val="400"/>
              </a:spcBef>
              <a:spcAft>
                <a:spcPct val="0"/>
              </a:spcAft>
              <a:buClr>
                <a:srgbClr val="000000"/>
              </a:buClr>
              <a:buSzPct val="100000"/>
              <a:buFont typeface="Times New Roman" pitchFamily="18" charset="0"/>
              <a:defRPr sz="1600">
                <a:solidFill>
                  <a:srgbClr val="083D58"/>
                </a:solidFill>
                <a:latin typeface="Gill Sans MT" pitchFamily="34" charset="0"/>
                <a:ea typeface="Gill Sans MT" pitchFamily="34" charset="0"/>
                <a:cs typeface="+mn-cs"/>
              </a:defRPr>
            </a:lvl3pPr>
            <a:lvl4pPr marL="16002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083D58"/>
                </a:solidFill>
                <a:latin typeface="Gill Sans MT" pitchFamily="34" charset="0"/>
                <a:ea typeface="Gill Sans MT" pitchFamily="34" charset="0"/>
                <a:cs typeface="+mn-cs"/>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Gill Sans MT" pitchFamily="34" charset="0"/>
                <a:ea typeface="Gill Sans MT" pitchFamily="34" charset="0"/>
                <a:cs typeface="+mn-cs"/>
              </a:defRPr>
            </a:lvl5pPr>
            <a:lvl6pPr marL="25146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6pPr>
            <a:lvl7pPr marL="29718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7pPr>
            <a:lvl8pPr marL="34290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8pPr>
            <a:lvl9pPr marL="38862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9pPr>
          </a:lstStyle>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cs typeface="Lucida Sans Unicode"/>
              </a:rPr>
              <a:t>The aim of the project is to </a:t>
            </a:r>
            <a:r>
              <a:rPr lang="en-GB" sz="1800" b="1" dirty="0">
                <a:cs typeface="Lucida Sans Unicode"/>
              </a:rPr>
              <a:t>reduce</a:t>
            </a:r>
            <a:r>
              <a:rPr lang="en-GB" sz="1800" dirty="0">
                <a:cs typeface="Lucida Sans Unicode"/>
              </a:rPr>
              <a:t> harmful microplastic emissions into the environment from artificial grass playing fields</a:t>
            </a: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p:txBody>
      </p:sp>
      <p:sp>
        <p:nvSpPr>
          <p:cNvPr id="15" name="Rectangle 2"/>
          <p:cNvSpPr txBox="1">
            <a:spLocks noChangeArrowheads="1"/>
          </p:cNvSpPr>
          <p:nvPr/>
        </p:nvSpPr>
        <p:spPr bwMode="auto">
          <a:xfrm>
            <a:off x="414971" y="4316757"/>
            <a:ext cx="6750750" cy="950573"/>
          </a:xfrm>
          <a:prstGeom prst="roundRect">
            <a:avLst/>
          </a:prstGeom>
          <a:solidFill>
            <a:srgbClr val="FFFFFF"/>
          </a:solidFill>
          <a:ln w="9525">
            <a:noFill/>
            <a:round/>
            <a:headEnd/>
            <a:tailEnd/>
          </a:ln>
          <a:effectLst>
            <a:outerShdw blurRad="50800" dist="38100" dir="2700000" algn="tl" rotWithShape="0">
              <a:prstClr val="black">
                <a:alpha val="40000"/>
              </a:prstClr>
            </a:outerShdw>
          </a:effectLst>
        </p:spPr>
        <p:txBody>
          <a:bodyPr vert="horz" wrap="square" lIns="67500" tIns="35100" rIns="67500" bIns="35100" numCol="1" anchor="t" anchorCtr="0" compatLnSpc="1">
            <a:prstTxWarp prst="textNoShape">
              <a:avLst/>
            </a:prstTxWarp>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83D58"/>
                </a:solidFill>
                <a:latin typeface="Gill Sans MT" pitchFamily="34" charset="0"/>
                <a:ea typeface="Gill Sans MT" pitchFamily="34" charset="0"/>
                <a:cs typeface="+mn-cs"/>
              </a:defRPr>
            </a:lvl1pPr>
            <a:lvl2pPr marL="742950" indent="-285750" algn="l" defTabSz="449263" rtl="0" eaLnBrk="0" fontAlgn="base" hangingPunct="0">
              <a:spcBef>
                <a:spcPts val="450"/>
              </a:spcBef>
              <a:spcAft>
                <a:spcPct val="0"/>
              </a:spcAft>
              <a:buClr>
                <a:srgbClr val="000000"/>
              </a:buClr>
              <a:buSzPct val="100000"/>
              <a:buFont typeface="Times New Roman" pitchFamily="18" charset="0"/>
              <a:defRPr>
                <a:solidFill>
                  <a:srgbClr val="083D58"/>
                </a:solidFill>
                <a:latin typeface="Gill Sans MT" pitchFamily="34" charset="0"/>
                <a:ea typeface="Gill Sans MT" pitchFamily="34" charset="0"/>
                <a:cs typeface="+mn-cs"/>
              </a:defRPr>
            </a:lvl2pPr>
            <a:lvl3pPr marL="1143000" indent="-228600" algn="l" defTabSz="449263" rtl="0" eaLnBrk="0" fontAlgn="base" hangingPunct="0">
              <a:spcBef>
                <a:spcPts val="400"/>
              </a:spcBef>
              <a:spcAft>
                <a:spcPct val="0"/>
              </a:spcAft>
              <a:buClr>
                <a:srgbClr val="000000"/>
              </a:buClr>
              <a:buSzPct val="100000"/>
              <a:buFont typeface="Times New Roman" pitchFamily="18" charset="0"/>
              <a:defRPr sz="1600">
                <a:solidFill>
                  <a:srgbClr val="083D58"/>
                </a:solidFill>
                <a:latin typeface="Gill Sans MT" pitchFamily="34" charset="0"/>
                <a:ea typeface="Gill Sans MT" pitchFamily="34" charset="0"/>
                <a:cs typeface="+mn-cs"/>
              </a:defRPr>
            </a:lvl3pPr>
            <a:lvl4pPr marL="16002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083D58"/>
                </a:solidFill>
                <a:latin typeface="Gill Sans MT" pitchFamily="34" charset="0"/>
                <a:ea typeface="Gill Sans MT" pitchFamily="34" charset="0"/>
                <a:cs typeface="+mn-cs"/>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Gill Sans MT" pitchFamily="34" charset="0"/>
                <a:ea typeface="Gill Sans MT" pitchFamily="34" charset="0"/>
                <a:cs typeface="+mn-cs"/>
              </a:defRPr>
            </a:lvl5pPr>
            <a:lvl6pPr marL="25146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6pPr>
            <a:lvl7pPr marL="29718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7pPr>
            <a:lvl8pPr marL="34290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8pPr>
            <a:lvl9pPr marL="38862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9pPr>
          </a:lstStyle>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cs typeface="Lucida Sans Unicode"/>
              </a:rPr>
              <a:t>Between all pitch owners, maintainers and users, we hope they will all ‘</a:t>
            </a:r>
            <a:r>
              <a:rPr lang="en-GB" sz="1800" b="1" dirty="0">
                <a:cs typeface="Lucida Sans Unicode"/>
              </a:rPr>
              <a:t>Pitch In</a:t>
            </a:r>
            <a:r>
              <a:rPr lang="en-GB" sz="1800" dirty="0">
                <a:cs typeface="Lucida Sans Unicode"/>
              </a:rPr>
              <a:t>’ and help tackle the issue using our </a:t>
            </a:r>
            <a:r>
              <a:rPr lang="en-GB" sz="1800" b="1" dirty="0">
                <a:cs typeface="Lucida Sans Unicode"/>
              </a:rPr>
              <a:t>Toolkit</a:t>
            </a:r>
            <a:r>
              <a:rPr lang="en-GB" sz="1800" dirty="0">
                <a:cs typeface="Lucida Sans Unicode"/>
              </a:rPr>
              <a:t> and </a:t>
            </a:r>
            <a:r>
              <a:rPr lang="en-GB" sz="1800" b="1" dirty="0">
                <a:cs typeface="Lucida Sans Unicode"/>
              </a:rPr>
              <a:t>Guidelines</a:t>
            </a: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a:p>
            <a:pPr marL="257175" indent="-257175" defTabSz="336947">
              <a:spcBef>
                <a:spcPts val="375"/>
              </a:spcBef>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kern="0" dirty="0">
              <a:cs typeface="Lucida Sans Unicode"/>
            </a:endParaRPr>
          </a:p>
        </p:txBody>
      </p:sp>
      <p:sp>
        <p:nvSpPr>
          <p:cNvPr id="17" name="Text Box 4"/>
          <p:cNvSpPr txBox="1">
            <a:spLocks noChangeArrowheads="1"/>
          </p:cNvSpPr>
          <p:nvPr/>
        </p:nvSpPr>
        <p:spPr bwMode="auto">
          <a:xfrm>
            <a:off x="304801" y="5544618"/>
            <a:ext cx="3907160" cy="314652"/>
          </a:xfrm>
          <a:prstGeom prst="rect">
            <a:avLst/>
          </a:prstGeom>
          <a:noFill/>
          <a:ln w="9525" cap="flat">
            <a:noFill/>
            <a:round/>
            <a:headEnd/>
            <a:tailEnd/>
          </a:ln>
          <a:effectLst/>
        </p:spPr>
        <p:txBody>
          <a:bodyPr wrap="none" anchor="ctr"/>
          <a:lstStyle/>
          <a:p>
            <a:pPr defTabSz="336947">
              <a:buClr>
                <a:srgbClr val="000000"/>
              </a:buClr>
              <a:buSzPct val="100000"/>
              <a:defRPr/>
            </a:pPr>
            <a:r>
              <a:rPr lang="en-GB" sz="1500" dirty="0">
                <a:solidFill>
                  <a:srgbClr val="083D58"/>
                </a:solidFill>
                <a:effectLst>
                  <a:glow rad="228600">
                    <a:srgbClr val="FFFFFF">
                      <a:satMod val="175000"/>
                      <a:alpha val="40000"/>
                    </a:srgbClr>
                  </a:glow>
                </a:effectLst>
                <a:latin typeface="Gill Sans MT" panose="020B0502020104020203" pitchFamily="34" charset="0"/>
                <a:cs typeface="Arial" pitchFamily="34" charset="0"/>
              </a:rPr>
              <a:t>Municipalities for Sustainable Seas</a:t>
            </a:r>
          </a:p>
        </p:txBody>
      </p:sp>
    </p:spTree>
    <p:extLst>
      <p:ext uri="{BB962C8B-B14F-4D97-AF65-F5344CB8AC3E}">
        <p14:creationId xmlns:p14="http://schemas.microsoft.com/office/powerpoint/2010/main" val="154007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81DA-56EA-44AB-93C7-B26C1545BD1B}"/>
              </a:ext>
            </a:extLst>
          </p:cNvPr>
          <p:cNvSpPr>
            <a:spLocks noGrp="1"/>
          </p:cNvSpPr>
          <p:nvPr>
            <p:ph type="ctrTitle"/>
          </p:nvPr>
        </p:nvSpPr>
        <p:spPr/>
        <p:txBody>
          <a:bodyPr/>
          <a:lstStyle/>
          <a:p>
            <a:r>
              <a:rPr lang="en-GB" dirty="0"/>
              <a:t>Welcome and Agenda</a:t>
            </a:r>
          </a:p>
        </p:txBody>
      </p:sp>
      <p:sp>
        <p:nvSpPr>
          <p:cNvPr id="3" name="Subtitle 2">
            <a:extLst>
              <a:ext uri="{FF2B5EF4-FFF2-40B4-BE49-F238E27FC236}">
                <a16:creationId xmlns:a16="http://schemas.microsoft.com/office/drawing/2014/main" id="{E3DCCEE0-2EE6-4502-8B5C-10186FA599D3}"/>
              </a:ext>
            </a:extLst>
          </p:cNvPr>
          <p:cNvSpPr>
            <a:spLocks noGrp="1"/>
          </p:cNvSpPr>
          <p:nvPr>
            <p:ph type="subTitle" idx="1"/>
          </p:nvPr>
        </p:nvSpPr>
        <p:spPr>
          <a:xfrm>
            <a:off x="864704" y="3789040"/>
            <a:ext cx="7414592" cy="1752600"/>
          </a:xfrm>
        </p:spPr>
        <p:txBody>
          <a:bodyPr/>
          <a:lstStyle/>
          <a:p>
            <a:r>
              <a:rPr lang="en-GB" dirty="0"/>
              <a:t>Hugh Carr</a:t>
            </a:r>
          </a:p>
          <a:p>
            <a:r>
              <a:rPr lang="en-GB" dirty="0"/>
              <a:t>Head of Strategic Procurement</a:t>
            </a:r>
          </a:p>
          <a:p>
            <a:endParaRPr lang="en-GB" dirty="0"/>
          </a:p>
        </p:txBody>
      </p:sp>
    </p:spTree>
    <p:extLst>
      <p:ext uri="{BB962C8B-B14F-4D97-AF65-F5344CB8AC3E}">
        <p14:creationId xmlns:p14="http://schemas.microsoft.com/office/powerpoint/2010/main" val="4288607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http://www.kimointernational.org/wp/wp-content/uploads/2019/03/KIMO_Fidra-Pitch_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38" y="1113374"/>
            <a:ext cx="28575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9F4887-689C-4A15-AC3F-F08B3B41F86D}"/>
              </a:ext>
            </a:extLst>
          </p:cNvPr>
          <p:cNvPicPr>
            <a:picLocks noChangeAspect="1"/>
          </p:cNvPicPr>
          <p:nvPr/>
        </p:nvPicPr>
        <p:blipFill>
          <a:blip r:embed="rId4"/>
          <a:stretch>
            <a:fillRect/>
          </a:stretch>
        </p:blipFill>
        <p:spPr>
          <a:xfrm>
            <a:off x="6271978" y="1113374"/>
            <a:ext cx="845702" cy="817131"/>
          </a:xfrm>
          <a:prstGeom prst="rect">
            <a:avLst/>
          </a:prstGeom>
          <a:ln w="28575">
            <a:solidFill>
              <a:schemeClr val="bg1"/>
            </a:solidFill>
          </a:ln>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8325" y="1113374"/>
            <a:ext cx="1356653" cy="8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2"/>
          <p:cNvSpPr>
            <a:spLocks noGrp="1" noChangeArrowheads="1"/>
          </p:cNvSpPr>
          <p:nvPr>
            <p:ph idx="1"/>
          </p:nvPr>
        </p:nvSpPr>
        <p:spPr>
          <a:xfrm>
            <a:off x="423845" y="3483006"/>
            <a:ext cx="3731993" cy="648072"/>
          </a:xfrm>
          <a:prstGeom prst="roundRect">
            <a:avLst/>
          </a:prstGeom>
          <a:solidFill>
            <a:srgbClr val="FFFFFF"/>
          </a:solidFill>
          <a:effectLst>
            <a:outerShdw blurRad="50800" dist="38100" dir="2700000" algn="tl" rotWithShape="0">
              <a:prstClr val="black">
                <a:alpha val="40000"/>
              </a:prstClr>
            </a:outerShdw>
          </a:effectLst>
        </p:spPr>
        <p:txBody>
          <a:bodyPr wrap="square"/>
          <a:lstStyle/>
          <a:p>
            <a:pPr marL="0" indent="0" algn="ctr">
              <a:buClr>
                <a:srgbClr val="C2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3000" b="1" dirty="0"/>
              <a:t>http://team-pitch.in</a:t>
            </a:r>
          </a:p>
          <a:p>
            <a:pPr algn="ct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3000" b="1" dirty="0"/>
          </a:p>
          <a:p>
            <a:pPr algn="ct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3000" b="1" dirty="0"/>
          </a:p>
          <a:p>
            <a:pPr algn="ctr">
              <a:buClr>
                <a:srgbClr val="C2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3000" b="1" dirty="0"/>
          </a:p>
        </p:txBody>
      </p:sp>
      <p:pic>
        <p:nvPicPr>
          <p:cNvPr id="6" name="Picture 5">
            <a:extLst>
              <a:ext uri="{FF2B5EF4-FFF2-40B4-BE49-F238E27FC236}">
                <a16:creationId xmlns:a16="http://schemas.microsoft.com/office/drawing/2014/main" id="{60EF8E9E-17F0-42A7-9E3A-248C6417565B}"/>
              </a:ext>
            </a:extLst>
          </p:cNvPr>
          <p:cNvPicPr>
            <a:picLocks noChangeAspect="1"/>
          </p:cNvPicPr>
          <p:nvPr/>
        </p:nvPicPr>
        <p:blipFill>
          <a:blip r:embed="rId6"/>
          <a:stretch>
            <a:fillRect/>
          </a:stretch>
        </p:blipFill>
        <p:spPr>
          <a:xfrm rot="20700000">
            <a:off x="4765401" y="2369349"/>
            <a:ext cx="2251004" cy="3042814"/>
          </a:xfrm>
          <a:prstGeom prst="rect">
            <a:avLst/>
          </a:prstGeom>
        </p:spPr>
      </p:pic>
      <p:pic>
        <p:nvPicPr>
          <p:cNvPr id="7" name="Picture 6">
            <a:extLst>
              <a:ext uri="{FF2B5EF4-FFF2-40B4-BE49-F238E27FC236}">
                <a16:creationId xmlns:a16="http://schemas.microsoft.com/office/drawing/2014/main" id="{9529B49A-BC4A-46EF-A555-993AA41B9951}"/>
              </a:ext>
            </a:extLst>
          </p:cNvPr>
          <p:cNvPicPr>
            <a:picLocks noChangeAspect="1"/>
          </p:cNvPicPr>
          <p:nvPr/>
        </p:nvPicPr>
        <p:blipFill>
          <a:blip r:embed="rId7"/>
          <a:stretch>
            <a:fillRect/>
          </a:stretch>
        </p:blipFill>
        <p:spPr>
          <a:xfrm rot="900000">
            <a:off x="6650269" y="2540075"/>
            <a:ext cx="1885492" cy="2701361"/>
          </a:xfrm>
          <a:prstGeom prst="rect">
            <a:avLst/>
          </a:prstGeom>
        </p:spPr>
      </p:pic>
      <p:sp>
        <p:nvSpPr>
          <p:cNvPr id="8" name="Text Box 4"/>
          <p:cNvSpPr txBox="1">
            <a:spLocks noChangeArrowheads="1"/>
          </p:cNvSpPr>
          <p:nvPr/>
        </p:nvSpPr>
        <p:spPr bwMode="auto">
          <a:xfrm>
            <a:off x="304801" y="5544618"/>
            <a:ext cx="3907160" cy="314652"/>
          </a:xfrm>
          <a:prstGeom prst="rect">
            <a:avLst/>
          </a:prstGeom>
          <a:noFill/>
          <a:ln w="9525" cap="flat">
            <a:noFill/>
            <a:round/>
            <a:headEnd/>
            <a:tailEnd/>
          </a:ln>
          <a:effectLst/>
        </p:spPr>
        <p:txBody>
          <a:bodyPr wrap="none" anchor="ctr"/>
          <a:lstStyle/>
          <a:p>
            <a:pPr defTabSz="336947">
              <a:buClr>
                <a:srgbClr val="000000"/>
              </a:buClr>
              <a:buSzPct val="100000"/>
              <a:defRPr/>
            </a:pPr>
            <a:r>
              <a:rPr lang="en-GB" sz="1500" dirty="0">
                <a:solidFill>
                  <a:srgbClr val="083D58"/>
                </a:solidFill>
                <a:effectLst>
                  <a:glow rad="228600">
                    <a:srgbClr val="FFFFFF">
                      <a:satMod val="175000"/>
                      <a:alpha val="40000"/>
                    </a:srgbClr>
                  </a:glow>
                </a:effectLst>
                <a:latin typeface="Gill Sans MT" panose="020B0502020104020203" pitchFamily="34" charset="0"/>
                <a:cs typeface="Arial" pitchFamily="34" charset="0"/>
              </a:rPr>
              <a:t>Municipalities for Sustainable Seas</a:t>
            </a:r>
          </a:p>
        </p:txBody>
      </p:sp>
    </p:spTree>
    <p:extLst>
      <p:ext uri="{BB962C8B-B14F-4D97-AF65-F5344CB8AC3E}">
        <p14:creationId xmlns:p14="http://schemas.microsoft.com/office/powerpoint/2010/main" val="408625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KIMO UK - Current Projects/ Interests</a:t>
            </a:r>
          </a:p>
        </p:txBody>
      </p:sp>
      <p:sp>
        <p:nvSpPr>
          <p:cNvPr id="3" name="Content Placeholder 2"/>
          <p:cNvSpPr>
            <a:spLocks noGrp="1"/>
          </p:cNvSpPr>
          <p:nvPr>
            <p:ph idx="1"/>
          </p:nvPr>
        </p:nvSpPr>
        <p:spPr>
          <a:xfrm>
            <a:off x="305527" y="2024844"/>
            <a:ext cx="7769225" cy="3083719"/>
          </a:xfrm>
        </p:spPr>
        <p:txBody>
          <a:bodyPr/>
          <a:lstStyle/>
          <a:p>
            <a:pPr>
              <a:spcAft>
                <a:spcPts val="90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Fishing For Litter</a:t>
            </a:r>
          </a:p>
          <a:p>
            <a:pPr>
              <a:spcAft>
                <a:spcPts val="90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Artificial Turf – Pitch In Project</a:t>
            </a:r>
          </a:p>
          <a:p>
            <a:pPr>
              <a:spcAft>
                <a:spcPts val="90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Emergency Towing Vessels (ETVs)</a:t>
            </a:r>
          </a:p>
          <a:p>
            <a:pPr>
              <a:spcAft>
                <a:spcPts val="90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North Sea Oil and Gas Decommissioning</a:t>
            </a:r>
          </a:p>
          <a:p>
            <a:pPr>
              <a:spcAft>
                <a:spcPts val="90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Pick Up Three Pieces</a:t>
            </a:r>
          </a:p>
          <a:p>
            <a:pPr>
              <a:spcAft>
                <a:spcPts val="90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Net Recycling</a:t>
            </a:r>
          </a:p>
          <a:p>
            <a:pPr>
              <a:spcAft>
                <a:spcPts val="90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Plastic in Roads</a:t>
            </a:r>
          </a:p>
          <a:p>
            <a:pPr>
              <a:spcAft>
                <a:spcPts val="900"/>
              </a:spcAft>
            </a:pPr>
            <a:endParaRPr lang="en-GB" dirty="0"/>
          </a:p>
          <a:p>
            <a:pPr>
              <a:spcAft>
                <a:spcPts val="900"/>
              </a:spcAft>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1743099"/>
            <a:ext cx="2131516" cy="1598637"/>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4300" y="1963347"/>
            <a:ext cx="2406740" cy="1805055"/>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031" y="3779179"/>
            <a:ext cx="2722997" cy="1951481"/>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0804" y="3768403"/>
            <a:ext cx="1960943" cy="1960943"/>
          </a:xfrm>
          <a:prstGeom prst="rect">
            <a:avLst/>
          </a:prstGeom>
          <a:ln>
            <a:noFill/>
          </a:ln>
          <a:effectLst>
            <a:softEdge rad="112500"/>
          </a:effectLst>
        </p:spPr>
      </p:pic>
    </p:spTree>
    <p:extLst>
      <p:ext uri="{BB962C8B-B14F-4D97-AF65-F5344CB8AC3E}">
        <p14:creationId xmlns:p14="http://schemas.microsoft.com/office/powerpoint/2010/main" val="227923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KIMO UK Members</a:t>
            </a:r>
          </a:p>
        </p:txBody>
      </p:sp>
      <p:sp>
        <p:nvSpPr>
          <p:cNvPr id="3" name="Content Placeholder 2"/>
          <p:cNvSpPr>
            <a:spLocks noGrp="1"/>
          </p:cNvSpPr>
          <p:nvPr>
            <p:ph idx="1"/>
          </p:nvPr>
        </p:nvSpPr>
        <p:spPr>
          <a:xfrm>
            <a:off x="467544" y="2035599"/>
            <a:ext cx="4104456" cy="3083719"/>
          </a:xfrm>
        </p:spPr>
        <p:txBody>
          <a:bodyPr/>
          <a:lstStyle/>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2100" dirty="0"/>
              <a:t>Aberdeenshire Council</a:t>
            </a:r>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2100" dirty="0"/>
              <a:t>Highland Council</a:t>
            </a:r>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2100" dirty="0"/>
              <a:t>Aberdeen City Council</a:t>
            </a:r>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2100" dirty="0"/>
              <a:t>Argyll &amp; Bute Council</a:t>
            </a:r>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2100" dirty="0"/>
              <a:t>Shetland Islands Council</a:t>
            </a:r>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2100" dirty="0" err="1"/>
              <a:t>Comhairle</a:t>
            </a:r>
            <a:r>
              <a:rPr lang="en-GB" sz="2100" dirty="0"/>
              <a:t> nan </a:t>
            </a:r>
            <a:r>
              <a:rPr lang="en-GB" sz="2100" dirty="0" err="1"/>
              <a:t>Eilean</a:t>
            </a:r>
            <a:r>
              <a:rPr lang="en-GB" sz="2100" dirty="0"/>
              <a:t> </a:t>
            </a:r>
            <a:r>
              <a:rPr lang="en-GB" sz="2100" dirty="0" err="1"/>
              <a:t>Siar</a:t>
            </a:r>
            <a:endParaRPr lang="en-GB" sz="2100" dirty="0"/>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2100" dirty="0"/>
              <a:t>Orkney Islands Council</a:t>
            </a:r>
          </a:p>
          <a:p>
            <a:pPr>
              <a:spcAft>
                <a:spcPts val="450"/>
              </a:spcAft>
            </a:pPr>
            <a:endParaRPr lang="en-GB" sz="1800" dirty="0"/>
          </a:p>
          <a:p>
            <a:pPr>
              <a:spcAft>
                <a:spcPts val="450"/>
              </a:spcAft>
            </a:pPr>
            <a:endParaRPr lang="en-GB" sz="1800" dirty="0"/>
          </a:p>
        </p:txBody>
      </p:sp>
      <p:pic>
        <p:nvPicPr>
          <p:cNvPr id="2050" name="Picture 2" descr="Image result for provost howat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042" y="2043244"/>
            <a:ext cx="3078342" cy="307834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4728078" y="5147855"/>
            <a:ext cx="3522271" cy="784002"/>
          </a:xfrm>
          <a:prstGeom prst="rect">
            <a:avLst/>
          </a:prstGeom>
          <a:noFill/>
          <a:ln w="9525">
            <a:noFill/>
            <a:round/>
            <a:headEnd/>
            <a:tailEnd/>
          </a:ln>
        </p:spPr>
        <p:txBody>
          <a:bodyPr vert="horz" wrap="square" lIns="67500" tIns="35100" rIns="67500" bIns="35100" numCol="1" anchor="t" anchorCtr="0" compatLnSpc="1">
            <a:prstTxWarp prst="textNoShape">
              <a:avLst/>
            </a:prstTxWarp>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83D58"/>
                </a:solidFill>
                <a:latin typeface="Gill Sans MT" pitchFamily="34" charset="0"/>
                <a:ea typeface="Gill Sans MT" pitchFamily="34" charset="0"/>
                <a:cs typeface="+mn-cs"/>
              </a:defRPr>
            </a:lvl1pPr>
            <a:lvl2pPr marL="742950" indent="-285750" algn="l" defTabSz="449263" rtl="0" eaLnBrk="0" fontAlgn="base" hangingPunct="0">
              <a:spcBef>
                <a:spcPts val="450"/>
              </a:spcBef>
              <a:spcAft>
                <a:spcPct val="0"/>
              </a:spcAft>
              <a:buClr>
                <a:srgbClr val="000000"/>
              </a:buClr>
              <a:buSzPct val="100000"/>
              <a:buFont typeface="Times New Roman" pitchFamily="18" charset="0"/>
              <a:defRPr>
                <a:solidFill>
                  <a:srgbClr val="083D58"/>
                </a:solidFill>
                <a:latin typeface="Gill Sans MT" pitchFamily="34" charset="0"/>
                <a:ea typeface="Gill Sans MT" pitchFamily="34" charset="0"/>
                <a:cs typeface="+mn-cs"/>
              </a:defRPr>
            </a:lvl2pPr>
            <a:lvl3pPr marL="1143000" indent="-228600" algn="l" defTabSz="449263" rtl="0" eaLnBrk="0" fontAlgn="base" hangingPunct="0">
              <a:spcBef>
                <a:spcPts val="400"/>
              </a:spcBef>
              <a:spcAft>
                <a:spcPct val="0"/>
              </a:spcAft>
              <a:buClr>
                <a:srgbClr val="000000"/>
              </a:buClr>
              <a:buSzPct val="100000"/>
              <a:buFont typeface="Times New Roman" pitchFamily="18" charset="0"/>
              <a:defRPr sz="1600">
                <a:solidFill>
                  <a:srgbClr val="083D58"/>
                </a:solidFill>
                <a:latin typeface="Gill Sans MT" pitchFamily="34" charset="0"/>
                <a:ea typeface="Gill Sans MT" pitchFamily="34" charset="0"/>
                <a:cs typeface="+mn-cs"/>
              </a:defRPr>
            </a:lvl3pPr>
            <a:lvl4pPr marL="16002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083D58"/>
                </a:solidFill>
                <a:latin typeface="Gill Sans MT" pitchFamily="34" charset="0"/>
                <a:ea typeface="Gill Sans MT" pitchFamily="34" charset="0"/>
                <a:cs typeface="+mn-cs"/>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Gill Sans MT" pitchFamily="34" charset="0"/>
                <a:ea typeface="Gill Sans MT" pitchFamily="34" charset="0"/>
                <a:cs typeface="+mn-cs"/>
              </a:defRPr>
            </a:lvl5pPr>
            <a:lvl6pPr marL="25146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6pPr>
            <a:lvl7pPr marL="29718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7pPr>
            <a:lvl8pPr marL="34290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8pPr>
            <a:lvl9pPr marL="38862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9pPr>
          </a:lstStyle>
          <a:p>
            <a:pPr marL="257175" indent="-257175" algn="ctr" defTabSz="336947">
              <a:spcBef>
                <a:spcPts val="375"/>
              </a:spcBef>
            </a:pPr>
            <a:r>
              <a:rPr lang="en-GB" sz="1500" b="1" kern="0" dirty="0">
                <a:cs typeface="Lucida Sans Unicode"/>
              </a:rPr>
              <a:t>KIMO UK Chair </a:t>
            </a:r>
          </a:p>
          <a:p>
            <a:pPr marL="257175" indent="-257175" algn="ctr" defTabSz="336947">
              <a:spcBef>
                <a:spcPts val="375"/>
              </a:spcBef>
            </a:pPr>
            <a:r>
              <a:rPr lang="en-GB" sz="1500" b="1" kern="0" dirty="0">
                <a:cs typeface="Lucida Sans Unicode"/>
              </a:rPr>
              <a:t>Provost William Howatson</a:t>
            </a:r>
            <a:endParaRPr lang="en-GB" sz="1800" b="1" kern="0" dirty="0">
              <a:cs typeface="Lucida Sans Unicode"/>
            </a:endParaRPr>
          </a:p>
          <a:p>
            <a:pPr marL="257175" indent="-257175" algn="ctr" defTabSz="336947">
              <a:spcBef>
                <a:spcPts val="375"/>
              </a:spcBef>
            </a:pPr>
            <a:endParaRPr lang="en-GB" sz="1500" b="1" kern="0" dirty="0">
              <a:cs typeface="Lucida Sans Unicode"/>
            </a:endParaRPr>
          </a:p>
          <a:p>
            <a:pPr marL="257175" indent="-257175" algn="ctr" defTabSz="336947">
              <a:spcBef>
                <a:spcPts val="375"/>
              </a:spcBef>
            </a:pPr>
            <a:endParaRPr lang="en-GB" sz="1500" b="1" kern="0" dirty="0">
              <a:cs typeface="Lucida Sans Unicode"/>
            </a:endParaRPr>
          </a:p>
        </p:txBody>
      </p:sp>
    </p:spTree>
    <p:extLst>
      <p:ext uri="{BB962C8B-B14F-4D97-AF65-F5344CB8AC3E}">
        <p14:creationId xmlns:p14="http://schemas.microsoft.com/office/powerpoint/2010/main" val="37524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KIMO UK Membership</a:t>
            </a:r>
          </a:p>
        </p:txBody>
      </p:sp>
      <p:sp>
        <p:nvSpPr>
          <p:cNvPr id="3" name="Content Placeholder 2"/>
          <p:cNvSpPr>
            <a:spLocks noGrp="1"/>
          </p:cNvSpPr>
          <p:nvPr>
            <p:ph idx="1"/>
          </p:nvPr>
        </p:nvSpPr>
        <p:spPr>
          <a:xfrm>
            <a:off x="521551" y="1970838"/>
            <a:ext cx="7769225" cy="3083719"/>
          </a:xfrm>
        </p:spPr>
        <p:txBody>
          <a:bodyPr/>
          <a:lstStyle/>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Each member authority can elect </a:t>
            </a:r>
            <a:r>
              <a:rPr lang="en-GB" sz="1800" b="1" dirty="0"/>
              <a:t>3 delegates </a:t>
            </a:r>
            <a:r>
              <a:rPr lang="en-GB" sz="1800" dirty="0"/>
              <a:t>(councillors or officers) or their substitutes to the KIMO UK Board</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200"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Quarterly</a:t>
            </a:r>
            <a:r>
              <a:rPr lang="en-GB" sz="1800" dirty="0"/>
              <a:t> KIMO UK Board meetings</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200"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A </a:t>
            </a:r>
            <a:r>
              <a:rPr lang="en-GB" sz="1800" b="1" dirty="0"/>
              <a:t>Chairman</a:t>
            </a:r>
            <a:r>
              <a:rPr lang="en-GB" sz="1800" dirty="0"/>
              <a:t> is elected by the KIMO UK Board and serves a two-year term</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200"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AGM</a:t>
            </a:r>
            <a:r>
              <a:rPr lang="en-GB" sz="1800" dirty="0"/>
              <a:t> is hosted by a KIMO International member authority each year and each country takes a turn. </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200"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The next AGM will be held in </a:t>
            </a:r>
            <a:r>
              <a:rPr lang="en-GB" sz="1800" dirty="0" err="1"/>
              <a:t>Velsen</a:t>
            </a:r>
            <a:r>
              <a:rPr lang="en-GB" sz="1800" dirty="0"/>
              <a:t> (the Netherlands) on Saturday 12</a:t>
            </a:r>
            <a:r>
              <a:rPr lang="en-GB" sz="1800" baseline="30000" dirty="0"/>
              <a:t>th</a:t>
            </a:r>
            <a:r>
              <a:rPr lang="en-GB" sz="1800" dirty="0"/>
              <a:t> and Sunday 13</a:t>
            </a:r>
            <a:r>
              <a:rPr lang="en-GB" sz="1800" baseline="30000" dirty="0"/>
              <a:t>th</a:t>
            </a:r>
            <a:r>
              <a:rPr lang="en-GB" sz="1800" dirty="0"/>
              <a:t> </a:t>
            </a:r>
            <a:r>
              <a:rPr lang="en-GB" sz="1800" b="1" dirty="0"/>
              <a:t>October 2019</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dirty="0"/>
          </a:p>
          <a:p>
            <a:endParaRPr lang="en-GB" dirty="0"/>
          </a:p>
          <a:p>
            <a:endParaRPr lang="en-GB" dirty="0"/>
          </a:p>
        </p:txBody>
      </p:sp>
    </p:spTree>
    <p:extLst>
      <p:ext uri="{BB962C8B-B14F-4D97-AF65-F5344CB8AC3E}">
        <p14:creationId xmlns:p14="http://schemas.microsoft.com/office/powerpoint/2010/main" val="1903065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p:txBody>
          <a:bodyPr/>
          <a:lstStyle/>
          <a:p>
            <a:pP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dirty="0">
                <a:solidFill>
                  <a:srgbClr val="CC0000"/>
                </a:solidFill>
              </a:rPr>
              <a:t>Membership Benefits</a:t>
            </a:r>
            <a:endParaRPr lang="en-GB" sz="2700" dirty="0">
              <a:solidFill>
                <a:srgbClr val="005A84"/>
              </a:solidFill>
            </a:endParaRPr>
          </a:p>
        </p:txBody>
      </p:sp>
      <p:sp>
        <p:nvSpPr>
          <p:cNvPr id="9219" name="Rectangle 2"/>
          <p:cNvSpPr>
            <a:spLocks noGrp="1" noChangeArrowheads="1"/>
          </p:cNvSpPr>
          <p:nvPr>
            <p:ph idx="1"/>
          </p:nvPr>
        </p:nvSpPr>
        <p:spPr>
          <a:xfrm>
            <a:off x="521551" y="1862826"/>
            <a:ext cx="7769225" cy="3942438"/>
          </a:xfrm>
        </p:spPr>
        <p:txBody>
          <a:bodyPr/>
          <a:lstStyle/>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950" b="1" dirty="0"/>
              <a:t>KIMO’s agenda is municipality-focused</a:t>
            </a:r>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750" b="1"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Influence</a:t>
            </a:r>
            <a:r>
              <a:rPr lang="en-GB" sz="1800" dirty="0"/>
              <a:t> – </a:t>
            </a:r>
            <a:r>
              <a:rPr lang="en-GB" sz="1650" dirty="0"/>
              <a:t>We</a:t>
            </a:r>
            <a:r>
              <a:rPr lang="en-GB" sz="1800" dirty="0"/>
              <a:t> </a:t>
            </a:r>
            <a:r>
              <a:rPr lang="en-GB" sz="1650" dirty="0"/>
              <a:t>give our member municipalities influence at both national and international level through a collaborative approach </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750" b="1"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Experience </a:t>
            </a:r>
            <a:r>
              <a:rPr lang="en-GB" sz="1800" dirty="0"/>
              <a:t>– </a:t>
            </a:r>
            <a:r>
              <a:rPr lang="en-GB" sz="1650" dirty="0"/>
              <a:t>We produce guidelines for member municipalities on environmental best practice</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750"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Lobbying</a:t>
            </a:r>
            <a:r>
              <a:rPr lang="en-GB" sz="1800" dirty="0"/>
              <a:t> – </a:t>
            </a:r>
            <a:r>
              <a:rPr lang="en-GB" sz="1650" dirty="0"/>
              <a:t>We lobby on behalf of our members to bring about national and international policy changes beneficial to municipalities</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750"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t>Cost savings - </a:t>
            </a:r>
            <a:r>
              <a:rPr lang="en-GB" sz="1650" dirty="0"/>
              <a:t>We have helped our member municipalities to save money by shifting responsibility for the costs of environmental clean-up actions from  municipalities to projects and national governments</a:t>
            </a:r>
            <a:endParaRPr lang="en-GB" sz="1650" b="1"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675" dirty="0"/>
          </a:p>
        </p:txBody>
      </p:sp>
    </p:spTree>
    <p:extLst>
      <p:ext uri="{BB962C8B-B14F-4D97-AF65-F5344CB8AC3E}">
        <p14:creationId xmlns:p14="http://schemas.microsoft.com/office/powerpoint/2010/main" val="305243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83D58"/>
        </a:solidFill>
        <a:effectLst/>
      </p:bgPr>
    </p:bg>
    <p:spTree>
      <p:nvGrpSpPr>
        <p:cNvPr id="1" name=""/>
        <p:cNvGrpSpPr/>
        <p:nvPr/>
      </p:nvGrpSpPr>
      <p:grpSpPr>
        <a:xfrm>
          <a:off x="0" y="0"/>
          <a:ext cx="0" cy="0"/>
          <a:chOff x="0" y="0"/>
          <a:chExt cx="0" cy="0"/>
        </a:xfrm>
      </p:grpSpPr>
      <p:pic>
        <p:nvPicPr>
          <p:cNvPr id="3" name="SJN0RwzoxPI"/>
          <p:cNvPicPr>
            <a:picLocks noRot="1" noChangeAspect="1"/>
          </p:cNvPicPr>
          <p:nvPr>
            <a:videoFile r:link="rId1"/>
          </p:nvPr>
        </p:nvPicPr>
        <p:blipFill>
          <a:blip r:embed="rId4"/>
          <a:stretch>
            <a:fillRect/>
          </a:stretch>
        </p:blipFill>
        <p:spPr>
          <a:xfrm>
            <a:off x="0" y="692696"/>
            <a:ext cx="9144000" cy="5143502"/>
          </a:xfrm>
          <a:prstGeom prst="rect">
            <a:avLst/>
          </a:prstGeom>
        </p:spPr>
      </p:pic>
    </p:spTree>
    <p:extLst>
      <p:ext uri="{BB962C8B-B14F-4D97-AF65-F5344CB8AC3E}">
        <p14:creationId xmlns:p14="http://schemas.microsoft.com/office/powerpoint/2010/main" val="4165800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glow rad="139700">
                    <a:schemeClr val="accent3">
                      <a:satMod val="175000"/>
                      <a:alpha val="40000"/>
                    </a:schemeClr>
                  </a:glow>
                </a:effectLst>
              </a:rPr>
              <a:t>Joining KIMO</a:t>
            </a:r>
          </a:p>
        </p:txBody>
      </p:sp>
      <p:sp>
        <p:nvSpPr>
          <p:cNvPr id="4" name="Rectangle 2"/>
          <p:cNvSpPr>
            <a:spLocks noGrp="1" noChangeArrowheads="1"/>
          </p:cNvSpPr>
          <p:nvPr>
            <p:ph idx="1"/>
          </p:nvPr>
        </p:nvSpPr>
        <p:spPr>
          <a:xfrm>
            <a:off x="521551" y="2024844"/>
            <a:ext cx="7769225" cy="3186354"/>
          </a:xfrm>
        </p:spPr>
        <p:txBody>
          <a:bodyPr/>
          <a:lstStyle/>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effectLst>
                  <a:glow rad="762000">
                    <a:schemeClr val="bg1">
                      <a:alpha val="50000"/>
                    </a:schemeClr>
                  </a:glow>
                </a:effectLst>
              </a:rPr>
              <a:t>It’s simple!</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effectLst>
                  <a:glow rad="762000">
                    <a:schemeClr val="bg1">
                      <a:alpha val="50000"/>
                    </a:schemeClr>
                  </a:glow>
                </a:effectLst>
              </a:rPr>
              <a:t>Annual membership fees are agreed by the respective national Boards each year</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dirty="0">
              <a:effectLst>
                <a:glow rad="762000">
                  <a:schemeClr val="bg1">
                    <a:alpha val="50000"/>
                  </a:schemeClr>
                </a:glow>
              </a:effectLst>
            </a:endParaRP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effectLst>
                  <a:glow rad="762000">
                    <a:schemeClr val="bg1">
                      <a:alpha val="50000"/>
                    </a:schemeClr>
                  </a:glow>
                </a:effectLst>
              </a:rPr>
              <a:t>Membership fees are based on population size</a:t>
            </a: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dirty="0">
              <a:effectLst>
                <a:glow rad="762000">
                  <a:schemeClr val="bg1">
                    <a:alpha val="50000"/>
                  </a:schemeClr>
                </a:glow>
              </a:effectLst>
            </a:endParaRPr>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dirty="0">
                <a:effectLst>
                  <a:glow rad="762000">
                    <a:schemeClr val="bg1">
                      <a:alpha val="50000"/>
                    </a:schemeClr>
                  </a:glow>
                </a:effectLst>
              </a:rPr>
              <a:t>Membership includes both national and international influence to KIMO activity</a:t>
            </a:r>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800" b="1"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675"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325" y="1113374"/>
            <a:ext cx="1356653" cy="8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 Box 4"/>
          <p:cNvSpPr txBox="1">
            <a:spLocks noChangeArrowheads="1"/>
          </p:cNvSpPr>
          <p:nvPr/>
        </p:nvSpPr>
        <p:spPr bwMode="auto">
          <a:xfrm>
            <a:off x="304801" y="5544618"/>
            <a:ext cx="3907160" cy="314652"/>
          </a:xfrm>
          <a:prstGeom prst="rect">
            <a:avLst/>
          </a:prstGeom>
          <a:noFill/>
          <a:ln w="9525" cap="flat">
            <a:noFill/>
            <a:round/>
            <a:headEnd/>
            <a:tailEnd/>
          </a:ln>
          <a:effectLst/>
        </p:spPr>
        <p:txBody>
          <a:bodyPr wrap="none" anchor="ctr"/>
          <a:lstStyle/>
          <a:p>
            <a:pPr defTabSz="336947">
              <a:buClr>
                <a:srgbClr val="000000"/>
              </a:buClr>
              <a:buSzPct val="100000"/>
              <a:defRPr/>
            </a:pPr>
            <a:r>
              <a:rPr lang="en-GB" sz="1500" dirty="0">
                <a:solidFill>
                  <a:srgbClr val="083D58"/>
                </a:solidFill>
                <a:effectLst>
                  <a:glow rad="228600">
                    <a:srgbClr val="FFFFFF">
                      <a:satMod val="175000"/>
                      <a:alpha val="40000"/>
                    </a:srgbClr>
                  </a:glow>
                </a:effectLst>
                <a:latin typeface="Gill Sans MT" panose="020B0502020104020203" pitchFamily="34" charset="0"/>
                <a:cs typeface="Arial" pitchFamily="34" charset="0"/>
              </a:rPr>
              <a:t>Municipalities for Sustainable Seas</a:t>
            </a:r>
          </a:p>
        </p:txBody>
      </p:sp>
    </p:spTree>
    <p:extLst>
      <p:ext uri="{BB962C8B-B14F-4D97-AF65-F5344CB8AC3E}">
        <p14:creationId xmlns:p14="http://schemas.microsoft.com/office/powerpoint/2010/main" val="3654607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Thanks for Listening</a:t>
            </a:r>
          </a:p>
        </p:txBody>
      </p:sp>
      <p:sp>
        <p:nvSpPr>
          <p:cNvPr id="5" name="Content Placeholder 2"/>
          <p:cNvSpPr txBox="1">
            <a:spLocks/>
          </p:cNvSpPr>
          <p:nvPr/>
        </p:nvSpPr>
        <p:spPr>
          <a:xfrm>
            <a:off x="2624413" y="2132856"/>
            <a:ext cx="3895174" cy="3083719"/>
          </a:xfrm>
          <a:prstGeom prst="rect">
            <a:avLst/>
          </a:prstGeom>
        </p:spPr>
        <p:txBody>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83D58"/>
                </a:solidFill>
                <a:latin typeface="Gill Sans MT" pitchFamily="34" charset="0"/>
                <a:ea typeface="Gill Sans MT" pitchFamily="34" charset="0"/>
                <a:cs typeface="+mn-cs"/>
              </a:defRPr>
            </a:lvl1pPr>
            <a:lvl2pPr marL="742950" indent="-285750" algn="l" defTabSz="449263" rtl="0" eaLnBrk="0" fontAlgn="base" hangingPunct="0">
              <a:spcBef>
                <a:spcPts val="450"/>
              </a:spcBef>
              <a:spcAft>
                <a:spcPct val="0"/>
              </a:spcAft>
              <a:buClr>
                <a:srgbClr val="000000"/>
              </a:buClr>
              <a:buSzPct val="100000"/>
              <a:buFont typeface="Times New Roman" pitchFamily="18" charset="0"/>
              <a:defRPr>
                <a:solidFill>
                  <a:srgbClr val="083D58"/>
                </a:solidFill>
                <a:latin typeface="Gill Sans MT" pitchFamily="34" charset="0"/>
                <a:ea typeface="Gill Sans MT" pitchFamily="34" charset="0"/>
                <a:cs typeface="+mn-cs"/>
              </a:defRPr>
            </a:lvl2pPr>
            <a:lvl3pPr marL="1143000" indent="-228600" algn="l" defTabSz="449263" rtl="0" eaLnBrk="0" fontAlgn="base" hangingPunct="0">
              <a:spcBef>
                <a:spcPts val="400"/>
              </a:spcBef>
              <a:spcAft>
                <a:spcPct val="0"/>
              </a:spcAft>
              <a:buClr>
                <a:srgbClr val="000000"/>
              </a:buClr>
              <a:buSzPct val="100000"/>
              <a:buFont typeface="Times New Roman" pitchFamily="18" charset="0"/>
              <a:defRPr sz="1600">
                <a:solidFill>
                  <a:srgbClr val="083D58"/>
                </a:solidFill>
                <a:latin typeface="Gill Sans MT" pitchFamily="34" charset="0"/>
                <a:ea typeface="Gill Sans MT" pitchFamily="34" charset="0"/>
                <a:cs typeface="+mn-cs"/>
              </a:defRPr>
            </a:lvl3pPr>
            <a:lvl4pPr marL="16002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083D58"/>
                </a:solidFill>
                <a:latin typeface="Gill Sans MT" pitchFamily="34" charset="0"/>
                <a:ea typeface="Gill Sans MT" pitchFamily="34" charset="0"/>
                <a:cs typeface="+mn-cs"/>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Gill Sans MT" pitchFamily="34" charset="0"/>
                <a:ea typeface="Gill Sans MT" pitchFamily="34" charset="0"/>
                <a:cs typeface="+mn-cs"/>
              </a:defRPr>
            </a:lvl5pPr>
            <a:lvl6pPr marL="25146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6pPr>
            <a:lvl7pPr marL="29718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7pPr>
            <a:lvl8pPr marL="34290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8pPr>
            <a:lvl9pPr marL="38862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9pPr>
          </a:lstStyle>
          <a:p>
            <a:pPr marL="257175" indent="-257175" algn="ctr" defTabSz="336947">
              <a:spcBef>
                <a:spcPts val="375"/>
              </a:spcBef>
            </a:pPr>
            <a:r>
              <a:rPr lang="en-GB" sz="1650" kern="0" dirty="0">
                <a:cs typeface="Lucida Sans Unicode"/>
              </a:rPr>
              <a:t>Faron McLellan – KIMO UK Coordinator</a:t>
            </a:r>
          </a:p>
          <a:p>
            <a:pPr marL="257175" indent="-257175" algn="ctr" defTabSz="336947">
              <a:spcBef>
                <a:spcPts val="375"/>
              </a:spcBef>
            </a:pPr>
            <a:endParaRPr lang="en-GB" sz="1500" kern="0" dirty="0">
              <a:cs typeface="Lucida Sans Unicode"/>
            </a:endParaRPr>
          </a:p>
          <a:p>
            <a:pPr marL="257175" indent="-257175" algn="ctr" defTabSz="336947">
              <a:spcBef>
                <a:spcPts val="375"/>
              </a:spcBef>
            </a:pPr>
            <a:r>
              <a:rPr lang="en-GB" sz="1950" kern="0" dirty="0">
                <a:cs typeface="Lucida Sans Unicode"/>
              </a:rPr>
              <a:t>kimouk@aberdeenshire.gov.uk</a:t>
            </a:r>
          </a:p>
          <a:p>
            <a:pPr marL="257175" indent="-257175" algn="ctr" defTabSz="336947">
              <a:spcBef>
                <a:spcPts val="375"/>
              </a:spcBef>
            </a:pPr>
            <a:r>
              <a:rPr lang="en-GB" sz="1950" kern="0" dirty="0">
                <a:cs typeface="Lucida Sans Unicode"/>
              </a:rPr>
              <a:t>www.kimointernational.org</a:t>
            </a:r>
          </a:p>
        </p:txBody>
      </p:sp>
    </p:spTree>
    <p:extLst>
      <p:ext uri="{BB962C8B-B14F-4D97-AF65-F5344CB8AC3E}">
        <p14:creationId xmlns:p14="http://schemas.microsoft.com/office/powerpoint/2010/main" val="34383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0BBE0-3DAD-4CFF-B59E-8889730FFD85}"/>
              </a:ext>
            </a:extLst>
          </p:cNvPr>
          <p:cNvSpPr>
            <a:spLocks noGrp="1"/>
          </p:cNvSpPr>
          <p:nvPr>
            <p:ph type="ctrTitle"/>
          </p:nvPr>
        </p:nvSpPr>
        <p:spPr/>
        <p:txBody>
          <a:bodyPr/>
          <a:lstStyle/>
          <a:p>
            <a:r>
              <a:rPr lang="en-GB" dirty="0"/>
              <a:t>Sustainability for Future Generations</a:t>
            </a:r>
          </a:p>
        </p:txBody>
      </p:sp>
      <p:sp>
        <p:nvSpPr>
          <p:cNvPr id="3" name="Subtitle 2">
            <a:extLst>
              <a:ext uri="{FF2B5EF4-FFF2-40B4-BE49-F238E27FC236}">
                <a16:creationId xmlns:a16="http://schemas.microsoft.com/office/drawing/2014/main" id="{160FD5B9-5318-4E68-B019-6F5275C3F3C4}"/>
              </a:ext>
            </a:extLst>
          </p:cNvPr>
          <p:cNvSpPr>
            <a:spLocks noGrp="1"/>
          </p:cNvSpPr>
          <p:nvPr>
            <p:ph type="subTitle" idx="1"/>
          </p:nvPr>
        </p:nvSpPr>
        <p:spPr>
          <a:xfrm>
            <a:off x="1371600" y="3886200"/>
            <a:ext cx="6656784" cy="1752600"/>
          </a:xfrm>
        </p:spPr>
        <p:txBody>
          <a:bodyPr/>
          <a:lstStyle/>
          <a:p>
            <a:r>
              <a:rPr lang="en-GB" dirty="0"/>
              <a:t>Lesley Richard, Strategic Procurement Manager, Scotland Excel, </a:t>
            </a:r>
          </a:p>
          <a:p>
            <a:r>
              <a:rPr lang="en-GB" dirty="0"/>
              <a:t>Sunnyside Ocean Defenders</a:t>
            </a:r>
          </a:p>
          <a:p>
            <a:endParaRPr lang="en-GB" dirty="0"/>
          </a:p>
          <a:p>
            <a:endParaRPr lang="en-GB" dirty="0"/>
          </a:p>
          <a:p>
            <a:endParaRPr lang="en-GB" dirty="0"/>
          </a:p>
        </p:txBody>
      </p:sp>
    </p:spTree>
    <p:extLst>
      <p:ext uri="{BB962C8B-B14F-4D97-AF65-F5344CB8AC3E}">
        <p14:creationId xmlns:p14="http://schemas.microsoft.com/office/powerpoint/2010/main" val="987327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a:xfrm>
            <a:off x="1619672" y="260648"/>
            <a:ext cx="6336704" cy="31393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8415" cmpd="sng">
                  <a:solidFill>
                    <a:srgbClr val="8064A2">
                      <a:lumMod val="60000"/>
                      <a:lumOff val="40000"/>
                    </a:srgbClr>
                  </a:solidFill>
                  <a:prstDash val="solid"/>
                </a:ln>
                <a:solidFill>
                  <a:srgbClr val="FFFF00"/>
                </a:solidFill>
                <a:effectLst/>
                <a:uLnTx/>
                <a:uFillTx/>
                <a:latin typeface="Cooper Black" pitchFamily="18" charset="0"/>
                <a:ea typeface="+mn-ea"/>
                <a:cs typeface="+mn-cs"/>
              </a:rPr>
              <a:t>Sunnyside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8415" cmpd="sng">
                  <a:solidFill>
                    <a:srgbClr val="8064A2">
                      <a:lumMod val="60000"/>
                      <a:lumOff val="40000"/>
                    </a:srgbClr>
                  </a:solidFill>
                  <a:prstDash val="solid"/>
                </a:ln>
                <a:solidFill>
                  <a:srgbClr val="FFFF00"/>
                </a:solidFill>
                <a:effectLst/>
                <a:uLnTx/>
                <a:uFillTx/>
                <a:latin typeface="Cooper Black" pitchFamily="18" charset="0"/>
                <a:ea typeface="+mn-ea"/>
                <a:cs typeface="+mn-cs"/>
              </a:rPr>
              <a:t>School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8415" cmpd="sng">
                  <a:solidFill>
                    <a:srgbClr val="8064A2">
                      <a:lumMod val="60000"/>
                      <a:lumOff val="40000"/>
                    </a:srgbClr>
                  </a:solidFill>
                  <a:prstDash val="solid"/>
                </a:ln>
                <a:solidFill>
                  <a:srgbClr val="FFFF00"/>
                </a:solidFill>
                <a:effectLst/>
                <a:uLnTx/>
                <a:uFillTx/>
                <a:latin typeface="Cooper Black" pitchFamily="18" charset="0"/>
                <a:ea typeface="+mn-ea"/>
                <a:cs typeface="+mn-cs"/>
              </a:rPr>
              <a:t>Conservation</a:t>
            </a:r>
          </a:p>
        </p:txBody>
      </p:sp>
      <p:pic>
        <p:nvPicPr>
          <p:cNvPr id="1026" name="Picture 2"/>
          <p:cNvPicPr>
            <a:picLocks noChangeAspect="1" noChangeArrowheads="1"/>
          </p:cNvPicPr>
          <p:nvPr/>
        </p:nvPicPr>
        <p:blipFill>
          <a:blip r:embed="rId3" cstate="print"/>
          <a:srcRect/>
          <a:stretch>
            <a:fillRect/>
          </a:stretch>
        </p:blipFill>
        <p:spPr bwMode="auto">
          <a:xfrm>
            <a:off x="467544" y="4149140"/>
            <a:ext cx="1656184" cy="1997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p:cNvPicPr>
            <a:picLocks noChangeAspect="1" noChangeArrowheads="1"/>
          </p:cNvPicPr>
          <p:nvPr/>
        </p:nvPicPr>
        <p:blipFill>
          <a:blip r:embed="rId3" cstate="print"/>
          <a:srcRect/>
          <a:stretch>
            <a:fillRect/>
          </a:stretch>
        </p:blipFill>
        <p:spPr bwMode="auto">
          <a:xfrm>
            <a:off x="7092280" y="4077072"/>
            <a:ext cx="1656234" cy="1997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C:\Users\Lisa\AppData\Local\Microsoft\Windows\Temporary Internet Files\Content.IE5\XUPEUOJW\gurica-tree[1].png"/>
          <p:cNvPicPr>
            <a:picLocks noChangeAspect="1" noChangeArrowheads="1"/>
          </p:cNvPicPr>
          <p:nvPr/>
        </p:nvPicPr>
        <p:blipFill>
          <a:blip r:embed="rId4" cstate="print"/>
          <a:srcRect/>
          <a:stretch>
            <a:fillRect/>
          </a:stretch>
        </p:blipFill>
        <p:spPr bwMode="auto">
          <a:xfrm>
            <a:off x="3635896" y="3356992"/>
            <a:ext cx="2242165" cy="1872208"/>
          </a:xfrm>
          <a:prstGeom prst="rect">
            <a:avLst/>
          </a:prstGeom>
          <a:noFill/>
        </p:spPr>
      </p:pic>
      <p:pic>
        <p:nvPicPr>
          <p:cNvPr id="1029" name="Picture 5" descr="C:\Users\Lisa\AppData\Local\Microsoft\Windows\Temporary Internet Files\Content.IE5\K4J19B7L\brown-bears[1].gif"/>
          <p:cNvPicPr>
            <a:picLocks noChangeAspect="1" noChangeArrowheads="1" noCrop="1"/>
          </p:cNvPicPr>
          <p:nvPr/>
        </p:nvPicPr>
        <p:blipFill>
          <a:blip r:embed="rId5" cstate="print"/>
          <a:srcRect/>
          <a:stretch>
            <a:fillRect/>
          </a:stretch>
        </p:blipFill>
        <p:spPr bwMode="auto">
          <a:xfrm>
            <a:off x="5148064" y="4653136"/>
            <a:ext cx="1447800" cy="1200150"/>
          </a:xfrm>
          <a:prstGeom prst="rect">
            <a:avLst/>
          </a:prstGeom>
          <a:noFill/>
        </p:spPr>
      </p:pic>
      <p:pic>
        <p:nvPicPr>
          <p:cNvPr id="1030" name="Picture 6" descr="C:\Users\Lisa\AppData\Local\Microsoft\Windows\Temporary Internet Files\Content.IE5\A2SGAOOU\1425151043[1].png"/>
          <p:cNvPicPr>
            <a:picLocks noChangeAspect="1" noChangeArrowheads="1"/>
          </p:cNvPicPr>
          <p:nvPr/>
        </p:nvPicPr>
        <p:blipFill>
          <a:blip r:embed="rId6" cstate="print"/>
          <a:srcRect/>
          <a:stretch>
            <a:fillRect/>
          </a:stretch>
        </p:blipFill>
        <p:spPr bwMode="auto">
          <a:xfrm>
            <a:off x="611560" y="3068960"/>
            <a:ext cx="1152480" cy="1152000"/>
          </a:xfrm>
          <a:prstGeom prst="rect">
            <a:avLst/>
          </a:prstGeom>
          <a:noFill/>
        </p:spPr>
      </p:pic>
      <p:pic>
        <p:nvPicPr>
          <p:cNvPr id="1032" name="Picture 8" descr="C:\Users\Lisa\AppData\Local\Microsoft\Windows\Temporary Internet Files\Content.IE5\ETFUX0ZU\dolphin-enrique-meza-c-02-mod[1].png"/>
          <p:cNvPicPr>
            <a:picLocks noChangeAspect="1" noChangeArrowheads="1"/>
          </p:cNvPicPr>
          <p:nvPr/>
        </p:nvPicPr>
        <p:blipFill>
          <a:blip r:embed="rId7" cstate="print"/>
          <a:srcRect/>
          <a:stretch>
            <a:fillRect/>
          </a:stretch>
        </p:blipFill>
        <p:spPr bwMode="auto">
          <a:xfrm rot="20466117">
            <a:off x="467544" y="548680"/>
            <a:ext cx="1794262" cy="1175242"/>
          </a:xfrm>
          <a:prstGeom prst="rect">
            <a:avLst/>
          </a:prstGeom>
          <a:noFill/>
        </p:spPr>
      </p:pic>
      <p:pic>
        <p:nvPicPr>
          <p:cNvPr id="1036" name="Picture 12" descr="C:\Users\Lisa\AppData\Local\Microsoft\Windows\Temporary Internet Files\Content.IE5\Y8CPEAKZ\Gannet[1].png"/>
          <p:cNvPicPr>
            <a:picLocks noChangeAspect="1" noChangeArrowheads="1"/>
          </p:cNvPicPr>
          <p:nvPr/>
        </p:nvPicPr>
        <p:blipFill>
          <a:blip r:embed="rId8" cstate="print"/>
          <a:srcRect/>
          <a:stretch>
            <a:fillRect/>
          </a:stretch>
        </p:blipFill>
        <p:spPr bwMode="auto">
          <a:xfrm>
            <a:off x="6660232" y="1052736"/>
            <a:ext cx="2195736" cy="1305548"/>
          </a:xfrm>
          <a:prstGeom prst="rect">
            <a:avLst/>
          </a:prstGeom>
          <a:noFill/>
        </p:spPr>
      </p:pic>
    </p:spTree>
    <p:extLst>
      <p:ext uri="{BB962C8B-B14F-4D97-AF65-F5344CB8AC3E}">
        <p14:creationId xmlns:p14="http://schemas.microsoft.com/office/powerpoint/2010/main" val="1879330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andi_beach_scene_KIMO.jpg"/>
          <p:cNvPicPr>
            <a:picLocks noChangeAspect="1"/>
          </p:cNvPicPr>
          <p:nvPr/>
        </p:nvPicPr>
        <p:blipFill>
          <a:blip r:embed="rId3" cstate="print"/>
          <a:stretch>
            <a:fillRect/>
          </a:stretch>
        </p:blipFill>
        <p:spPr>
          <a:xfrm>
            <a:off x="0" y="858019"/>
            <a:ext cx="9144000" cy="5141962"/>
          </a:xfrm>
          <a:prstGeom prst="rect">
            <a:avLst/>
          </a:prstGeom>
          <a:ln>
            <a:solidFill>
              <a:schemeClr val="bg1"/>
            </a:solidFill>
          </a:ln>
          <a:effectLst/>
        </p:spPr>
      </p:pic>
      <p:sp>
        <p:nvSpPr>
          <p:cNvPr id="27651" name="Rectangle 2"/>
          <p:cNvSpPr>
            <a:spLocks noChangeArrowheads="1"/>
          </p:cNvSpPr>
          <p:nvPr/>
        </p:nvSpPr>
        <p:spPr bwMode="auto">
          <a:xfrm>
            <a:off x="1257300" y="1143000"/>
            <a:ext cx="2571750" cy="1543050"/>
          </a:xfrm>
          <a:prstGeom prst="rect">
            <a:avLst/>
          </a:prstGeom>
          <a:noFill/>
          <a:ln w="9525">
            <a:noFill/>
            <a:round/>
            <a:headEnd/>
            <a:tailEnd/>
          </a:ln>
        </p:spPr>
        <p:txBody>
          <a:bodyPr wrap="none" anchor="ctr"/>
          <a:lstStyle/>
          <a:p>
            <a:pPr defTabSz="336947">
              <a:buClr>
                <a:srgbClr val="000000"/>
              </a:buClr>
              <a:buSzPct val="100000"/>
            </a:pPr>
            <a:endParaRPr lang="en-US">
              <a:solidFill>
                <a:srgbClr val="FFFFFF"/>
              </a:solidFill>
              <a:latin typeface="Times New Roman" pitchFamily="18" charset="0"/>
              <a:cs typeface="Arial" pitchFamily="34" charset="0"/>
            </a:endParaRPr>
          </a:p>
        </p:txBody>
      </p:sp>
      <p:sp>
        <p:nvSpPr>
          <p:cNvPr id="27652" name="Rectangle 3"/>
          <p:cNvSpPr>
            <a:spLocks noChangeArrowheads="1"/>
          </p:cNvSpPr>
          <p:nvPr/>
        </p:nvSpPr>
        <p:spPr bwMode="auto">
          <a:xfrm>
            <a:off x="1143000" y="2686050"/>
            <a:ext cx="6858000" cy="571500"/>
          </a:xfrm>
          <a:prstGeom prst="rect">
            <a:avLst/>
          </a:prstGeom>
          <a:noFill/>
          <a:ln w="9525">
            <a:noFill/>
            <a:round/>
            <a:headEnd/>
            <a:tailEnd/>
          </a:ln>
        </p:spPr>
        <p:txBody>
          <a:bodyPr wrap="none" anchor="ctr"/>
          <a:lstStyle/>
          <a:p>
            <a:pPr defTabSz="336947">
              <a:buClr>
                <a:srgbClr val="000000"/>
              </a:buClr>
              <a:buSzPct val="100000"/>
            </a:pPr>
            <a:endParaRPr lang="en-US">
              <a:solidFill>
                <a:srgbClr val="FFFFFF"/>
              </a:solidFill>
              <a:latin typeface="Times New Roman" pitchFamily="18" charset="0"/>
              <a:cs typeface="Arial" pitchFamily="34" charset="0"/>
            </a:endParaRPr>
          </a:p>
        </p:txBody>
      </p:sp>
      <p:sp>
        <p:nvSpPr>
          <p:cNvPr id="11" name="Text Box 1"/>
          <p:cNvSpPr txBox="1">
            <a:spLocks noChangeArrowheads="1"/>
          </p:cNvSpPr>
          <p:nvPr/>
        </p:nvSpPr>
        <p:spPr bwMode="auto">
          <a:xfrm>
            <a:off x="5173387" y="5493396"/>
            <a:ext cx="2771708" cy="306829"/>
          </a:xfrm>
          <a:prstGeom prst="rect">
            <a:avLst/>
          </a:prstGeom>
          <a:solidFill>
            <a:srgbClr val="FFFFFF">
              <a:alpha val="50196"/>
            </a:srgbClr>
          </a:solidFill>
          <a:ln w="9525" cap="flat">
            <a:noFill/>
            <a:round/>
            <a:headEnd/>
            <a:tailEnd/>
          </a:ln>
          <a:effectLst/>
        </p:spPr>
        <p:txBody>
          <a:bodyPr anchor="ctr"/>
          <a:lstStyle/>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GB" sz="1650" dirty="0">
                <a:solidFill>
                  <a:srgbClr val="C00000"/>
                </a:solidFill>
                <a:effectLst>
                  <a:outerShdw blurRad="38100" dist="38100" dir="2700000" algn="tl">
                    <a:srgbClr val="C0C0C0"/>
                  </a:outerShdw>
                </a:effectLst>
                <a:latin typeface="Gill Sans MT" pitchFamily="34" charset="0"/>
                <a:cs typeface="Lucida Sans Unicode" pitchFamily="34" charset="0"/>
              </a:rPr>
              <a:t>  www.kimointernational.org</a:t>
            </a:r>
            <a:endParaRPr lang="en-GB" sz="2700" b="1" dirty="0">
              <a:solidFill>
                <a:srgbClr val="000000"/>
              </a:solidFill>
              <a:effectLst>
                <a:outerShdw blurRad="38100" dist="38100" dir="2700000" algn="tl">
                  <a:srgbClr val="C0C0C0"/>
                </a:outerShdw>
              </a:effectLst>
              <a:latin typeface="Arial" pitchFamily="34" charset="0"/>
              <a:cs typeface="Lucida Sans Unicode" pitchFamily="34" charset="0"/>
            </a:endParaRPr>
          </a:p>
        </p:txBody>
      </p:sp>
      <p:pic>
        <p:nvPicPr>
          <p:cNvPr id="12" name="Picture 7" descr="ModernXP-68-Internet-icon.png"/>
          <p:cNvPicPr>
            <a:picLocks noChangeAspect="1"/>
          </p:cNvPicPr>
          <p:nvPr/>
        </p:nvPicPr>
        <p:blipFill>
          <a:blip r:embed="rId4" cstate="print"/>
          <a:srcRect/>
          <a:stretch>
            <a:fillRect/>
          </a:stretch>
        </p:blipFill>
        <p:spPr bwMode="auto">
          <a:xfrm>
            <a:off x="5173726" y="5515532"/>
            <a:ext cx="269081" cy="270272"/>
          </a:xfrm>
          <a:prstGeom prst="rect">
            <a:avLst/>
          </a:prstGeom>
          <a:noFill/>
          <a:ln w="9525">
            <a:noFill/>
            <a:miter lim="800000"/>
            <a:headEnd/>
            <a:tailEnd/>
          </a:ln>
        </p:spPr>
      </p:pic>
      <p:sp>
        <p:nvSpPr>
          <p:cNvPr id="16" name="Text Box 1"/>
          <p:cNvSpPr txBox="1">
            <a:spLocks noChangeArrowheads="1"/>
          </p:cNvSpPr>
          <p:nvPr/>
        </p:nvSpPr>
        <p:spPr bwMode="auto">
          <a:xfrm>
            <a:off x="1428607" y="5538619"/>
            <a:ext cx="1080119" cy="248136"/>
          </a:xfrm>
          <a:prstGeom prst="rect">
            <a:avLst/>
          </a:prstGeom>
          <a:solidFill>
            <a:srgbClr val="FFFFFF">
              <a:alpha val="50196"/>
            </a:srgbClr>
          </a:solidFill>
          <a:ln w="9525" cap="flat">
            <a:noFill/>
            <a:round/>
            <a:headEnd/>
            <a:tailEnd/>
          </a:ln>
          <a:effectLst/>
        </p:spPr>
        <p:txBody>
          <a:bodyPr anchor="ctr"/>
          <a:lstStyle/>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GB" sz="1650" dirty="0">
                <a:solidFill>
                  <a:srgbClr val="C00000"/>
                </a:solidFill>
                <a:effectLst>
                  <a:outerShdw blurRad="38100" dist="38100" dir="2700000" algn="tl">
                    <a:srgbClr val="C0C0C0"/>
                  </a:outerShdw>
                </a:effectLst>
                <a:latin typeface="Gill Sans MT" pitchFamily="34" charset="0"/>
                <a:cs typeface="Lucida Sans Unicode" pitchFamily="34" charset="0"/>
              </a:rPr>
              <a:t>@</a:t>
            </a:r>
            <a:r>
              <a:rPr lang="en-GB" sz="1650" dirty="0" err="1">
                <a:solidFill>
                  <a:srgbClr val="C00000"/>
                </a:solidFill>
                <a:effectLst>
                  <a:outerShdw blurRad="38100" dist="38100" dir="2700000" algn="tl">
                    <a:srgbClr val="C0C0C0"/>
                  </a:outerShdw>
                </a:effectLst>
                <a:latin typeface="Gill Sans MT" pitchFamily="34" charset="0"/>
                <a:cs typeface="Lucida Sans Unicode" pitchFamily="34" charset="0"/>
              </a:rPr>
              <a:t>kimoint</a:t>
            </a:r>
            <a:endParaRPr lang="en-GB" sz="1650" b="1" dirty="0">
              <a:solidFill>
                <a:srgbClr val="000000"/>
              </a:solidFill>
              <a:effectLst>
                <a:outerShdw blurRad="38100" dist="38100" dir="2700000" algn="tl">
                  <a:srgbClr val="C0C0C0"/>
                </a:outerShdw>
              </a:effectLst>
              <a:latin typeface="Arial" pitchFamily="34" charset="0"/>
              <a:cs typeface="Lucida Sans Unicode" pitchFamily="34" charset="0"/>
            </a:endParaRPr>
          </a:p>
        </p:txBody>
      </p:sp>
      <p:sp>
        <p:nvSpPr>
          <p:cNvPr id="17" name="Text Box 1"/>
          <p:cNvSpPr txBox="1">
            <a:spLocks noChangeArrowheads="1"/>
          </p:cNvSpPr>
          <p:nvPr/>
        </p:nvSpPr>
        <p:spPr bwMode="auto">
          <a:xfrm>
            <a:off x="3538033" y="5545758"/>
            <a:ext cx="1080119" cy="248136"/>
          </a:xfrm>
          <a:prstGeom prst="rect">
            <a:avLst/>
          </a:prstGeom>
          <a:solidFill>
            <a:srgbClr val="FFFFFF">
              <a:alpha val="50196"/>
            </a:srgbClr>
          </a:solidFill>
          <a:ln w="9525" cap="flat">
            <a:noFill/>
            <a:round/>
            <a:headEnd/>
            <a:tailEnd/>
          </a:ln>
          <a:effectLst/>
        </p:spPr>
        <p:txBody>
          <a:bodyPr anchor="ctr"/>
          <a:lstStyle/>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GB" sz="1650" dirty="0">
                <a:solidFill>
                  <a:srgbClr val="C00000"/>
                </a:solidFill>
                <a:effectLst>
                  <a:outerShdw blurRad="38100" dist="38100" dir="2700000" algn="tl">
                    <a:srgbClr val="C0C0C0"/>
                  </a:outerShdw>
                </a:effectLst>
                <a:latin typeface="Gill Sans MT" pitchFamily="34" charset="0"/>
                <a:cs typeface="Lucida Sans Unicode" pitchFamily="34" charset="0"/>
              </a:rPr>
              <a:t>@</a:t>
            </a:r>
            <a:r>
              <a:rPr lang="en-GB" sz="1650" dirty="0" err="1">
                <a:solidFill>
                  <a:srgbClr val="C00000"/>
                </a:solidFill>
                <a:effectLst>
                  <a:outerShdw blurRad="38100" dist="38100" dir="2700000" algn="tl">
                    <a:srgbClr val="C0C0C0"/>
                  </a:outerShdw>
                </a:effectLst>
                <a:latin typeface="Gill Sans MT" pitchFamily="34" charset="0"/>
                <a:cs typeface="Lucida Sans Unicode" pitchFamily="34" charset="0"/>
              </a:rPr>
              <a:t>kimointl</a:t>
            </a:r>
            <a:endParaRPr lang="en-GB" sz="1650" b="1" dirty="0">
              <a:solidFill>
                <a:srgbClr val="000000"/>
              </a:solidFill>
              <a:effectLst>
                <a:outerShdw blurRad="38100" dist="38100" dir="2700000" algn="tl">
                  <a:srgbClr val="C0C0C0"/>
                </a:outerShdw>
              </a:effectLst>
              <a:latin typeface="Arial" pitchFamily="34" charset="0"/>
              <a:cs typeface="Lucida Sans Unicode"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1943" y="5554467"/>
            <a:ext cx="230718" cy="230718"/>
          </a:xfrm>
          <a:prstGeom prst="rect">
            <a:avLst/>
          </a:prstGeom>
        </p:spPr>
      </p:pic>
      <p:sp>
        <p:nvSpPr>
          <p:cNvPr id="18" name="Text Box 2"/>
          <p:cNvSpPr txBox="1">
            <a:spLocks noChangeArrowheads="1"/>
          </p:cNvSpPr>
          <p:nvPr/>
        </p:nvSpPr>
        <p:spPr bwMode="auto">
          <a:xfrm>
            <a:off x="1709682" y="4882518"/>
            <a:ext cx="5562619" cy="378042"/>
          </a:xfrm>
          <a:prstGeom prst="rect">
            <a:avLst/>
          </a:prstGeom>
          <a:noFill/>
          <a:ln w="9525">
            <a:noFill/>
            <a:round/>
            <a:headEnd/>
            <a:tailEnd/>
          </a:ln>
        </p:spPr>
        <p:txBody>
          <a:bodyPr anchor="ctr"/>
          <a:lstStyle/>
          <a:p>
            <a:pP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GB" sz="1500" b="1" dirty="0">
                <a:solidFill>
                  <a:srgbClr val="C20000"/>
                </a:solidFill>
                <a:latin typeface="Gill Sans MT" pitchFamily="34" charset="0"/>
                <a:cs typeface="Arial" charset="0"/>
              </a:rPr>
              <a:t> </a:t>
            </a:r>
            <a:r>
              <a:rPr lang="en-GB" sz="2400" b="1" dirty="0">
                <a:solidFill>
                  <a:srgbClr val="C20000"/>
                </a:solidFill>
                <a:effectLst>
                  <a:glow rad="228600">
                    <a:srgbClr val="FFFFFF">
                      <a:satMod val="175000"/>
                      <a:alpha val="50000"/>
                    </a:srgbClr>
                  </a:glow>
                </a:effectLst>
                <a:latin typeface="Gill Sans MT" pitchFamily="34" charset="0"/>
                <a:cs typeface="Arial" charset="0"/>
              </a:rPr>
              <a:t>Email: kimouk@aberdeenshire.gov.uk</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998" y="5534891"/>
            <a:ext cx="241953" cy="241953"/>
          </a:xfrm>
          <a:prstGeom prst="rect">
            <a:avLst/>
          </a:prstGeom>
        </p:spPr>
      </p:pic>
      <p:sp>
        <p:nvSpPr>
          <p:cNvPr id="19" name="Text Box 2"/>
          <p:cNvSpPr txBox="1">
            <a:spLocks noChangeArrowheads="1"/>
          </p:cNvSpPr>
          <p:nvPr/>
        </p:nvSpPr>
        <p:spPr bwMode="auto">
          <a:xfrm>
            <a:off x="1326121" y="1126773"/>
            <a:ext cx="6491759" cy="1030756"/>
          </a:xfrm>
          <a:prstGeom prst="rect">
            <a:avLst/>
          </a:prstGeom>
          <a:noFill/>
          <a:ln w="9525">
            <a:noFill/>
            <a:round/>
            <a:headEnd/>
            <a:tailEnd/>
          </a:ln>
        </p:spPr>
        <p:txBody>
          <a:bodyPr anchor="ctr"/>
          <a:lstStyle/>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GB" sz="2400" b="1" dirty="0">
                <a:solidFill>
                  <a:srgbClr val="C20000"/>
                </a:solidFill>
                <a:effectLst>
                  <a:glow rad="228600">
                    <a:srgbClr val="FFFFFF">
                      <a:satMod val="175000"/>
                      <a:alpha val="50000"/>
                    </a:srgbClr>
                  </a:glow>
                </a:effectLst>
                <a:latin typeface="Gill Sans MT" pitchFamily="34" charset="0"/>
                <a:cs typeface="Arial" charset="0"/>
              </a:rPr>
              <a:t>Working to protect, preserve and enhance our marine and coastal environment</a:t>
            </a:r>
          </a:p>
        </p:txBody>
      </p:sp>
    </p:spTree>
    <p:extLst>
      <p:ext uri="{BB962C8B-B14F-4D97-AF65-F5344CB8AC3E}">
        <p14:creationId xmlns:p14="http://schemas.microsoft.com/office/powerpoint/2010/main" val="2447060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1.JPG"/>
          <p:cNvPicPr>
            <a:picLocks noChangeAspect="1"/>
          </p:cNvPicPr>
          <p:nvPr/>
        </p:nvPicPr>
        <p:blipFill>
          <a:blip r:embed="rId3" cstate="print"/>
          <a:stretch>
            <a:fillRect/>
          </a:stretch>
        </p:blipFill>
        <p:spPr>
          <a:xfrm>
            <a:off x="467544" y="332656"/>
            <a:ext cx="3744416" cy="2808312"/>
          </a:xfrm>
          <a:prstGeom prst="rect">
            <a:avLst/>
          </a:prstGeom>
        </p:spPr>
      </p:pic>
      <p:pic>
        <p:nvPicPr>
          <p:cNvPr id="4" name="Picture 3" descr="076.JPG"/>
          <p:cNvPicPr>
            <a:picLocks noChangeAspect="1"/>
          </p:cNvPicPr>
          <p:nvPr/>
        </p:nvPicPr>
        <p:blipFill>
          <a:blip r:embed="rId4" cstate="print"/>
          <a:stretch>
            <a:fillRect/>
          </a:stretch>
        </p:blipFill>
        <p:spPr>
          <a:xfrm>
            <a:off x="539552" y="3645024"/>
            <a:ext cx="3515883" cy="2636912"/>
          </a:xfrm>
          <a:prstGeom prst="rect">
            <a:avLst/>
          </a:prstGeom>
        </p:spPr>
      </p:pic>
      <p:pic>
        <p:nvPicPr>
          <p:cNvPr id="6147" name="Picture 3" descr="C:\Users\Lisa\Pictures\2016-05-17\129.JPG"/>
          <p:cNvPicPr>
            <a:picLocks noChangeAspect="1" noChangeArrowheads="1"/>
          </p:cNvPicPr>
          <p:nvPr/>
        </p:nvPicPr>
        <p:blipFill>
          <a:blip r:embed="rId5" cstate="print"/>
          <a:srcRect/>
          <a:stretch>
            <a:fillRect/>
          </a:stretch>
        </p:blipFill>
        <p:spPr bwMode="auto">
          <a:xfrm>
            <a:off x="4716016" y="3573016"/>
            <a:ext cx="4067944" cy="3050958"/>
          </a:xfrm>
          <a:prstGeom prst="rect">
            <a:avLst/>
          </a:prstGeom>
          <a:noFill/>
        </p:spPr>
      </p:pic>
      <p:pic>
        <p:nvPicPr>
          <p:cNvPr id="6148" name="Picture 4" descr="C:\Users\Lisa\Pictures\2016-05-17\097.JPG"/>
          <p:cNvPicPr>
            <a:picLocks noChangeAspect="1" noChangeArrowheads="1"/>
          </p:cNvPicPr>
          <p:nvPr/>
        </p:nvPicPr>
        <p:blipFill>
          <a:blip r:embed="rId6" cstate="print"/>
          <a:srcRect/>
          <a:stretch>
            <a:fillRect/>
          </a:stretch>
        </p:blipFill>
        <p:spPr bwMode="auto">
          <a:xfrm>
            <a:off x="4716016" y="260648"/>
            <a:ext cx="4067944" cy="3050958"/>
          </a:xfrm>
          <a:prstGeom prst="rect">
            <a:avLst/>
          </a:prstGeom>
          <a:noFill/>
        </p:spPr>
      </p:pic>
    </p:spTree>
    <p:extLst>
      <p:ext uri="{BB962C8B-B14F-4D97-AF65-F5344CB8AC3E}">
        <p14:creationId xmlns:p14="http://schemas.microsoft.com/office/powerpoint/2010/main" val="1024225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49.JPG">
            <a:hlinkClick r:id="rId3" action="ppaction://hlinkfile"/>
          </p:cNvPr>
          <p:cNvPicPr>
            <a:picLocks noChangeAspect="1"/>
          </p:cNvPicPr>
          <p:nvPr/>
        </p:nvPicPr>
        <p:blipFill>
          <a:blip r:embed="rId4" cstate="print"/>
          <a:stretch>
            <a:fillRect/>
          </a:stretch>
        </p:blipFill>
        <p:spPr>
          <a:xfrm>
            <a:off x="2339752" y="1628800"/>
            <a:ext cx="4512501" cy="3384376"/>
          </a:xfrm>
          <a:prstGeom prst="rect">
            <a:avLst/>
          </a:prstGeom>
        </p:spPr>
      </p:pic>
      <p:sp>
        <p:nvSpPr>
          <p:cNvPr id="4" name="Cloud 3"/>
          <p:cNvSpPr/>
          <p:nvPr/>
        </p:nvSpPr>
        <p:spPr>
          <a:xfrm>
            <a:off x="251520" y="260648"/>
            <a:ext cx="2232248" cy="1800200"/>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rot="20884852">
            <a:off x="545038" y="637745"/>
            <a:ext cx="1656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Step 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Our ‘</a:t>
            </a:r>
            <a:r>
              <a:rPr kumimoji="0" lang="en-GB" sz="1800" b="0" i="0" u="none" strike="noStrike" kern="1200" cap="none" spc="0" normalizeH="0" baseline="0" noProof="0" dirty="0" err="1">
                <a:ln>
                  <a:noFill/>
                </a:ln>
                <a:solidFill>
                  <a:srgbClr val="7030A0"/>
                </a:solidFill>
                <a:effectLst/>
                <a:uLnTx/>
                <a:uFillTx/>
                <a:latin typeface="Calibri"/>
                <a:ea typeface="+mn-ea"/>
                <a:cs typeface="+mn-cs"/>
              </a:rPr>
              <a:t>One’derful</a:t>
            </a:r>
            <a:endParaRPr kumimoji="0" lang="en-GB" sz="1800" b="0" i="0" u="none" strike="noStrike" kern="1200" cap="none" spc="0" normalizeH="0" baseline="0" noProof="0" dirty="0">
              <a:ln>
                <a:noFill/>
              </a:ln>
              <a:solidFill>
                <a:srgbClr val="7030A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World</a:t>
            </a:r>
          </a:p>
        </p:txBody>
      </p:sp>
      <p:sp>
        <p:nvSpPr>
          <p:cNvPr id="6" name="Cloud 5"/>
          <p:cNvSpPr/>
          <p:nvPr/>
        </p:nvSpPr>
        <p:spPr>
          <a:xfrm rot="742837">
            <a:off x="3514893" y="-25038"/>
            <a:ext cx="2232248" cy="1800200"/>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rot="27689">
            <a:off x="3854496" y="416840"/>
            <a:ext cx="1656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Step Two: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Stepping ‘Two’ It</a:t>
            </a:r>
          </a:p>
        </p:txBody>
      </p:sp>
      <p:sp>
        <p:nvSpPr>
          <p:cNvPr id="8" name="Cloud 7"/>
          <p:cNvSpPr/>
          <p:nvPr/>
        </p:nvSpPr>
        <p:spPr>
          <a:xfrm rot="1646051">
            <a:off x="6622568" y="241607"/>
            <a:ext cx="2232248" cy="1800200"/>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p:cNvSpPr txBox="1"/>
          <p:nvPr/>
        </p:nvSpPr>
        <p:spPr>
          <a:xfrm rot="930903">
            <a:off x="6916086" y="757203"/>
            <a:ext cx="165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Step Three: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Flying ‘Three’</a:t>
            </a:r>
          </a:p>
        </p:txBody>
      </p:sp>
      <p:sp>
        <p:nvSpPr>
          <p:cNvPr id="10" name="Cloud 9"/>
          <p:cNvSpPr/>
          <p:nvPr/>
        </p:nvSpPr>
        <p:spPr>
          <a:xfrm rot="742837">
            <a:off x="6744722" y="2711267"/>
            <a:ext cx="2232248" cy="1800200"/>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p:cNvSpPr txBox="1"/>
          <p:nvPr/>
        </p:nvSpPr>
        <p:spPr>
          <a:xfrm rot="27689">
            <a:off x="7097086" y="3214110"/>
            <a:ext cx="1656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Step Four: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Step Up ‘Four’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Wildlife</a:t>
            </a:r>
          </a:p>
        </p:txBody>
      </p:sp>
      <p:sp>
        <p:nvSpPr>
          <p:cNvPr id="12" name="Cloud 11"/>
          <p:cNvSpPr/>
          <p:nvPr/>
        </p:nvSpPr>
        <p:spPr>
          <a:xfrm rot="1646051">
            <a:off x="6622568" y="4994135"/>
            <a:ext cx="2232248" cy="1800200"/>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p:cNvSpPr txBox="1"/>
          <p:nvPr/>
        </p:nvSpPr>
        <p:spPr>
          <a:xfrm rot="930903">
            <a:off x="6916086" y="5371232"/>
            <a:ext cx="1656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Step Five: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A High ‘Five’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Nature</a:t>
            </a:r>
          </a:p>
        </p:txBody>
      </p:sp>
      <p:sp>
        <p:nvSpPr>
          <p:cNvPr id="14" name="Cloud 13"/>
          <p:cNvSpPr/>
          <p:nvPr/>
        </p:nvSpPr>
        <p:spPr>
          <a:xfrm rot="742837">
            <a:off x="3082846" y="5015523"/>
            <a:ext cx="2232248" cy="1800200"/>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p:cNvSpPr txBox="1"/>
          <p:nvPr/>
        </p:nvSpPr>
        <p:spPr>
          <a:xfrm rot="27689">
            <a:off x="3422449" y="5457401"/>
            <a:ext cx="1656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Step Six: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‘Six’ Degrees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Below</a:t>
            </a:r>
          </a:p>
        </p:txBody>
      </p:sp>
      <p:sp>
        <p:nvSpPr>
          <p:cNvPr id="16" name="Cloud 15"/>
          <p:cNvSpPr/>
          <p:nvPr/>
        </p:nvSpPr>
        <p:spPr>
          <a:xfrm>
            <a:off x="0" y="3861048"/>
            <a:ext cx="2232248" cy="1800200"/>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p:cNvSpPr txBox="1"/>
          <p:nvPr/>
        </p:nvSpPr>
        <p:spPr>
          <a:xfrm rot="20884852">
            <a:off x="293518" y="4238145"/>
            <a:ext cx="1656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Step Seven: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Calibri"/>
                <a:ea typeface="+mn-ea"/>
                <a:cs typeface="+mn-cs"/>
              </a:rPr>
              <a:t>‘Seven’ the Planet</a:t>
            </a:r>
          </a:p>
        </p:txBody>
      </p:sp>
    </p:spTree>
    <p:extLst>
      <p:ext uri="{BB962C8B-B14F-4D97-AF65-F5344CB8AC3E}">
        <p14:creationId xmlns:p14="http://schemas.microsoft.com/office/powerpoint/2010/main" val="3141742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886" y="0"/>
            <a:ext cx="902990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rPr>
              <a:t>Standing Up ‘Four’ Nature!</a:t>
            </a:r>
          </a:p>
        </p:txBody>
      </p:sp>
      <p:pic>
        <p:nvPicPr>
          <p:cNvPr id="10241" name="Picture 1"/>
          <p:cNvPicPr>
            <a:picLocks noChangeAspect="1" noChangeArrowheads="1"/>
          </p:cNvPicPr>
          <p:nvPr/>
        </p:nvPicPr>
        <p:blipFill>
          <a:blip r:embed="rId3" cstate="print"/>
          <a:srcRect/>
          <a:stretch>
            <a:fillRect/>
          </a:stretch>
        </p:blipFill>
        <p:spPr bwMode="auto">
          <a:xfrm>
            <a:off x="539552" y="1124744"/>
            <a:ext cx="2764359" cy="2073269"/>
          </a:xfrm>
          <a:prstGeom prst="rect">
            <a:avLst/>
          </a:prstGeom>
          <a:noFill/>
          <a:ln w="9525">
            <a:noFill/>
            <a:miter lim="800000"/>
            <a:headEnd/>
            <a:tailEnd/>
          </a:ln>
          <a:effectLst/>
        </p:spPr>
      </p:pic>
      <p:pic>
        <p:nvPicPr>
          <p:cNvPr id="10242" name="Picture 2"/>
          <p:cNvPicPr>
            <a:picLocks noChangeAspect="1" noChangeArrowheads="1"/>
          </p:cNvPicPr>
          <p:nvPr/>
        </p:nvPicPr>
        <p:blipFill>
          <a:blip r:embed="rId4" cstate="print"/>
          <a:srcRect/>
          <a:stretch>
            <a:fillRect/>
          </a:stretch>
        </p:blipFill>
        <p:spPr bwMode="auto">
          <a:xfrm rot="5400000">
            <a:off x="3203323" y="1773341"/>
            <a:ext cx="2884521" cy="2163391"/>
          </a:xfrm>
          <a:prstGeom prst="rect">
            <a:avLst/>
          </a:prstGeom>
          <a:noFill/>
          <a:ln w="9525">
            <a:noFill/>
            <a:miter lim="800000"/>
            <a:headEnd/>
            <a:tailEnd/>
          </a:ln>
          <a:effectLst/>
        </p:spPr>
      </p:pic>
      <p:pic>
        <p:nvPicPr>
          <p:cNvPr id="10243" name="Picture 3"/>
          <p:cNvPicPr>
            <a:picLocks noChangeAspect="1" noChangeArrowheads="1"/>
          </p:cNvPicPr>
          <p:nvPr/>
        </p:nvPicPr>
        <p:blipFill>
          <a:blip r:embed="rId5" cstate="print"/>
          <a:srcRect/>
          <a:stretch>
            <a:fillRect/>
          </a:stretch>
        </p:blipFill>
        <p:spPr bwMode="auto">
          <a:xfrm>
            <a:off x="6084168" y="1412776"/>
            <a:ext cx="2692351" cy="2019263"/>
          </a:xfrm>
          <a:prstGeom prst="rect">
            <a:avLst/>
          </a:prstGeom>
          <a:noFill/>
          <a:ln w="9525">
            <a:noFill/>
            <a:miter lim="800000"/>
            <a:headEnd/>
            <a:tailEnd/>
          </a:ln>
          <a:effectLst/>
        </p:spPr>
      </p:pic>
      <p:pic>
        <p:nvPicPr>
          <p:cNvPr id="10244" name="Picture 4" descr="C:\Users\Lisa\AppData\Local\Microsoft\Windows\Temporary Internet Files\Content.IE5\A2SGAOOU\1425151043[1].png"/>
          <p:cNvPicPr>
            <a:picLocks noChangeAspect="1" noChangeArrowheads="1"/>
          </p:cNvPicPr>
          <p:nvPr/>
        </p:nvPicPr>
        <p:blipFill>
          <a:blip r:embed="rId6" cstate="print"/>
          <a:srcRect/>
          <a:stretch>
            <a:fillRect/>
          </a:stretch>
        </p:blipFill>
        <p:spPr bwMode="auto">
          <a:xfrm>
            <a:off x="6516216" y="4653136"/>
            <a:ext cx="1800552" cy="1799802"/>
          </a:xfrm>
          <a:prstGeom prst="rect">
            <a:avLst/>
          </a:prstGeom>
          <a:noFill/>
        </p:spPr>
      </p:pic>
      <p:sp>
        <p:nvSpPr>
          <p:cNvPr id="8" name="Rectangle 7"/>
          <p:cNvSpPr/>
          <p:nvPr/>
        </p:nvSpPr>
        <p:spPr>
          <a:xfrm>
            <a:off x="3563888" y="5301208"/>
            <a:ext cx="300685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8415" cmpd="sng">
                  <a:solidFill>
                    <a:srgbClr val="00B050"/>
                  </a:solidFill>
                  <a:prstDash val="solid"/>
                </a:ln>
                <a:solidFill>
                  <a:srgbClr val="00B050"/>
                </a:solidFill>
                <a:effectLst/>
                <a:uLnTx/>
                <a:uFillTx/>
                <a:latin typeface="Calibri"/>
                <a:ea typeface="+mn-ea"/>
                <a:cs typeface="+mn-cs"/>
              </a:rPr>
              <a:t>Rewilding</a:t>
            </a:r>
            <a:endParaRPr kumimoji="0" lang="en-US" sz="5400" b="0" i="0" u="none" strike="noStrike" kern="1200" cap="none" spc="0" normalizeH="0" baseline="0" noProof="0" dirty="0">
              <a:ln w="18415" cmpd="sng">
                <a:solidFill>
                  <a:srgbClr val="00B050"/>
                </a:solidFill>
                <a:prstDash val="solid"/>
              </a:ln>
              <a:solidFill>
                <a:srgbClr val="00B050"/>
              </a:solidFill>
              <a:effectLst/>
              <a:uLnTx/>
              <a:uFillTx/>
              <a:latin typeface="Calibri"/>
              <a:ea typeface="+mn-ea"/>
              <a:cs typeface="+mn-cs"/>
            </a:endParaRPr>
          </a:p>
        </p:txBody>
      </p:sp>
      <p:pic>
        <p:nvPicPr>
          <p:cNvPr id="10245" name="Picture 5" descr="C:\Users\Lisa\AppData\Local\Microsoft\Windows\Temporary Internet Files\Content.IE5\PCC6B4ON\Fox_v2[1].png"/>
          <p:cNvPicPr>
            <a:picLocks noChangeAspect="1" noChangeArrowheads="1"/>
          </p:cNvPicPr>
          <p:nvPr/>
        </p:nvPicPr>
        <p:blipFill>
          <a:blip r:embed="rId7" cstate="print"/>
          <a:srcRect/>
          <a:stretch>
            <a:fillRect/>
          </a:stretch>
        </p:blipFill>
        <p:spPr bwMode="auto">
          <a:xfrm>
            <a:off x="611560" y="4437112"/>
            <a:ext cx="3053433" cy="2072518"/>
          </a:xfrm>
          <a:prstGeom prst="rect">
            <a:avLst/>
          </a:prstGeom>
          <a:noFill/>
        </p:spPr>
      </p:pic>
    </p:spTree>
    <p:extLst>
      <p:ext uri="{BB962C8B-B14F-4D97-AF65-F5344CB8AC3E}">
        <p14:creationId xmlns:p14="http://schemas.microsoft.com/office/powerpoint/2010/main" val="566138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ore Area | Trees for Life "/>
          <p:cNvPicPr>
            <a:picLocks noChangeAspect="1" noChangeArrowheads="1"/>
          </p:cNvPicPr>
          <p:nvPr/>
        </p:nvPicPr>
        <p:blipFill>
          <a:blip r:embed="rId3" cstate="print"/>
          <a:srcRect/>
          <a:stretch>
            <a:fillRect/>
          </a:stretch>
        </p:blipFill>
        <p:spPr bwMode="auto">
          <a:xfrm>
            <a:off x="539552" y="476672"/>
            <a:ext cx="3142151" cy="3640088"/>
          </a:xfrm>
          <a:prstGeom prst="rect">
            <a:avLst/>
          </a:prstGeom>
          <a:noFill/>
        </p:spPr>
      </p:pic>
      <p:pic>
        <p:nvPicPr>
          <p:cNvPr id="133124" name="Picture 4" descr="https://treesforlife.org.uk/docs/079_360__screenshot2015_01_26at113357_1422272327_standard.png"/>
          <p:cNvPicPr>
            <a:picLocks noChangeAspect="1" noChangeArrowheads="1"/>
          </p:cNvPicPr>
          <p:nvPr/>
        </p:nvPicPr>
        <p:blipFill>
          <a:blip r:embed="rId4" cstate="print"/>
          <a:srcRect/>
          <a:stretch>
            <a:fillRect/>
          </a:stretch>
        </p:blipFill>
        <p:spPr bwMode="auto">
          <a:xfrm>
            <a:off x="3923928" y="506498"/>
            <a:ext cx="4968552" cy="3502830"/>
          </a:xfrm>
          <a:prstGeom prst="rect">
            <a:avLst/>
          </a:prstGeom>
          <a:noFill/>
        </p:spPr>
      </p:pic>
      <p:pic>
        <p:nvPicPr>
          <p:cNvPr id="133126" name="Picture 6" descr="A grove of trees in the Scottish Highlands"/>
          <p:cNvPicPr>
            <a:picLocks noChangeAspect="1" noChangeArrowheads="1"/>
          </p:cNvPicPr>
          <p:nvPr/>
        </p:nvPicPr>
        <p:blipFill>
          <a:blip r:embed="rId5" cstate="print"/>
          <a:srcRect/>
          <a:stretch>
            <a:fillRect/>
          </a:stretch>
        </p:blipFill>
        <p:spPr bwMode="auto">
          <a:xfrm>
            <a:off x="5508104" y="4365104"/>
            <a:ext cx="3299520" cy="2198306"/>
          </a:xfrm>
          <a:prstGeom prst="rect">
            <a:avLst/>
          </a:prstGeom>
          <a:noFill/>
        </p:spPr>
      </p:pic>
      <p:sp>
        <p:nvSpPr>
          <p:cNvPr id="133127" name="Rectangle 7"/>
          <p:cNvSpPr>
            <a:spLocks noChangeArrowheads="1"/>
          </p:cNvSpPr>
          <p:nvPr/>
        </p:nvSpPr>
        <p:spPr bwMode="auto">
          <a:xfrm>
            <a:off x="-2988840" y="4437112"/>
            <a:ext cx="11521280" cy="2107867"/>
          </a:xfrm>
          <a:prstGeom prst="rect">
            <a:avLst/>
          </a:prstGeom>
          <a:noFill/>
          <a:ln w="9525">
            <a:noFill/>
            <a:miter lim="800000"/>
            <a:headEnd/>
            <a:tailEnd/>
          </a:ln>
          <a:effectLst/>
        </p:spPr>
        <p:txBody>
          <a:bodyPr vert="horz" wrap="square" lIns="0" tIns="179331" rIns="0" bIns="7935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59712D"/>
                </a:solidFill>
                <a:effectLst/>
                <a:uLnTx/>
                <a:uFillTx/>
                <a:latin typeface="roboto slab"/>
                <a:ea typeface="+mn-ea"/>
                <a:cs typeface="Arial" pitchFamily="34" charset="0"/>
              </a:rPr>
              <a:t>A Grove of trees in the Scottish Highlands</a:t>
            </a:r>
            <a:br>
              <a:rPr kumimoji="0" lang="en-US" sz="2000" b="1" i="0" u="none" strike="noStrike" kern="1200" cap="none" spc="0" normalizeH="0" baseline="0" noProof="0" dirty="0">
                <a:ln>
                  <a:noFill/>
                </a:ln>
                <a:solidFill>
                  <a:srgbClr val="59712D"/>
                </a:solidFill>
                <a:effectLst/>
                <a:uLnTx/>
                <a:uFillTx/>
                <a:latin typeface="roboto slab"/>
                <a:ea typeface="+mn-ea"/>
                <a:cs typeface="Arial" pitchFamily="34" charset="0"/>
              </a:rPr>
            </a:br>
            <a:r>
              <a:rPr kumimoji="0" lang="en-US" sz="2000" b="1" i="1" u="none" strike="noStrike" kern="1200" cap="none" spc="0" normalizeH="0" baseline="0" noProof="0" dirty="0">
                <a:ln>
                  <a:noFill/>
                </a:ln>
                <a:solidFill>
                  <a:srgbClr val="999999"/>
                </a:solidFill>
                <a:effectLst/>
                <a:uLnTx/>
                <a:uFillTx/>
                <a:latin typeface="roboto slab"/>
                <a:ea typeface="+mn-ea"/>
                <a:cs typeface="Arial" pitchFamily="34" charset="0"/>
              </a:rPr>
              <a:t>Sunnyside School of Conservation</a:t>
            </a:r>
            <a:br>
              <a:rPr kumimoji="0" lang="en-US" sz="2000" b="1" i="0" u="none" strike="noStrike" kern="1200" cap="none" spc="0" normalizeH="0" baseline="0" noProof="0" dirty="0">
                <a:ln>
                  <a:noFill/>
                </a:ln>
                <a:solidFill>
                  <a:srgbClr val="59712D"/>
                </a:solidFill>
                <a:effectLst/>
                <a:uLnTx/>
                <a:uFillTx/>
                <a:latin typeface="roboto slab"/>
                <a:ea typeface="+mn-ea"/>
                <a:cs typeface="Arial" pitchFamily="34" charset="0"/>
              </a:rPr>
            </a:br>
            <a:r>
              <a:rPr kumimoji="0" lang="en-US" sz="2000" b="1" i="0" u="none" strike="noStrike" kern="1200" cap="none" spc="0" normalizeH="0" baseline="0" noProof="0" dirty="0">
                <a:ln>
                  <a:noFill/>
                </a:ln>
                <a:solidFill>
                  <a:srgbClr val="59712D"/>
                </a:solidFill>
                <a:effectLst/>
                <a:uLnTx/>
                <a:uFillTx/>
                <a:latin typeface="roboto slab"/>
                <a:ea typeface="+mn-ea"/>
                <a:cs typeface="Arial" pitchFamily="34" charset="0"/>
              </a:rPr>
              <a:t>Sunnyside Family and Friends</a:t>
            </a:r>
            <a:br>
              <a:rPr kumimoji="0" lang="en-US" sz="2000" b="1" i="0" u="none" strike="noStrike" kern="1200" cap="none" spc="0" normalizeH="0" baseline="0" noProof="0" dirty="0">
                <a:ln>
                  <a:noFill/>
                </a:ln>
                <a:solidFill>
                  <a:srgbClr val="59712D"/>
                </a:solidFill>
                <a:effectLst/>
                <a:uLnTx/>
                <a:uFillTx/>
                <a:latin typeface="roboto slab"/>
                <a:ea typeface="+mn-ea"/>
                <a:cs typeface="Arial" pitchFamily="34" charset="0"/>
              </a:rPr>
            </a:br>
            <a:r>
              <a:rPr kumimoji="0" lang="en-US" sz="2000" b="0" i="0" u="none" strike="noStrike" kern="1200" cap="none" spc="0" normalizeH="0" baseline="0" noProof="0" dirty="0">
                <a:ln>
                  <a:noFill/>
                </a:ln>
                <a:solidFill>
                  <a:srgbClr val="777777"/>
                </a:solidFill>
                <a:effectLst/>
                <a:uLnTx/>
                <a:uFillTx/>
                <a:latin typeface="roboto slab"/>
                <a:ea typeface="+mn-ea"/>
                <a:cs typeface="Arial" pitchFamily="34" charset="0"/>
              </a:rPr>
              <a:t>November 2018 and beyond</a:t>
            </a:r>
            <a:endParaRPr kumimoji="0" lang="en-US" sz="2000" b="1" i="0" u="none" strike="noStrike" kern="1200" cap="none" spc="0" normalizeH="0" baseline="0" noProof="0" dirty="0">
              <a:ln>
                <a:noFill/>
              </a:ln>
              <a:solidFill>
                <a:srgbClr val="59712D"/>
              </a:solidFill>
              <a:effectLst/>
              <a:uLnTx/>
              <a:uFillTx/>
              <a:latin typeface="roboto slab"/>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3348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5133" y="0"/>
            <a:ext cx="840941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rPr>
              <a:t>A High ‘Five’ for wildlife!</a:t>
            </a:r>
          </a:p>
        </p:txBody>
      </p:sp>
      <p:sp>
        <p:nvSpPr>
          <p:cNvPr id="4" name="Rectangle 3"/>
          <p:cNvSpPr/>
          <p:nvPr/>
        </p:nvSpPr>
        <p:spPr>
          <a:xfrm>
            <a:off x="539552" y="6021288"/>
            <a:ext cx="3079881"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F79646">
                      <a:lumMod val="50000"/>
                    </a:srgbClr>
                  </a:solidFill>
                </a:ln>
                <a:solidFill>
                  <a:srgbClr val="F79646">
                    <a:lumMod val="75000"/>
                  </a:srgbClr>
                </a:solidFill>
                <a:effectLst/>
                <a:uLnTx/>
                <a:uFillTx/>
                <a:latin typeface="Calibri"/>
                <a:ea typeface="+mn-ea"/>
                <a:cs typeface="+mn-cs"/>
              </a:rPr>
              <a:t>Wildlife Warriors</a:t>
            </a:r>
          </a:p>
        </p:txBody>
      </p:sp>
      <p:sp>
        <p:nvSpPr>
          <p:cNvPr id="9218" name="AutoShape 2" descr="https://outlook.office.com/owa/service.svc/s/GetFileAttachment?id=AAMkADYyNDExYTYyLTQxZDQtNDEzNy1iOWQ0LWY3YjQ2ZGI3ZTk5NQBGAAAAAAAgm1NtKzseRonRNUlLrazEBwBxhnleFAjKQZmWg4DS1ejKAAAAAAEMAABxhnleFAjKQZmWg4DS1ejKAAHw9zcpAAABEgAQAKcH9WM78lRGrgFppOZRRvM%3D&amp;X-OWA-CANARY=tqGxDizuAUmmSTD2b_62HyBLIEEerdQYpLZRITEms1efC-C9vNwC2fvg12TIRv5tPa0KjxbO5Qc.&amp;isImagePreview=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220" name="AutoShape 4" descr="https://outlook.office.com/owa/service.svc/s/GetFileAttachment?id=AAMkADYyNDExYTYyLTQxZDQtNDEzNy1iOWQ0LWY3YjQ2ZGI3ZTk5NQBGAAAAAAAgm1NtKzseRonRNUlLrazEBwBxhnleFAjKQZmWg4DS1ejKAAAAAAEMAABxhnleFAjKQZmWg4DS1ejKAAHw9zcpAAABEgAQAKcH9WM78lRGrgFppOZRRvM%3D&amp;X-OWA-CANARY=tqGxDizuAUmmSTD2b_62HyBLIEEerdQYpLZRITEms1efC-C9vNwC2fvg12TIRv5tPa0KjxbO5Qc.&amp;isImagePreview=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221" name="Picture 5"/>
          <p:cNvPicPr>
            <a:picLocks noChangeAspect="1" noChangeArrowheads="1"/>
          </p:cNvPicPr>
          <p:nvPr/>
        </p:nvPicPr>
        <p:blipFill>
          <a:blip r:embed="rId3" cstate="print"/>
          <a:srcRect/>
          <a:stretch>
            <a:fillRect/>
          </a:stretch>
        </p:blipFill>
        <p:spPr bwMode="auto">
          <a:xfrm>
            <a:off x="251520" y="908720"/>
            <a:ext cx="4608512" cy="3456384"/>
          </a:xfrm>
          <a:prstGeom prst="rect">
            <a:avLst/>
          </a:prstGeom>
          <a:noFill/>
          <a:ln w="9525">
            <a:noFill/>
            <a:miter lim="800000"/>
            <a:headEnd/>
            <a:tailEnd/>
          </a:ln>
          <a:effectLst/>
        </p:spPr>
      </p:pic>
      <p:pic>
        <p:nvPicPr>
          <p:cNvPr id="9222" name="Picture 6"/>
          <p:cNvPicPr>
            <a:picLocks noChangeAspect="1" noChangeArrowheads="1"/>
          </p:cNvPicPr>
          <p:nvPr/>
        </p:nvPicPr>
        <p:blipFill>
          <a:blip r:embed="rId4" cstate="print"/>
          <a:srcRect/>
          <a:stretch>
            <a:fillRect/>
          </a:stretch>
        </p:blipFill>
        <p:spPr bwMode="auto">
          <a:xfrm>
            <a:off x="5580112" y="4005064"/>
            <a:ext cx="2908375" cy="2181281"/>
          </a:xfrm>
          <a:prstGeom prst="rect">
            <a:avLst/>
          </a:prstGeom>
          <a:noFill/>
          <a:ln w="9525">
            <a:noFill/>
            <a:miter lim="800000"/>
            <a:headEnd/>
            <a:tailEnd/>
          </a:ln>
          <a:effectLst/>
        </p:spPr>
      </p:pic>
      <p:pic>
        <p:nvPicPr>
          <p:cNvPr id="9223" name="Picture 7"/>
          <p:cNvPicPr>
            <a:picLocks noChangeAspect="1" noChangeArrowheads="1"/>
          </p:cNvPicPr>
          <p:nvPr/>
        </p:nvPicPr>
        <p:blipFill>
          <a:blip r:embed="rId5" cstate="print"/>
          <a:srcRect/>
          <a:stretch>
            <a:fillRect/>
          </a:stretch>
        </p:blipFill>
        <p:spPr bwMode="auto">
          <a:xfrm>
            <a:off x="5292080" y="1052736"/>
            <a:ext cx="3515287" cy="2636465"/>
          </a:xfrm>
          <a:prstGeom prst="rect">
            <a:avLst/>
          </a:prstGeom>
          <a:noFill/>
          <a:ln w="9525">
            <a:noFill/>
            <a:miter lim="800000"/>
            <a:headEnd/>
            <a:tailEnd/>
          </a:ln>
          <a:effectLst/>
        </p:spPr>
      </p:pic>
      <p:pic>
        <p:nvPicPr>
          <p:cNvPr id="9224" name="Picture 8" descr="C:\Users\Lisa\AppData\Local\Microsoft\Windows\Temporary Internet Files\Content.IE5\A2SGAOOU\500px-Orangutan_Excited[1].png"/>
          <p:cNvPicPr>
            <a:picLocks noChangeAspect="1" noChangeArrowheads="1"/>
          </p:cNvPicPr>
          <p:nvPr/>
        </p:nvPicPr>
        <p:blipFill>
          <a:blip r:embed="rId6" cstate="print"/>
          <a:srcRect/>
          <a:stretch>
            <a:fillRect/>
          </a:stretch>
        </p:blipFill>
        <p:spPr bwMode="auto">
          <a:xfrm>
            <a:off x="3851920" y="4437112"/>
            <a:ext cx="1540087" cy="1845024"/>
          </a:xfrm>
          <a:prstGeom prst="rect">
            <a:avLst/>
          </a:prstGeom>
          <a:noFill/>
        </p:spPr>
      </p:pic>
      <p:pic>
        <p:nvPicPr>
          <p:cNvPr id="9225" name="Picture 9" descr="C:\Users\Lisa\AppData\Local\Microsoft\Windows\Temporary Internet Files\Content.IE5\K4GSAE5M\RhinoCartoon1[1].jpg"/>
          <p:cNvPicPr>
            <a:picLocks noChangeAspect="1" noChangeArrowheads="1"/>
          </p:cNvPicPr>
          <p:nvPr/>
        </p:nvPicPr>
        <p:blipFill>
          <a:blip r:embed="rId7" cstate="print"/>
          <a:srcRect/>
          <a:stretch>
            <a:fillRect/>
          </a:stretch>
        </p:blipFill>
        <p:spPr bwMode="auto">
          <a:xfrm>
            <a:off x="1763688" y="4653136"/>
            <a:ext cx="1558032" cy="1246426"/>
          </a:xfrm>
          <a:prstGeom prst="rect">
            <a:avLst/>
          </a:prstGeom>
          <a:noFill/>
        </p:spPr>
      </p:pic>
      <p:pic>
        <p:nvPicPr>
          <p:cNvPr id="9226" name="Picture 10" descr="C:\Users\Lisa\AppData\Local\Microsoft\Windows\Temporary Internet Files\Content.IE5\ETFUX0ZU\lion_gif_320_320_256_9223372036854775000_0_1_0[1].gif"/>
          <p:cNvPicPr>
            <a:picLocks noChangeAspect="1" noChangeArrowheads="1"/>
          </p:cNvPicPr>
          <p:nvPr/>
        </p:nvPicPr>
        <p:blipFill>
          <a:blip r:embed="rId8" cstate="print"/>
          <a:srcRect/>
          <a:stretch>
            <a:fillRect/>
          </a:stretch>
        </p:blipFill>
        <p:spPr bwMode="auto">
          <a:xfrm>
            <a:off x="251520" y="4509120"/>
            <a:ext cx="1247672" cy="1415798"/>
          </a:xfrm>
          <a:prstGeom prst="rect">
            <a:avLst/>
          </a:prstGeom>
          <a:noFill/>
        </p:spPr>
      </p:pic>
    </p:spTree>
    <p:extLst>
      <p:ext uri="{BB962C8B-B14F-4D97-AF65-F5344CB8AC3E}">
        <p14:creationId xmlns:p14="http://schemas.microsoft.com/office/powerpoint/2010/main" val="2917705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3130" y="0"/>
            <a:ext cx="66534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rPr>
              <a:t>‘Six’ Degrees below!</a:t>
            </a:r>
          </a:p>
        </p:txBody>
      </p:sp>
      <p:pic>
        <p:nvPicPr>
          <p:cNvPr id="4" name="Picture 3" descr="IMG_0876.JPG"/>
          <p:cNvPicPr>
            <a:picLocks noChangeAspect="1"/>
          </p:cNvPicPr>
          <p:nvPr/>
        </p:nvPicPr>
        <p:blipFill>
          <a:blip r:embed="rId3" cstate="print"/>
          <a:stretch>
            <a:fillRect/>
          </a:stretch>
        </p:blipFill>
        <p:spPr>
          <a:xfrm>
            <a:off x="4499992" y="1052736"/>
            <a:ext cx="3431840" cy="2573880"/>
          </a:xfrm>
          <a:prstGeom prst="rect">
            <a:avLst/>
          </a:prstGeom>
        </p:spPr>
      </p:pic>
      <p:pic>
        <p:nvPicPr>
          <p:cNvPr id="5" name="Picture 4" descr="IMG_1140.JPG"/>
          <p:cNvPicPr>
            <a:picLocks noChangeAspect="1"/>
          </p:cNvPicPr>
          <p:nvPr/>
        </p:nvPicPr>
        <p:blipFill>
          <a:blip r:embed="rId4" cstate="print"/>
          <a:stretch>
            <a:fillRect/>
          </a:stretch>
        </p:blipFill>
        <p:spPr>
          <a:xfrm>
            <a:off x="323528" y="3284984"/>
            <a:ext cx="2688299" cy="2016224"/>
          </a:xfrm>
          <a:prstGeom prst="rect">
            <a:avLst/>
          </a:prstGeom>
        </p:spPr>
      </p:pic>
      <p:pic>
        <p:nvPicPr>
          <p:cNvPr id="6" name="Picture 5" descr="IMG_1143.JPG"/>
          <p:cNvPicPr>
            <a:picLocks noChangeAspect="1"/>
          </p:cNvPicPr>
          <p:nvPr/>
        </p:nvPicPr>
        <p:blipFill>
          <a:blip r:embed="rId5" cstate="print"/>
          <a:stretch>
            <a:fillRect/>
          </a:stretch>
        </p:blipFill>
        <p:spPr>
          <a:xfrm>
            <a:off x="323528" y="836712"/>
            <a:ext cx="2784309" cy="2088232"/>
          </a:xfrm>
          <a:prstGeom prst="rect">
            <a:avLst/>
          </a:prstGeom>
        </p:spPr>
      </p:pic>
      <p:pic>
        <p:nvPicPr>
          <p:cNvPr id="7" name="Picture 6" descr="IMG_1141.JPG"/>
          <p:cNvPicPr>
            <a:picLocks noChangeAspect="1"/>
          </p:cNvPicPr>
          <p:nvPr/>
        </p:nvPicPr>
        <p:blipFill>
          <a:blip r:embed="rId6" cstate="print"/>
          <a:srcRect l="27265" t="6486" r="6470"/>
          <a:stretch>
            <a:fillRect/>
          </a:stretch>
        </p:blipFill>
        <p:spPr>
          <a:xfrm>
            <a:off x="6156176" y="3861048"/>
            <a:ext cx="2592288" cy="2743721"/>
          </a:xfrm>
          <a:prstGeom prst="rect">
            <a:avLst/>
          </a:prstGeom>
        </p:spPr>
      </p:pic>
      <p:pic>
        <p:nvPicPr>
          <p:cNvPr id="8" name="Picture 7" descr="IMG_1142.JPG"/>
          <p:cNvPicPr>
            <a:picLocks noChangeAspect="1"/>
          </p:cNvPicPr>
          <p:nvPr/>
        </p:nvPicPr>
        <p:blipFill>
          <a:blip r:embed="rId7" cstate="print"/>
          <a:srcRect l="21982" r="14272"/>
          <a:stretch>
            <a:fillRect/>
          </a:stretch>
        </p:blipFill>
        <p:spPr>
          <a:xfrm>
            <a:off x="3563888" y="3933056"/>
            <a:ext cx="2088232" cy="2456892"/>
          </a:xfrm>
          <a:prstGeom prst="rect">
            <a:avLst/>
          </a:prstGeom>
        </p:spPr>
      </p:pic>
    </p:spTree>
    <p:extLst>
      <p:ext uri="{BB962C8B-B14F-4D97-AF65-F5344CB8AC3E}">
        <p14:creationId xmlns:p14="http://schemas.microsoft.com/office/powerpoint/2010/main" val="369697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F6765A-71D3-49A8-9ECD-CE7EA5F789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9761" y="1420"/>
            <a:ext cx="3424239" cy="2568179"/>
          </a:xfrm>
          <a:prstGeom prst="rect">
            <a:avLst/>
          </a:prstGeom>
        </p:spPr>
      </p:pic>
      <p:pic>
        <p:nvPicPr>
          <p:cNvPr id="8" name="Picture 7">
            <a:extLst>
              <a:ext uri="{FF2B5EF4-FFF2-40B4-BE49-F238E27FC236}">
                <a16:creationId xmlns:a16="http://schemas.microsoft.com/office/drawing/2014/main" id="{FEA0F50D-B753-4553-8743-6DC63E36AB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5320" y="4378186"/>
            <a:ext cx="3424239" cy="2568179"/>
          </a:xfrm>
          <a:prstGeom prst="rect">
            <a:avLst/>
          </a:prstGeom>
        </p:spPr>
      </p:pic>
      <p:pic>
        <p:nvPicPr>
          <p:cNvPr id="10" name="Picture 9">
            <a:extLst>
              <a:ext uri="{FF2B5EF4-FFF2-40B4-BE49-F238E27FC236}">
                <a16:creationId xmlns:a16="http://schemas.microsoft.com/office/drawing/2014/main" id="{82A38A65-5F33-4B60-ACBE-B759AF9754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028" y="4244718"/>
            <a:ext cx="3424239" cy="2568179"/>
          </a:xfrm>
          <a:prstGeom prst="rect">
            <a:avLst/>
          </a:prstGeom>
        </p:spPr>
      </p:pic>
      <p:pic>
        <p:nvPicPr>
          <p:cNvPr id="12" name="Picture 11">
            <a:extLst>
              <a:ext uri="{FF2B5EF4-FFF2-40B4-BE49-F238E27FC236}">
                <a16:creationId xmlns:a16="http://schemas.microsoft.com/office/drawing/2014/main" id="{51097E36-A180-4CDA-81B5-4C272FED18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 y="45103"/>
            <a:ext cx="3513447" cy="2568179"/>
          </a:xfrm>
          <a:prstGeom prst="rect">
            <a:avLst/>
          </a:prstGeom>
        </p:spPr>
      </p:pic>
      <p:pic>
        <p:nvPicPr>
          <p:cNvPr id="4" name="Picture 3">
            <a:extLst>
              <a:ext uri="{FF2B5EF4-FFF2-40B4-BE49-F238E27FC236}">
                <a16:creationId xmlns:a16="http://schemas.microsoft.com/office/drawing/2014/main" id="{FECA9463-B3A2-4C10-9D85-D94E5DE4A4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9017" y="1628800"/>
            <a:ext cx="2264493" cy="3007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36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E40329-3594-485A-893C-261F79BFE57D}"/>
              </a:ext>
            </a:extLst>
          </p:cNvPr>
          <p:cNvSpPr/>
          <p:nvPr/>
        </p:nvSpPr>
        <p:spPr>
          <a:xfrm>
            <a:off x="2699792" y="5445224"/>
            <a:ext cx="445025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8064A2"/>
                </a:solidFill>
                <a:effectLst/>
                <a:uLnTx/>
                <a:uFillTx/>
                <a:latin typeface="Ravie" panose="04040805050809020602" pitchFamily="82" charset="0"/>
                <a:ea typeface="+mn-ea"/>
                <a:cs typeface="+mn-cs"/>
              </a:rPr>
              <a:t>#</a:t>
            </a:r>
            <a:r>
              <a:rPr kumimoji="0" lang="en-US" sz="5400" b="1" i="0" u="none" strike="noStrike" kern="1200" cap="none" spc="0" normalizeH="0" baseline="0" noProof="0" dirty="0" err="1">
                <a:ln/>
                <a:solidFill>
                  <a:srgbClr val="8064A2"/>
                </a:solidFill>
                <a:effectLst/>
                <a:uLnTx/>
                <a:uFillTx/>
                <a:latin typeface="Ravie" panose="04040805050809020602" pitchFamily="82" charset="0"/>
                <a:ea typeface="+mn-ea"/>
                <a:cs typeface="+mn-cs"/>
              </a:rPr>
              <a:t>Huftaes</a:t>
            </a:r>
            <a:endParaRPr kumimoji="0" lang="en-US" sz="5400" b="1" i="0" u="none" strike="noStrike" kern="1200" cap="none" spc="0" normalizeH="0" baseline="0" noProof="0" dirty="0">
              <a:ln/>
              <a:solidFill>
                <a:srgbClr val="8064A2"/>
              </a:solidFill>
              <a:effectLst/>
              <a:uLnTx/>
              <a:uFillTx/>
              <a:latin typeface="Ravie" panose="04040805050809020602" pitchFamily="82" charset="0"/>
              <a:ea typeface="+mn-ea"/>
              <a:cs typeface="+mn-cs"/>
            </a:endParaRPr>
          </a:p>
        </p:txBody>
      </p:sp>
      <p:pic>
        <p:nvPicPr>
          <p:cNvPr id="5" name="Picture 4">
            <a:extLst>
              <a:ext uri="{FF2B5EF4-FFF2-40B4-BE49-F238E27FC236}">
                <a16:creationId xmlns:a16="http://schemas.microsoft.com/office/drawing/2014/main" id="{B9AF4786-8047-4FB2-ABB5-4F76209477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954"/>
          <a:stretch/>
        </p:blipFill>
        <p:spPr>
          <a:xfrm>
            <a:off x="323528" y="410136"/>
            <a:ext cx="4433320" cy="4495124"/>
          </a:xfrm>
          <a:prstGeom prst="rect">
            <a:avLst/>
          </a:prstGeom>
        </p:spPr>
      </p:pic>
      <p:pic>
        <p:nvPicPr>
          <p:cNvPr id="7" name="Picture 6">
            <a:extLst>
              <a:ext uri="{FF2B5EF4-FFF2-40B4-BE49-F238E27FC236}">
                <a16:creationId xmlns:a16="http://schemas.microsoft.com/office/drawing/2014/main" id="{72F0B24D-0B74-4C8D-BE39-F991F63FFE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99" t="7137"/>
          <a:stretch/>
        </p:blipFill>
        <p:spPr>
          <a:xfrm>
            <a:off x="5170173" y="219464"/>
            <a:ext cx="3650299" cy="4955778"/>
          </a:xfrm>
          <a:prstGeom prst="rect">
            <a:avLst/>
          </a:prstGeom>
        </p:spPr>
      </p:pic>
    </p:spTree>
    <p:extLst>
      <p:ext uri="{BB962C8B-B14F-4D97-AF65-F5344CB8AC3E}">
        <p14:creationId xmlns:p14="http://schemas.microsoft.com/office/powerpoint/2010/main" val="2961715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52377-8E8C-4D61-B1BD-6F3C6D3B16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72"/>
          <a:stretch/>
        </p:blipFill>
        <p:spPr>
          <a:xfrm>
            <a:off x="251520" y="260648"/>
            <a:ext cx="4754604" cy="3010644"/>
          </a:xfrm>
          <a:prstGeom prst="rect">
            <a:avLst/>
          </a:prstGeom>
        </p:spPr>
      </p:pic>
      <p:pic>
        <p:nvPicPr>
          <p:cNvPr id="6" name="Picture 5">
            <a:extLst>
              <a:ext uri="{FF2B5EF4-FFF2-40B4-BE49-F238E27FC236}">
                <a16:creationId xmlns:a16="http://schemas.microsoft.com/office/drawing/2014/main" id="{8FDEF4A4-BE1F-42F6-9971-A1B15DF2E3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0786"/>
          <a:stretch/>
        </p:blipFill>
        <p:spPr>
          <a:xfrm>
            <a:off x="3779912" y="3598271"/>
            <a:ext cx="5067519" cy="3010644"/>
          </a:xfrm>
          <a:prstGeom prst="rect">
            <a:avLst/>
          </a:prstGeom>
        </p:spPr>
      </p:pic>
      <p:pic>
        <p:nvPicPr>
          <p:cNvPr id="8" name="Picture 7">
            <a:extLst>
              <a:ext uri="{FF2B5EF4-FFF2-40B4-BE49-F238E27FC236}">
                <a16:creationId xmlns:a16="http://schemas.microsoft.com/office/drawing/2014/main" id="{66058975-5ED5-43E3-9BBD-FB75B2622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120" y="764704"/>
            <a:ext cx="2703003" cy="1800200"/>
          </a:xfrm>
          <a:prstGeom prst="rect">
            <a:avLst/>
          </a:prstGeom>
        </p:spPr>
      </p:pic>
      <p:pic>
        <p:nvPicPr>
          <p:cNvPr id="10" name="Picture 9">
            <a:extLst>
              <a:ext uri="{FF2B5EF4-FFF2-40B4-BE49-F238E27FC236}">
                <a16:creationId xmlns:a16="http://schemas.microsoft.com/office/drawing/2014/main" id="{BC807089-9723-4D73-81DC-DE3D0D3592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4005064"/>
            <a:ext cx="2592288" cy="2592288"/>
          </a:xfrm>
          <a:prstGeom prst="rect">
            <a:avLst/>
          </a:prstGeom>
        </p:spPr>
      </p:pic>
    </p:spTree>
    <p:extLst>
      <p:ext uri="{BB962C8B-B14F-4D97-AF65-F5344CB8AC3E}">
        <p14:creationId xmlns:p14="http://schemas.microsoft.com/office/powerpoint/2010/main" val="704303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9592" y="548680"/>
            <a:ext cx="7200800"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Snap ITC" pitchFamily="82" charset="0"/>
                <a:ea typeface="+mn-ea"/>
                <a:cs typeface="+mn-cs"/>
              </a:rPr>
              <a:t>Sunnyside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Snap ITC" pitchFamily="82" charset="0"/>
                <a:ea typeface="+mn-ea"/>
                <a:cs typeface="+mn-cs"/>
              </a:rPr>
              <a:t>Ocean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Snap ITC" pitchFamily="82" charset="0"/>
                <a:ea typeface="+mn-ea"/>
                <a:cs typeface="+mn-cs"/>
              </a:rPr>
              <a:t>defenders</a:t>
            </a:r>
          </a:p>
        </p:txBody>
      </p:sp>
      <p:pic>
        <p:nvPicPr>
          <p:cNvPr id="1028" name="Picture 4" descr="C:\Users\Lisa\Pictures\First Click\Primary 76\IMG_2916.JPG"/>
          <p:cNvPicPr>
            <a:picLocks noChangeAspect="1" noChangeArrowheads="1"/>
          </p:cNvPicPr>
          <p:nvPr/>
        </p:nvPicPr>
        <p:blipFill>
          <a:blip r:embed="rId3" cstate="email"/>
          <a:srcRect/>
          <a:stretch>
            <a:fillRect/>
          </a:stretch>
        </p:blipFill>
        <p:spPr bwMode="auto">
          <a:xfrm>
            <a:off x="-10972800" y="-8229600"/>
            <a:ext cx="4800000" cy="3600000"/>
          </a:xfrm>
          <a:prstGeom prst="rect">
            <a:avLst/>
          </a:prstGeom>
          <a:noFill/>
        </p:spPr>
      </p:pic>
      <p:pic>
        <p:nvPicPr>
          <p:cNvPr id="6" name="Picture 5" descr="Ocean Defenders Icon.jpg"/>
          <p:cNvPicPr>
            <a:picLocks noChangeAspect="1"/>
          </p:cNvPicPr>
          <p:nvPr/>
        </p:nvPicPr>
        <p:blipFill>
          <a:blip r:embed="rId4" cstate="print"/>
          <a:stretch>
            <a:fillRect/>
          </a:stretch>
        </p:blipFill>
        <p:spPr>
          <a:xfrm>
            <a:off x="2987824" y="3356992"/>
            <a:ext cx="3114849" cy="31148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4959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665"/>
          <a:stretch/>
        </p:blipFill>
        <p:spPr>
          <a:xfrm>
            <a:off x="-504564" y="857250"/>
            <a:ext cx="9837050" cy="5143500"/>
          </a:xfrm>
          <a:prstGeom prst="rect">
            <a:avLst/>
          </a:prstGeom>
        </p:spPr>
      </p:pic>
      <p:sp>
        <p:nvSpPr>
          <p:cNvPr id="4097" name="Text Box 1"/>
          <p:cNvSpPr txBox="1">
            <a:spLocks noChangeArrowheads="1"/>
          </p:cNvSpPr>
          <p:nvPr/>
        </p:nvSpPr>
        <p:spPr bwMode="auto">
          <a:xfrm>
            <a:off x="1470631" y="1200169"/>
            <a:ext cx="5886655" cy="3711386"/>
          </a:xfrm>
          <a:prstGeom prst="rect">
            <a:avLst/>
          </a:prstGeom>
          <a:noFill/>
          <a:ln w="9525" cap="flat">
            <a:noFill/>
            <a:round/>
            <a:headEnd/>
            <a:tailEnd/>
          </a:ln>
          <a:effectLst/>
        </p:spPr>
        <p:txBody>
          <a:bodyPr anchor="ctr"/>
          <a:lstStyle/>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GB" sz="3300" b="1" dirty="0">
                <a:solidFill>
                  <a:srgbClr val="C20000"/>
                </a:solidFill>
                <a:effectLst>
                  <a:glow rad="228600">
                    <a:srgbClr val="FFFFFF">
                      <a:satMod val="175000"/>
                      <a:alpha val="40000"/>
                    </a:srgbClr>
                  </a:glow>
                  <a:outerShdw blurRad="38100" dist="38100" dir="2700000" algn="tl">
                    <a:srgbClr val="C0C0C0"/>
                  </a:outerShdw>
                </a:effectLst>
                <a:latin typeface="Gill Sans MT" pitchFamily="34" charset="0"/>
                <a:cs typeface="Latha" pitchFamily="34" charset="0"/>
              </a:rPr>
              <a:t>KIMO:</a:t>
            </a:r>
          </a:p>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GB" sz="3300" b="1" dirty="0">
                <a:solidFill>
                  <a:srgbClr val="C20000"/>
                </a:solidFill>
                <a:effectLst>
                  <a:glow rad="228600">
                    <a:srgbClr val="FFFFFF">
                      <a:satMod val="175000"/>
                      <a:alpha val="40000"/>
                    </a:srgbClr>
                  </a:glow>
                  <a:outerShdw blurRad="38100" dist="38100" dir="2700000" algn="tl">
                    <a:srgbClr val="C0C0C0"/>
                  </a:outerShdw>
                </a:effectLst>
                <a:latin typeface="Gill Sans MT" pitchFamily="34" charset="0"/>
                <a:cs typeface="Latha" pitchFamily="34" charset="0"/>
              </a:rPr>
              <a:t>Municipalities for Sustainable Seas</a:t>
            </a:r>
          </a:p>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endParaRPr lang="en-GB" sz="3000" b="1" dirty="0">
              <a:solidFill>
                <a:srgbClr val="C20000"/>
              </a:solidFill>
              <a:effectLst>
                <a:glow rad="101600">
                  <a:srgbClr val="FFFFFF">
                    <a:satMod val="175000"/>
                    <a:alpha val="40000"/>
                  </a:srgbClr>
                </a:glow>
                <a:outerShdw blurRad="38100" dist="38100" dir="2700000" algn="tl">
                  <a:srgbClr val="C0C0C0"/>
                </a:outerShdw>
              </a:effectLst>
              <a:latin typeface="Gill Sans MT" pitchFamily="34" charset="0"/>
              <a:cs typeface="Latha" pitchFamily="34" charset="0"/>
            </a:endParaRPr>
          </a:p>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endParaRPr lang="en-GB" sz="1500" b="1" dirty="0">
              <a:solidFill>
                <a:srgbClr val="C20000"/>
              </a:solidFill>
              <a:effectLst>
                <a:outerShdw blurRad="38100" dist="38100" dir="2700000" algn="tl">
                  <a:srgbClr val="C0C0C0"/>
                </a:outerShdw>
              </a:effectLst>
              <a:latin typeface="Gill Sans MT" pitchFamily="34" charset="0"/>
              <a:cs typeface="Latha" pitchFamily="34" charset="0"/>
            </a:endParaRPr>
          </a:p>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endParaRPr lang="en-GB" sz="2100" b="1" dirty="0">
              <a:solidFill>
                <a:srgbClr val="C20000"/>
              </a:solidFill>
              <a:effectLst>
                <a:outerShdw blurRad="38100" dist="38100" dir="2700000" algn="tl">
                  <a:srgbClr val="C0C0C0"/>
                </a:outerShdw>
              </a:effectLst>
              <a:latin typeface="Gill Sans MT" pitchFamily="34" charset="0"/>
              <a:cs typeface="Latha" pitchFamily="34" charset="0"/>
            </a:endParaRPr>
          </a:p>
        </p:txBody>
      </p:sp>
      <p:sp>
        <p:nvSpPr>
          <p:cNvPr id="3" name="Rectangle 2"/>
          <p:cNvSpPr/>
          <p:nvPr/>
        </p:nvSpPr>
        <p:spPr>
          <a:xfrm>
            <a:off x="1655823" y="5081050"/>
            <a:ext cx="5516270" cy="773289"/>
          </a:xfrm>
          <a:prstGeom prst="rect">
            <a:avLst/>
          </a:prstGeom>
          <a:solidFill>
            <a:srgbClr val="FFFFFF">
              <a:alpha val="47059"/>
            </a:srgbClr>
          </a:solidFill>
        </p:spPr>
        <p:txBody>
          <a:bodyPr wrap="square">
            <a:spAutoFit/>
          </a:bodyPr>
          <a:lstStyle/>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GB" b="1" dirty="0">
                <a:solidFill>
                  <a:srgbClr val="C20000"/>
                </a:solidFill>
                <a:effectLst>
                  <a:glow rad="139700">
                    <a:srgbClr val="FFFFFF">
                      <a:satMod val="175000"/>
                      <a:alpha val="40000"/>
                    </a:srgbClr>
                  </a:glow>
                  <a:outerShdw blurRad="38100" dist="38100" dir="2700000" algn="tl">
                    <a:srgbClr val="C0C0C0"/>
                  </a:outerShdw>
                </a:effectLst>
                <a:latin typeface="Gill Sans MT" pitchFamily="34" charset="0"/>
                <a:cs typeface="Latha" pitchFamily="34" charset="0"/>
              </a:rPr>
              <a:t>Faron McLellan – KIMO UK Coordinator</a:t>
            </a:r>
          </a:p>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endParaRPr lang="en-GB" sz="825" b="1" dirty="0">
              <a:solidFill>
                <a:srgbClr val="C20000"/>
              </a:solidFill>
              <a:effectLst>
                <a:outerShdw blurRad="38100" dist="38100" dir="2700000" algn="tl">
                  <a:srgbClr val="C0C0C0"/>
                </a:outerShdw>
              </a:effectLst>
              <a:latin typeface="Gill Sans MT" pitchFamily="34" charset="0"/>
              <a:cs typeface="Latha" pitchFamily="34" charset="0"/>
            </a:endParaRPr>
          </a:p>
          <a:p>
            <a:pPr algn="ctr" defTabSz="336947">
              <a:buSzPct val="10000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GB" b="1" dirty="0">
                <a:solidFill>
                  <a:srgbClr val="C20000"/>
                </a:solidFill>
                <a:effectLst>
                  <a:glow rad="101600">
                    <a:srgbClr val="FFFFFF">
                      <a:satMod val="175000"/>
                      <a:alpha val="40000"/>
                    </a:srgbClr>
                  </a:glow>
                  <a:outerShdw blurRad="38100" dist="38100" dir="2700000" algn="tl">
                    <a:srgbClr val="C0C0C0"/>
                  </a:outerShdw>
                </a:effectLst>
                <a:latin typeface="Gill Sans MT" pitchFamily="34" charset="0"/>
                <a:cs typeface="Latha" pitchFamily="34" charset="0"/>
              </a:rPr>
              <a:t>Scotland Excel Annual Conference 17</a:t>
            </a:r>
            <a:r>
              <a:rPr lang="en-GB" b="1" baseline="30000" dirty="0">
                <a:solidFill>
                  <a:srgbClr val="C20000"/>
                </a:solidFill>
                <a:effectLst>
                  <a:glow rad="101600">
                    <a:srgbClr val="FFFFFF">
                      <a:satMod val="175000"/>
                      <a:alpha val="40000"/>
                    </a:srgbClr>
                  </a:glow>
                  <a:outerShdw blurRad="38100" dist="38100" dir="2700000" algn="tl">
                    <a:srgbClr val="C0C0C0"/>
                  </a:outerShdw>
                </a:effectLst>
                <a:latin typeface="Gill Sans MT" pitchFamily="34" charset="0"/>
                <a:cs typeface="Latha" pitchFamily="34" charset="0"/>
              </a:rPr>
              <a:t>th</a:t>
            </a:r>
            <a:r>
              <a:rPr lang="en-GB" b="1" dirty="0">
                <a:solidFill>
                  <a:srgbClr val="C20000"/>
                </a:solidFill>
                <a:effectLst>
                  <a:glow rad="101600">
                    <a:srgbClr val="FFFFFF">
                      <a:satMod val="175000"/>
                      <a:alpha val="40000"/>
                    </a:srgbClr>
                  </a:glow>
                  <a:outerShdw blurRad="38100" dist="38100" dir="2700000" algn="tl">
                    <a:srgbClr val="C0C0C0"/>
                  </a:outerShdw>
                </a:effectLst>
                <a:latin typeface="Gill Sans MT" pitchFamily="34" charset="0"/>
                <a:cs typeface="Latha" pitchFamily="34" charset="0"/>
              </a:rPr>
              <a:t> April 2019</a:t>
            </a:r>
          </a:p>
        </p:txBody>
      </p:sp>
    </p:spTree>
    <p:extLst>
      <p:ext uri="{BB962C8B-B14F-4D97-AF65-F5344CB8AC3E}">
        <p14:creationId xmlns:p14="http://schemas.microsoft.com/office/powerpoint/2010/main" val="37317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AutoShape 2" descr="https://attachment.outlook.office.net/owa/gw10perrielisa@glow.ea.glasgow.sch.uk/service.svc/s/GetFileAttachment?id=AAMkADYyNDExYTYyLTQxZDQtNDEzNy1iOWQ0LWY3YjQ2ZGI3ZTk5NQBGAAAAAAAgm1NtKzseRonRNUlLrazEBwBxhnleFAjKQZmWg4DS1ejKAAAAAAEMAABxhnleFAjKQZmWg4DS1ejKAAMfbFVgAAABEgAQAA96BKPYzcRBs%2BTny2hLQhw%3D&amp;X-OWA-CANARY=FN079m8U-EC4QdVpkHln1mBMSRwsGNYYHPZrdcVtakONJe43cPFb2usRKCqXS0WP1mbKW7e2Tf0.&amp;token=eyJhbGciOiJSUzI1NiIsImtpZCI6IjA2MDBGOUY2NzQ2MjA3MzdFNzM0MDRFMjg3QzQ1QTgxOENCN0NFQjgiLCJ4NXQiOiJCZ0Q1OW5SaUJ6Zm5OQVRpaDhSYWdZeTN6cmciLCJ0eXAiOiJKV1QifQ.eyJ2ZXIiOiJFeGNoYW5nZS5DYWxsYmFjay5WMSIsImFwcGN0eHNlbmRlciI6Ik93YURvd25sb2FkQGNjZDMyY2EzLTE2Y2UtNDI4Zi05NTQxLTM3MmQ2YjA1MTkyOSIsImFwcGN0eCI6IntcIm1zZXhjaHByb3RcIjpcIm93YVwiLFwicHJpbWFyeXNpZFwiOlwiUy0xLTUtMjEtMzY5NDI3MzYxNS0yNTYwMjI4NTQ3LTMwNTIyMjI2NjItMzE1MTQ2MDJcIixcInB1aWRcIjpcIjExNTM5MDY2NjA2NTk5NTU1NDdcIixcIm9pZFwiOlwiODQ4ZTIzM2QtMzBiNy00YTY2LThkMGQtYzViNjkxNmRlNDA2XCIsXCJzY29wZVwiOlwiT3dhRG93bmxvYWRcIn0iLCJuYmYiOjE1MzY3MDA2NzYsImV4cCI6MTUzNjcwMTI3NiwiaXNzIjoiMDAwMDAwMDItMDAwMC0wZmYxLWNlMDAtMDAwMDAwMDAwMDAwQGNjZDMyY2EzLTE2Y2UtNDI4Zi05NTQxLTM3MmQ2YjA1MTkyOSIsImF1ZCI6IjAwMDAwMDAyLTAwMDAtMGZmMS1jZTAwLTAwMDAwMDAwMDAwMC9hdHRhY2htZW50Lm91dGxvb2sub2ZmaWNlLm5ldEBjY2QzMmNhMy0xNmNlLTQyOGYtOTU0MS0zNzJkNmIwNTE5MjkifQ.a6C3KP-AKDikIyRrVsVACwxi0pHdPSDznAAI5QQXWLw_4ynpPBCDsur3gzIkfX8e9ESnPoTlnwvGreKfKa0aMjqkM8zb6Bkm3R8GxWmcKQw31MBt7flviP_IAEZXvVNsVKwAEOdyjKynaC_PkxrtqarwqmBVHwT-AIgBY8zqQsOSMUTdQXKAwCwXqvSJi-1v8FJVUA3fquQ5YMHny9gF-Pxm_rJE0VizbEc0uCdUrDR6c1Rdl7jACaCFb8721Rd9g2-XceCKco8-cRkkLFgzSAtBGUfsQRcmFxYHZJRMmp9I7XTbdbY1NKf-fjAuiV46HSUXxRqErb92SjN9T7rPsw&amp;owa=outlook.office.com&amp;isImagePreview=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venn diagram pilot whales.jpg"/>
          <p:cNvPicPr>
            <a:picLocks noChangeAspect="1"/>
          </p:cNvPicPr>
          <p:nvPr/>
        </p:nvPicPr>
        <p:blipFill>
          <a:blip r:embed="rId3" cstate="print"/>
          <a:stretch>
            <a:fillRect/>
          </a:stretch>
        </p:blipFill>
        <p:spPr>
          <a:xfrm>
            <a:off x="4945158" y="3726871"/>
            <a:ext cx="3827309" cy="2870481"/>
          </a:xfrm>
          <a:prstGeom prst="rect">
            <a:avLst/>
          </a:prstGeom>
        </p:spPr>
      </p:pic>
      <p:pic>
        <p:nvPicPr>
          <p:cNvPr id="5" name="Picture 4">
            <a:extLst>
              <a:ext uri="{FF2B5EF4-FFF2-40B4-BE49-F238E27FC236}">
                <a16:creationId xmlns:a16="http://schemas.microsoft.com/office/drawing/2014/main" id="{B0471259-14EC-4B48-A667-6E47B8233B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613" y="3744315"/>
            <a:ext cx="3827309" cy="2870482"/>
          </a:xfrm>
          <a:prstGeom prst="rect">
            <a:avLst/>
          </a:prstGeom>
        </p:spPr>
      </p:pic>
      <p:pic>
        <p:nvPicPr>
          <p:cNvPr id="9" name="Picture 8">
            <a:extLst>
              <a:ext uri="{FF2B5EF4-FFF2-40B4-BE49-F238E27FC236}">
                <a16:creationId xmlns:a16="http://schemas.microsoft.com/office/drawing/2014/main" id="{EAC1C8EA-8EEC-47AB-8FAD-D502A610F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9441" y="192386"/>
            <a:ext cx="2700125" cy="3296952"/>
          </a:xfrm>
          <a:prstGeom prst="rect">
            <a:avLst/>
          </a:prstGeom>
        </p:spPr>
      </p:pic>
      <p:pic>
        <p:nvPicPr>
          <p:cNvPr id="11" name="Picture 10">
            <a:extLst>
              <a:ext uri="{FF2B5EF4-FFF2-40B4-BE49-F238E27FC236}">
                <a16:creationId xmlns:a16="http://schemas.microsoft.com/office/drawing/2014/main" id="{364A711F-0FE1-418C-A624-FCF12BDBC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900" y="260648"/>
            <a:ext cx="2152862" cy="2870482"/>
          </a:xfrm>
          <a:prstGeom prst="rect">
            <a:avLst/>
          </a:prstGeom>
        </p:spPr>
      </p:pic>
      <p:pic>
        <p:nvPicPr>
          <p:cNvPr id="13" name="Picture 12">
            <a:extLst>
              <a:ext uri="{FF2B5EF4-FFF2-40B4-BE49-F238E27FC236}">
                <a16:creationId xmlns:a16="http://schemas.microsoft.com/office/drawing/2014/main" id="{AB795CD1-26E7-48DB-B0E3-34470F0C3A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9891" y="260648"/>
            <a:ext cx="2152862" cy="2870482"/>
          </a:xfrm>
          <a:prstGeom prst="rect">
            <a:avLst/>
          </a:prstGeom>
        </p:spPr>
      </p:pic>
    </p:spTree>
    <p:extLst>
      <p:ext uri="{BB962C8B-B14F-4D97-AF65-F5344CB8AC3E}">
        <p14:creationId xmlns:p14="http://schemas.microsoft.com/office/powerpoint/2010/main" val="4060977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FC2E46-2F4C-4055-B213-7A0C670875F9}"/>
              </a:ext>
            </a:extLst>
          </p:cNvPr>
          <p:cNvSpPr/>
          <p:nvPr/>
        </p:nvSpPr>
        <p:spPr>
          <a:xfrm>
            <a:off x="-684083" y="6211375"/>
            <a:ext cx="10512165"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8064A2"/>
                </a:solidFill>
                <a:effectLst/>
                <a:uLnTx/>
                <a:uFillTx/>
                <a:latin typeface="Ravie" panose="04040805050809020602" pitchFamily="82" charset="0"/>
                <a:ea typeface="+mn-ea"/>
                <a:cs typeface="+mn-cs"/>
              </a:rPr>
              <a:t>Vimeo – Sunnyside School of Conservation</a:t>
            </a:r>
          </a:p>
        </p:txBody>
      </p:sp>
      <p:pic>
        <p:nvPicPr>
          <p:cNvPr id="5" name="Picture 4">
            <a:extLst>
              <a:ext uri="{FF2B5EF4-FFF2-40B4-BE49-F238E27FC236}">
                <a16:creationId xmlns:a16="http://schemas.microsoft.com/office/drawing/2014/main" id="{F06070C5-0B05-42AC-862B-9CC0FF33D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49" y="3033798"/>
            <a:ext cx="5356043" cy="3012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E840EA8D-7747-4F8E-9F13-9669EA5373B2}"/>
              </a:ext>
            </a:extLst>
          </p:cNvPr>
          <p:cNvPicPr>
            <a:picLocks noChangeAspect="1"/>
          </p:cNvPicPr>
          <p:nvPr/>
        </p:nvPicPr>
        <p:blipFill rotWithShape="1">
          <a:blip r:embed="rId4">
            <a:extLst>
              <a:ext uri="{28A0092B-C50C-407E-A947-70E740481C1C}">
                <a14:useLocalDpi xmlns:a14="http://schemas.microsoft.com/office/drawing/2010/main" val="0"/>
              </a:ext>
            </a:extLst>
          </a:blip>
          <a:srcRect l="9411" r="9923"/>
          <a:stretch/>
        </p:blipFill>
        <p:spPr>
          <a:xfrm>
            <a:off x="1073830" y="303039"/>
            <a:ext cx="4320480" cy="2472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9D6A4DCE-6C90-415E-B101-2A74C8057A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6899" y="1025282"/>
            <a:ext cx="2825861" cy="4017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4342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89.jpg"/>
          <p:cNvPicPr>
            <a:picLocks noChangeAspect="1"/>
          </p:cNvPicPr>
          <p:nvPr/>
        </p:nvPicPr>
        <p:blipFill>
          <a:blip r:embed="rId3" cstate="print"/>
          <a:stretch>
            <a:fillRect/>
          </a:stretch>
        </p:blipFill>
        <p:spPr>
          <a:xfrm>
            <a:off x="323528" y="1052736"/>
            <a:ext cx="8545564" cy="4824536"/>
          </a:xfrm>
          <a:prstGeom prst="rect">
            <a:avLst/>
          </a:prstGeom>
        </p:spPr>
      </p:pic>
    </p:spTree>
    <p:extLst>
      <p:ext uri="{BB962C8B-B14F-4D97-AF65-F5344CB8AC3E}">
        <p14:creationId xmlns:p14="http://schemas.microsoft.com/office/powerpoint/2010/main" val="1572284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698.JPG"/>
          <p:cNvPicPr>
            <a:picLocks noChangeAspect="1"/>
          </p:cNvPicPr>
          <p:nvPr/>
        </p:nvPicPr>
        <p:blipFill>
          <a:blip r:embed="rId3" cstate="print"/>
          <a:srcRect l="8378" t="23205" r="19366"/>
          <a:stretch>
            <a:fillRect/>
          </a:stretch>
        </p:blipFill>
        <p:spPr>
          <a:xfrm>
            <a:off x="4988484" y="476672"/>
            <a:ext cx="4155516" cy="3312368"/>
          </a:xfrm>
          <a:prstGeom prst="rect">
            <a:avLst/>
          </a:prstGeom>
        </p:spPr>
      </p:pic>
      <p:pic>
        <p:nvPicPr>
          <p:cNvPr id="5" name="Picture 4" descr="IMG_5279.jpg"/>
          <p:cNvPicPr>
            <a:picLocks noChangeAspect="1"/>
          </p:cNvPicPr>
          <p:nvPr/>
        </p:nvPicPr>
        <p:blipFill>
          <a:blip r:embed="rId4" cstate="print"/>
          <a:srcRect l="14563" r="18500" b="20600"/>
          <a:stretch>
            <a:fillRect/>
          </a:stretch>
        </p:blipFill>
        <p:spPr>
          <a:xfrm>
            <a:off x="539552" y="332656"/>
            <a:ext cx="4016233" cy="3573016"/>
          </a:xfrm>
          <a:prstGeom prst="rect">
            <a:avLst/>
          </a:prstGeom>
        </p:spPr>
      </p:pic>
      <p:pic>
        <p:nvPicPr>
          <p:cNvPr id="3" name="Picture 2" descr="IMG_6146.jpg"/>
          <p:cNvPicPr>
            <a:picLocks noChangeAspect="1"/>
          </p:cNvPicPr>
          <p:nvPr/>
        </p:nvPicPr>
        <p:blipFill>
          <a:blip r:embed="rId5" cstate="print"/>
          <a:srcRect t="10667"/>
          <a:stretch>
            <a:fillRect/>
          </a:stretch>
        </p:blipFill>
        <p:spPr>
          <a:xfrm>
            <a:off x="1979712" y="3239598"/>
            <a:ext cx="5400600" cy="3618402"/>
          </a:xfrm>
          <a:prstGeom prst="rect">
            <a:avLst/>
          </a:prstGeom>
        </p:spPr>
      </p:pic>
    </p:spTree>
    <p:extLst>
      <p:ext uri="{BB962C8B-B14F-4D97-AF65-F5344CB8AC3E}">
        <p14:creationId xmlns:p14="http://schemas.microsoft.com/office/powerpoint/2010/main" val="1827129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7773.JPG"/>
          <p:cNvPicPr>
            <a:picLocks noChangeAspect="1"/>
          </p:cNvPicPr>
          <p:nvPr/>
        </p:nvPicPr>
        <p:blipFill>
          <a:blip r:embed="rId3" cstate="email"/>
          <a:stretch>
            <a:fillRect/>
          </a:stretch>
        </p:blipFill>
        <p:spPr>
          <a:xfrm>
            <a:off x="0" y="0"/>
            <a:ext cx="9144000" cy="6858000"/>
          </a:xfrm>
          <a:prstGeom prst="rect">
            <a:avLst/>
          </a:prstGeom>
        </p:spPr>
      </p:pic>
    </p:spTree>
    <p:extLst>
      <p:ext uri="{BB962C8B-B14F-4D97-AF65-F5344CB8AC3E}">
        <p14:creationId xmlns:p14="http://schemas.microsoft.com/office/powerpoint/2010/main" val="1700712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656692"/>
            <a:ext cx="2256251" cy="16921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4" y="332656"/>
            <a:ext cx="2400266" cy="18002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2359">
            <a:off x="477226" y="332002"/>
            <a:ext cx="2651313" cy="1988485"/>
          </a:xfrm>
          <a:prstGeom prst="rect">
            <a:avLst/>
          </a:prstGeom>
        </p:spPr>
      </p:pic>
      <p:sp>
        <p:nvSpPr>
          <p:cNvPr id="6" name="TextBox 5"/>
          <p:cNvSpPr txBox="1"/>
          <p:nvPr/>
        </p:nvSpPr>
        <p:spPr>
          <a:xfrm>
            <a:off x="1973862" y="2708920"/>
            <a:ext cx="51722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ple Boy BTN" pitchFamily="34" charset="0"/>
                <a:ea typeface="+mn-ea"/>
                <a:cs typeface="+mn-cs"/>
              </a:rPr>
              <a:t>The Ocean Defenders fund was started a few years ago and we are delighted to have raised another chunk of cash for charities that look after cetaceans.  We have given the charity B.D.M.L.R another …</a:t>
            </a:r>
          </a:p>
        </p:txBody>
      </p:sp>
      <p:pic>
        <p:nvPicPr>
          <p:cNvPr id="126977" name="Picture 1" descr="C:\Users\Lisa\Documents\Sunnyside Pen Drives\School Purple Pen Sept 2018\Conservation 2017 18\A School of Conservation\Ocean Defenders\Fundraisers\Disco\IMG_4661.JPG"/>
          <p:cNvPicPr>
            <a:picLocks noChangeAspect="1" noChangeArrowheads="1"/>
          </p:cNvPicPr>
          <p:nvPr/>
        </p:nvPicPr>
        <p:blipFill>
          <a:blip r:embed="rId6" cstate="print"/>
          <a:srcRect/>
          <a:stretch>
            <a:fillRect/>
          </a:stretch>
        </p:blipFill>
        <p:spPr bwMode="auto">
          <a:xfrm>
            <a:off x="-4162425" y="-12115800"/>
            <a:ext cx="2022794" cy="3600000"/>
          </a:xfrm>
          <a:prstGeom prst="rect">
            <a:avLst/>
          </a:prstGeom>
          <a:noFill/>
        </p:spPr>
      </p:pic>
      <p:pic>
        <p:nvPicPr>
          <p:cNvPr id="126978" name="Picture 2" descr="C:\Users\Lisa\Documents\Sunnyside Pen Drives\School Purple Pen Sept 2018\Conservation 2017 18\A School of Conservation\Ocean Defenders\Fundraisers\Disco\IMG_4661.JPG"/>
          <p:cNvPicPr>
            <a:picLocks noChangeAspect="1" noChangeArrowheads="1"/>
          </p:cNvPicPr>
          <p:nvPr/>
        </p:nvPicPr>
        <p:blipFill>
          <a:blip r:embed="rId7" cstate="print"/>
          <a:srcRect t="19695"/>
          <a:stretch>
            <a:fillRect/>
          </a:stretch>
        </p:blipFill>
        <p:spPr bwMode="auto">
          <a:xfrm>
            <a:off x="251520" y="3933056"/>
            <a:ext cx="1845022" cy="2636912"/>
          </a:xfrm>
          <a:prstGeom prst="rect">
            <a:avLst/>
          </a:prstGeom>
          <a:noFill/>
        </p:spPr>
      </p:pic>
      <p:pic>
        <p:nvPicPr>
          <p:cNvPr id="126979" name="Picture 3" descr="C:\Users\Lisa\Documents\Sunnyside Pen Drives\School Purple Pen Sept 2018\Conservation 2017 18\A School of Conservation\Ocean Defenders\Fundraisers\IMG_4472.jpg"/>
          <p:cNvPicPr>
            <a:picLocks noChangeAspect="1" noChangeArrowheads="1"/>
          </p:cNvPicPr>
          <p:nvPr/>
        </p:nvPicPr>
        <p:blipFill>
          <a:blip r:embed="rId8" cstate="print"/>
          <a:srcRect/>
          <a:stretch>
            <a:fillRect/>
          </a:stretch>
        </p:blipFill>
        <p:spPr bwMode="auto">
          <a:xfrm>
            <a:off x="5580112" y="4149080"/>
            <a:ext cx="3089611" cy="2323242"/>
          </a:xfrm>
          <a:prstGeom prst="rect">
            <a:avLst/>
          </a:prstGeom>
          <a:noFill/>
        </p:spPr>
      </p:pic>
    </p:spTree>
    <p:extLst>
      <p:ext uri="{BB962C8B-B14F-4D97-AF65-F5344CB8AC3E}">
        <p14:creationId xmlns:p14="http://schemas.microsoft.com/office/powerpoint/2010/main" val="22499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808" y="1114467"/>
            <a:ext cx="6096000" cy="4572000"/>
          </a:xfrm>
          <a:prstGeom prst="rect">
            <a:avLst/>
          </a:prstGeom>
        </p:spPr>
      </p:pic>
      <p:sp>
        <p:nvSpPr>
          <p:cNvPr id="3" name="Rectangle 2"/>
          <p:cNvSpPr/>
          <p:nvPr/>
        </p:nvSpPr>
        <p:spPr>
          <a:xfrm>
            <a:off x="3669543" y="5805264"/>
            <a:ext cx="18149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rPr>
              <a:t>£400!</a:t>
            </a:r>
          </a:p>
        </p:txBody>
      </p:sp>
    </p:spTree>
    <p:extLst>
      <p:ext uri="{BB962C8B-B14F-4D97-AF65-F5344CB8AC3E}">
        <p14:creationId xmlns:p14="http://schemas.microsoft.com/office/powerpoint/2010/main" val="1472771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611560" y="404664"/>
            <a:ext cx="8128000" cy="6096000"/>
          </a:xfrm>
          <a:prstGeom prst="rect">
            <a:avLst/>
          </a:prstGeom>
          <a:noFill/>
          <a:ln w="9525">
            <a:noFill/>
            <a:miter lim="800000"/>
            <a:headEnd/>
            <a:tailEnd/>
          </a:ln>
          <a:effectLst/>
        </p:spPr>
      </p:pic>
    </p:spTree>
    <p:extLst>
      <p:ext uri="{BB962C8B-B14F-4D97-AF65-F5344CB8AC3E}">
        <p14:creationId xmlns:p14="http://schemas.microsoft.com/office/powerpoint/2010/main" val="692436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AutoShape 2" descr="https://attachment.outlook.office.net/owa/gw10perrielisa@glow.ea.glasgow.sch.uk/service.svc/s/GetFileAttachment?id=AAMkADYyNDExYTYyLTQxZDQtNDEzNy1iOWQ0LWY3YjQ2ZGI3ZTk5NQBGAAAAAAAgm1NtKzseRonRNUlLrazEBwBxhnleFAjKQZmWg4DS1ejKAAAAAAEMAABxhnleFAjKQZmWg4DS1ejKAANIEH52AAABEgAQADErbzv5dN5Bjy64tQUrtQs%3D&amp;X-OWA-CANARY=VxGPZ-DEP0qdMEqlXnnQKzBW58YQSNYYEgZ6jX_m9Tdl_8VmQoW42NxzQM5FwE6rQOzMu5JbdSg.&amp;token=eyJhbGciOiJSUzI1NiIsImtpZCI6IjA2MDBGOUY2NzQ2MjA3MzdFNzM0MDRFMjg3QzQ1QTgxOENCN0NFQjgiLCJ4NXQiOiJCZ0Q1OW5SaUJ6Zm5OQVRpaDhSYWdZeTN6cmciLCJ0eXAiOiJKV1QifQ.eyJ2ZXIiOiJFeGNoYW5nZS5DYWxsYmFjay5WMSIsImFwcGN0eHNlbmRlciI6Ik93YURvd25sb2FkQGNjZDMyY2EzLTE2Y2UtNDI4Zi05NTQxLTM3MmQ2YjA1MTkyOSIsImFwcGN0eCI6IntcIm1zZXhjaHByb3RcIjpcIm93YVwiLFwicHJpbWFyeXNpZFwiOlwiUy0xLTUtMjEtMzY5NDI3MzYxNS0yNTYwMjI4NTQ3LTMwNTIyMjI2NjItMzE1MTQ2MDJcIixcInB1aWRcIjpcIjExNTM5MDY2NjA2NTk5NTU1NDdcIixcIm9pZFwiOlwiODQ4ZTIzM2QtMzBiNy00YTY2LThkMGQtYzViNjkxNmRlNDA2XCIsXCJzY29wZVwiOlwiT3dhRG93bmxvYWRcIn0iLCJuYmYiOjE1NDE5NjY2MTcsImV4cCI6MTU0MTk2NzIxNywiaXNzIjoiMDAwMDAwMDItMDAwMC0wZmYxLWNlMDAtMDAwMDAwMDAwMDAwQGNjZDMyY2EzLTE2Y2UtNDI4Zi05NTQxLTM3MmQ2YjA1MTkyOSIsImF1ZCI6IjAwMDAwMDAyLTAwMDAtMGZmMS1jZTAwLTAwMDAwMDAwMDAwMC9hdHRhY2htZW50Lm91dGxvb2sub2ZmaWNlLm5ldEBjY2QzMmNhMy0xNmNlLTQyOGYtOTU0MS0zNzJkNmIwNTE5MjkifQ.rlw_XKQ26_FjiroOqW4sVk_ekLwsVsMbfF-6HkFqmQMNcx5cDglHJJ63PDkZ88-99J7OdD_Zwo6MjytyNSXcSYVv01ztyXzvrnaws_OMrtkRkRbBPnqTqaRMLpnZY3yOLEZARgawjbLlGnxCyUoVPE8nuOq8N-E4RJi5nc_8dEXqDQLwBW83mrptuoFMpwFfidqIx_DWUaLcwqyTlwMSvGZqJbE8iULzKR2z2cXsZyr3clSnD3Vhlx4P1itFMTXt8Ysa6zTEXuqvuU5zdDzsaSBauswsC6i4t-GCZT4-qsUaS9D0_tluL3m8wMaJv8M35n4T0482ExWW82VY4UuwSw&amp;owa=outlook.office.com&amp;isImagePreview=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IMG_7894.jpg"/>
          <p:cNvPicPr>
            <a:picLocks noChangeAspect="1"/>
          </p:cNvPicPr>
          <p:nvPr/>
        </p:nvPicPr>
        <p:blipFill>
          <a:blip r:embed="rId3" cstate="print"/>
          <a:stretch>
            <a:fillRect/>
          </a:stretch>
        </p:blipFill>
        <p:spPr>
          <a:xfrm>
            <a:off x="611560" y="620688"/>
            <a:ext cx="7452320" cy="5589240"/>
          </a:xfrm>
          <a:prstGeom prst="rect">
            <a:avLst/>
          </a:prstGeom>
        </p:spPr>
      </p:pic>
    </p:spTree>
    <p:extLst>
      <p:ext uri="{BB962C8B-B14F-4D97-AF65-F5344CB8AC3E}">
        <p14:creationId xmlns:p14="http://schemas.microsoft.com/office/powerpoint/2010/main" val="2546687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539552" y="476672"/>
            <a:ext cx="8128000" cy="6096000"/>
          </a:xfrm>
          <a:prstGeom prst="rect">
            <a:avLst/>
          </a:prstGeom>
          <a:noFill/>
          <a:ln w="9525">
            <a:noFill/>
            <a:miter lim="800000"/>
            <a:headEnd/>
            <a:tailEnd/>
          </a:ln>
          <a:effectLst/>
        </p:spPr>
      </p:pic>
    </p:spTree>
    <p:extLst>
      <p:ext uri="{BB962C8B-B14F-4D97-AF65-F5344CB8AC3E}">
        <p14:creationId xmlns:p14="http://schemas.microsoft.com/office/powerpoint/2010/main" val="219759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2000" r="-22000"/>
          </a:stretch>
        </a:blip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p:txBody>
          <a:bodyPr/>
          <a:lstStyle/>
          <a:p>
            <a:pP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dirty="0">
                <a:solidFill>
                  <a:srgbClr val="CC0000"/>
                </a:solidFill>
                <a:effectLst>
                  <a:glow rad="101600">
                    <a:schemeClr val="accent3">
                      <a:satMod val="175000"/>
                      <a:alpha val="40000"/>
                    </a:schemeClr>
                  </a:glow>
                </a:effectLst>
              </a:rPr>
              <a:t>Contents</a:t>
            </a:r>
          </a:p>
        </p:txBody>
      </p:sp>
      <p:sp>
        <p:nvSpPr>
          <p:cNvPr id="9219" name="Rectangle 2"/>
          <p:cNvSpPr>
            <a:spLocks noGrp="1" noChangeArrowheads="1"/>
          </p:cNvSpPr>
          <p:nvPr>
            <p:ph idx="1"/>
          </p:nvPr>
        </p:nvSpPr>
        <p:spPr/>
        <p:txBody>
          <a:bodyPr/>
          <a:lstStyle/>
          <a:p>
            <a:pPr marL="0" indent="0" algn="ctr">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dirty="0"/>
          </a:p>
          <a:p>
            <a:pPr marL="0" indent="0" algn="ctr">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dirty="0"/>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600"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indent="-254794">
              <a:buClrTx/>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n-GB" dirty="0"/>
          </a:p>
        </p:txBody>
      </p:sp>
      <p:sp>
        <p:nvSpPr>
          <p:cNvPr id="8" name="Rectangle 2"/>
          <p:cNvSpPr txBox="1">
            <a:spLocks noChangeArrowheads="1"/>
          </p:cNvSpPr>
          <p:nvPr/>
        </p:nvSpPr>
        <p:spPr bwMode="auto">
          <a:xfrm>
            <a:off x="304801" y="2294874"/>
            <a:ext cx="8209637" cy="2813689"/>
          </a:xfrm>
          <a:prstGeom prst="rect">
            <a:avLst/>
          </a:prstGeom>
          <a:solidFill>
            <a:srgbClr val="FFFFFF">
              <a:alpha val="60000"/>
            </a:srgbClr>
          </a:solidFill>
          <a:ln w="9525">
            <a:noFill/>
            <a:round/>
            <a:headEnd/>
            <a:tailEnd/>
          </a:ln>
          <a:effectLst>
            <a:softEdge rad="63500"/>
          </a:effectLst>
        </p:spPr>
        <p:txBody>
          <a:bodyPr vert="horz" wrap="square" lIns="67500" tIns="35100" rIns="67500" bIns="35100" numCol="1" anchor="t" anchorCtr="0" compatLnSpc="1">
            <a:prstTxWarp prst="textNoShape">
              <a:avLst/>
            </a:prstTxWarp>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83D58"/>
                </a:solidFill>
                <a:latin typeface="Gill Sans MT" pitchFamily="34" charset="0"/>
                <a:ea typeface="Gill Sans MT" pitchFamily="34" charset="0"/>
                <a:cs typeface="+mn-cs"/>
              </a:defRPr>
            </a:lvl1pPr>
            <a:lvl2pPr marL="742950" indent="-285750" algn="l" defTabSz="449263" rtl="0" eaLnBrk="0" fontAlgn="base" hangingPunct="0">
              <a:spcBef>
                <a:spcPts val="450"/>
              </a:spcBef>
              <a:spcAft>
                <a:spcPct val="0"/>
              </a:spcAft>
              <a:buClr>
                <a:srgbClr val="000000"/>
              </a:buClr>
              <a:buSzPct val="100000"/>
              <a:buFont typeface="Times New Roman" pitchFamily="18" charset="0"/>
              <a:defRPr>
                <a:solidFill>
                  <a:srgbClr val="083D58"/>
                </a:solidFill>
                <a:latin typeface="Gill Sans MT" pitchFamily="34" charset="0"/>
                <a:ea typeface="Gill Sans MT" pitchFamily="34" charset="0"/>
                <a:cs typeface="+mn-cs"/>
              </a:defRPr>
            </a:lvl2pPr>
            <a:lvl3pPr marL="1143000" indent="-228600" algn="l" defTabSz="449263" rtl="0" eaLnBrk="0" fontAlgn="base" hangingPunct="0">
              <a:spcBef>
                <a:spcPts val="400"/>
              </a:spcBef>
              <a:spcAft>
                <a:spcPct val="0"/>
              </a:spcAft>
              <a:buClr>
                <a:srgbClr val="000000"/>
              </a:buClr>
              <a:buSzPct val="100000"/>
              <a:buFont typeface="Times New Roman" pitchFamily="18" charset="0"/>
              <a:defRPr sz="1600">
                <a:solidFill>
                  <a:srgbClr val="083D58"/>
                </a:solidFill>
                <a:latin typeface="Gill Sans MT" pitchFamily="34" charset="0"/>
                <a:ea typeface="Gill Sans MT" pitchFamily="34" charset="0"/>
                <a:cs typeface="+mn-cs"/>
              </a:defRPr>
            </a:lvl3pPr>
            <a:lvl4pPr marL="1600200" indent="-228600" algn="l" defTabSz="449263" rtl="0" eaLnBrk="0" fontAlgn="base" hangingPunct="0">
              <a:spcBef>
                <a:spcPts val="350"/>
              </a:spcBef>
              <a:spcAft>
                <a:spcPct val="0"/>
              </a:spcAft>
              <a:buClr>
                <a:srgbClr val="000000"/>
              </a:buClr>
              <a:buSzPct val="100000"/>
              <a:buFont typeface="Times New Roman" pitchFamily="18" charset="0"/>
              <a:defRPr sz="1400">
                <a:solidFill>
                  <a:srgbClr val="083D58"/>
                </a:solidFill>
                <a:latin typeface="Gill Sans MT" pitchFamily="34" charset="0"/>
                <a:ea typeface="Gill Sans MT" pitchFamily="34" charset="0"/>
                <a:cs typeface="+mn-cs"/>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Gill Sans MT" pitchFamily="34" charset="0"/>
                <a:ea typeface="Gill Sans MT" pitchFamily="34" charset="0"/>
                <a:cs typeface="+mn-cs"/>
              </a:defRPr>
            </a:lvl5pPr>
            <a:lvl6pPr marL="25146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6pPr>
            <a:lvl7pPr marL="29718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7pPr>
            <a:lvl8pPr marL="34290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8pPr>
            <a:lvl9pPr marL="3886200" indent="-228600" algn="l" defTabSz="449263" rtl="0" eaLnBrk="0" fontAlgn="base" hangingPunct="0">
              <a:spcBef>
                <a:spcPts val="300"/>
              </a:spcBef>
              <a:spcAft>
                <a:spcPct val="0"/>
              </a:spcAft>
              <a:buClr>
                <a:srgbClr val="000000"/>
              </a:buClr>
              <a:buSzPct val="100000"/>
              <a:buFont typeface="Times New Roman" pitchFamily="18" charset="0"/>
              <a:defRPr sz="1200">
                <a:solidFill>
                  <a:srgbClr val="083D58"/>
                </a:solidFill>
                <a:latin typeface="+mn-lt"/>
                <a:cs typeface="+mn-cs"/>
              </a:defRPr>
            </a:lvl9pPr>
          </a:lstStyle>
          <a:p>
            <a:pPr marL="257175" indent="-257175" defTabSz="336947">
              <a:lnSpc>
                <a:spcPct val="150000"/>
              </a:lnSpc>
              <a:spcBef>
                <a:spcPts val="375"/>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kern="0" dirty="0">
                <a:cs typeface="Lucida Sans Unicode"/>
              </a:rPr>
              <a:t>KIMO – Who, Where, What?</a:t>
            </a:r>
            <a:endParaRPr lang="en-GB" sz="1800" kern="0" dirty="0">
              <a:cs typeface="Lucida Sans Unicode"/>
            </a:endParaRPr>
          </a:p>
          <a:p>
            <a:pPr marL="257175" indent="-257175" defTabSz="336947">
              <a:lnSpc>
                <a:spcPct val="150000"/>
              </a:lnSpc>
              <a:spcBef>
                <a:spcPts val="375"/>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kern="0" dirty="0">
                <a:cs typeface="Lucida Sans Unicode"/>
              </a:rPr>
              <a:t>Projects: </a:t>
            </a:r>
          </a:p>
          <a:p>
            <a:pPr marL="557213" lvl="1" indent="-214313" defTabSz="336947">
              <a:lnSpc>
                <a:spcPct val="150000"/>
              </a:lnSpc>
              <a:spcBef>
                <a:spcPts val="338"/>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500" b="1" kern="0" dirty="0">
                <a:cs typeface="Lucida Sans Unicode"/>
              </a:rPr>
              <a:t>Fishing For Litter</a:t>
            </a:r>
          </a:p>
          <a:p>
            <a:pPr marL="557213" lvl="1" indent="-214313" defTabSz="336947">
              <a:lnSpc>
                <a:spcPct val="150000"/>
              </a:lnSpc>
              <a:spcBef>
                <a:spcPts val="338"/>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500" b="1" kern="0" dirty="0">
                <a:cs typeface="Lucida Sans Unicode"/>
              </a:rPr>
              <a:t>Pitch In</a:t>
            </a:r>
          </a:p>
          <a:p>
            <a:pPr marL="257175" indent="-257175" defTabSz="336947">
              <a:lnSpc>
                <a:spcPct val="150000"/>
              </a:lnSpc>
              <a:spcBef>
                <a:spcPts val="375"/>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kern="0" dirty="0">
                <a:cs typeface="Lucida Sans Unicode"/>
              </a:rPr>
              <a:t>KIMO UK</a:t>
            </a:r>
          </a:p>
          <a:p>
            <a:pPr marL="257175" indent="-257175" defTabSz="336947">
              <a:lnSpc>
                <a:spcPct val="150000"/>
              </a:lnSpc>
              <a:spcBef>
                <a:spcPts val="375"/>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b="1" kern="0" dirty="0">
                <a:cs typeface="Lucida Sans Unicode"/>
              </a:rPr>
              <a:t>Membership</a:t>
            </a:r>
          </a:p>
          <a:p>
            <a:pPr marL="257175" indent="-257175" defTabSz="336947">
              <a:spcBef>
                <a:spcPts val="375"/>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500" kern="0" dirty="0">
              <a:cs typeface="Lucida Sans Unicode"/>
            </a:endParaRPr>
          </a:p>
          <a:p>
            <a:pPr marL="257175" indent="-257175" defTabSz="336947">
              <a:spcBef>
                <a:spcPts val="375"/>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500" kern="0" dirty="0">
              <a:cs typeface="Lucida Sans Unicode"/>
            </a:endParaRPr>
          </a:p>
          <a:p>
            <a:pPr marL="257175" indent="-257175" defTabSz="336947">
              <a:spcBef>
                <a:spcPts val="375"/>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500" kern="0" dirty="0">
              <a:cs typeface="Lucida Sans Unicode"/>
            </a:endParaRPr>
          </a:p>
          <a:p>
            <a:pPr marL="0" indent="0" defTabSz="336947">
              <a:spcBef>
                <a:spcPts val="375"/>
              </a:spcBef>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600" kern="0" dirty="0">
              <a:cs typeface="Lucida Sans Unicode"/>
            </a:endParaRPr>
          </a:p>
          <a:p>
            <a:pPr marL="257175" indent="-257175" defTabSz="336947">
              <a:spcBef>
                <a:spcPts val="375"/>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kern="0" dirty="0">
              <a:cs typeface="Lucida Sans Unicode"/>
            </a:endParaRPr>
          </a:p>
          <a:p>
            <a:pPr marL="0" indent="0" defTabSz="336947">
              <a:spcBef>
                <a:spcPts val="375"/>
              </a:spcBef>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kern="0" dirty="0">
              <a:cs typeface="Lucida Sans Unicode"/>
            </a:endParaRPr>
          </a:p>
          <a:p>
            <a:pPr marL="0" indent="0" defTabSz="336947">
              <a:spcBef>
                <a:spcPts val="375"/>
              </a:spcBef>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kern="0" dirty="0">
              <a:cs typeface="Lucida Sans Unicode"/>
            </a:endParaRPr>
          </a:p>
          <a:p>
            <a:pPr marL="257175" indent="-254794" defTabSz="336947">
              <a:spcBef>
                <a:spcPts val="375"/>
              </a:spcBef>
              <a:buClrTx/>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n-GB" sz="1500" kern="0" dirty="0">
              <a:cs typeface="Lucida Sans Unicode"/>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559" y="1220432"/>
            <a:ext cx="1365854" cy="630991"/>
          </a:xfrm>
          <a:prstGeom prst="rect">
            <a:avLst/>
          </a:prstGeom>
        </p:spPr>
      </p:pic>
      <p:sp>
        <p:nvSpPr>
          <p:cNvPr id="10" name="Text Box 4"/>
          <p:cNvSpPr txBox="1">
            <a:spLocks noChangeArrowheads="1"/>
          </p:cNvSpPr>
          <p:nvPr/>
        </p:nvSpPr>
        <p:spPr bwMode="auto">
          <a:xfrm>
            <a:off x="304801" y="5544618"/>
            <a:ext cx="3907160" cy="314652"/>
          </a:xfrm>
          <a:prstGeom prst="rect">
            <a:avLst/>
          </a:prstGeom>
          <a:noFill/>
          <a:ln w="9525" cap="flat">
            <a:noFill/>
            <a:round/>
            <a:headEnd/>
            <a:tailEnd/>
          </a:ln>
          <a:effectLst/>
        </p:spPr>
        <p:txBody>
          <a:bodyPr wrap="none" anchor="ctr"/>
          <a:lstStyle/>
          <a:p>
            <a:pPr defTabSz="336947">
              <a:buClr>
                <a:srgbClr val="000000"/>
              </a:buClr>
              <a:buSzPct val="100000"/>
              <a:defRPr/>
            </a:pPr>
            <a:r>
              <a:rPr lang="en-GB" sz="1500" dirty="0">
                <a:solidFill>
                  <a:srgbClr val="083D58"/>
                </a:solidFill>
                <a:latin typeface="Gill Sans MT" panose="020B0502020104020203" pitchFamily="34" charset="0"/>
                <a:cs typeface="Arial" pitchFamily="34" charset="0"/>
              </a:rPr>
              <a:t>Municipalities for Sustainable Seas</a:t>
            </a:r>
          </a:p>
        </p:txBody>
      </p:sp>
    </p:spTree>
    <p:extLst>
      <p:ext uri="{BB962C8B-B14F-4D97-AF65-F5344CB8AC3E}">
        <p14:creationId xmlns:p14="http://schemas.microsoft.com/office/powerpoint/2010/main" val="844673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782.JPG"/>
          <p:cNvPicPr>
            <a:picLocks noChangeAspect="1"/>
          </p:cNvPicPr>
          <p:nvPr/>
        </p:nvPicPr>
        <p:blipFill>
          <a:blip r:embed="rId3" cstate="print"/>
          <a:stretch>
            <a:fillRect/>
          </a:stretch>
        </p:blipFill>
        <p:spPr>
          <a:xfrm>
            <a:off x="395536" y="692696"/>
            <a:ext cx="4266474" cy="5688632"/>
          </a:xfrm>
          <a:prstGeom prst="rect">
            <a:avLst/>
          </a:prstGeom>
        </p:spPr>
      </p:pic>
      <p:pic>
        <p:nvPicPr>
          <p:cNvPr id="4" name="Picture 3" descr="IMG_7783.JPG"/>
          <p:cNvPicPr>
            <a:picLocks noChangeAspect="1"/>
          </p:cNvPicPr>
          <p:nvPr/>
        </p:nvPicPr>
        <p:blipFill>
          <a:blip r:embed="rId4" cstate="print"/>
          <a:stretch>
            <a:fillRect/>
          </a:stretch>
        </p:blipFill>
        <p:spPr>
          <a:xfrm>
            <a:off x="4880619" y="332656"/>
            <a:ext cx="4263381" cy="3024336"/>
          </a:xfrm>
          <a:prstGeom prst="rect">
            <a:avLst/>
          </a:prstGeom>
        </p:spPr>
      </p:pic>
      <p:pic>
        <p:nvPicPr>
          <p:cNvPr id="5" name="Picture 4" descr="IMG_7784.JPG"/>
          <p:cNvPicPr>
            <a:picLocks noChangeAspect="1"/>
          </p:cNvPicPr>
          <p:nvPr/>
        </p:nvPicPr>
        <p:blipFill>
          <a:blip r:embed="rId5" cstate="print"/>
          <a:stretch>
            <a:fillRect/>
          </a:stretch>
        </p:blipFill>
        <p:spPr>
          <a:xfrm>
            <a:off x="5076056" y="3789040"/>
            <a:ext cx="3797864" cy="2848398"/>
          </a:xfrm>
          <a:prstGeom prst="rect">
            <a:avLst/>
          </a:prstGeom>
        </p:spPr>
      </p:pic>
    </p:spTree>
    <p:extLst>
      <p:ext uri="{BB962C8B-B14F-4D97-AF65-F5344CB8AC3E}">
        <p14:creationId xmlns:p14="http://schemas.microsoft.com/office/powerpoint/2010/main" val="1365446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G:\Conservation 2017 18\Plastic General\Gannet and food chains.JPG"/>
          <p:cNvPicPr>
            <a:picLocks noChangeAspect="1" noChangeArrowheads="1"/>
          </p:cNvPicPr>
          <p:nvPr/>
        </p:nvPicPr>
        <p:blipFill>
          <a:blip r:embed="rId3" cstate="print"/>
          <a:srcRect/>
          <a:stretch>
            <a:fillRect/>
          </a:stretch>
        </p:blipFill>
        <p:spPr bwMode="auto">
          <a:xfrm>
            <a:off x="1403648" y="26168"/>
            <a:ext cx="5123874" cy="6831832"/>
          </a:xfrm>
          <a:prstGeom prst="rect">
            <a:avLst/>
          </a:prstGeom>
          <a:noFill/>
        </p:spPr>
      </p:pic>
    </p:spTree>
    <p:extLst>
      <p:ext uri="{BB962C8B-B14F-4D97-AF65-F5344CB8AC3E}">
        <p14:creationId xmlns:p14="http://schemas.microsoft.com/office/powerpoint/2010/main" val="350253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ary Picture Milk Cartons.jpg"/>
          <p:cNvPicPr>
            <a:picLocks noChangeAspect="1"/>
          </p:cNvPicPr>
          <p:nvPr/>
        </p:nvPicPr>
        <p:blipFill>
          <a:blip r:embed="rId3" cstate="print"/>
          <a:stretch>
            <a:fillRect/>
          </a:stretch>
        </p:blipFill>
        <p:spPr>
          <a:xfrm>
            <a:off x="4494008" y="-315416"/>
            <a:ext cx="4649992" cy="3485751"/>
          </a:xfrm>
          <a:prstGeom prst="rect">
            <a:avLst/>
          </a:prstGeom>
        </p:spPr>
      </p:pic>
      <p:pic>
        <p:nvPicPr>
          <p:cNvPr id="3" name="Picture 2" descr="A Scary Picture Straws.jpg"/>
          <p:cNvPicPr>
            <a:picLocks noChangeAspect="1"/>
          </p:cNvPicPr>
          <p:nvPr/>
        </p:nvPicPr>
        <p:blipFill>
          <a:blip r:embed="rId4" cstate="print"/>
          <a:stretch>
            <a:fillRect/>
          </a:stretch>
        </p:blipFill>
        <p:spPr>
          <a:xfrm>
            <a:off x="0" y="3372249"/>
            <a:ext cx="4649992" cy="3485751"/>
          </a:xfrm>
          <a:prstGeom prst="rect">
            <a:avLst/>
          </a:prstGeom>
        </p:spPr>
      </p:pic>
    </p:spTree>
    <p:extLst>
      <p:ext uri="{BB962C8B-B14F-4D97-AF65-F5344CB8AC3E}">
        <p14:creationId xmlns:p14="http://schemas.microsoft.com/office/powerpoint/2010/main" val="4159596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Conservation 2017 18\A School of Conservation\Ocean Defenders\Muller Tetrapak\IMG_4548.jpg"/>
          <p:cNvPicPr>
            <a:picLocks noChangeAspect="1" noChangeArrowheads="1"/>
          </p:cNvPicPr>
          <p:nvPr/>
        </p:nvPicPr>
        <p:blipFill>
          <a:blip r:embed="rId3" cstate="print"/>
          <a:srcRect/>
          <a:stretch>
            <a:fillRect/>
          </a:stretch>
        </p:blipFill>
        <p:spPr bwMode="auto">
          <a:xfrm>
            <a:off x="1979712" y="2638187"/>
            <a:ext cx="5328592" cy="3996444"/>
          </a:xfrm>
          <a:prstGeom prst="rect">
            <a:avLst/>
          </a:prstGeom>
          <a:noFill/>
        </p:spPr>
      </p:pic>
      <p:pic>
        <p:nvPicPr>
          <p:cNvPr id="3" name="Picture 2"/>
          <p:cNvPicPr>
            <a:picLocks noChangeAspect="1" noChangeArrowheads="1"/>
          </p:cNvPicPr>
          <p:nvPr/>
        </p:nvPicPr>
        <p:blipFill>
          <a:blip r:embed="rId4" cstate="print"/>
          <a:srcRect l="13002" t="31125" r="14498" b="23594"/>
          <a:stretch>
            <a:fillRect/>
          </a:stretch>
        </p:blipFill>
        <p:spPr bwMode="auto">
          <a:xfrm>
            <a:off x="971600" y="116632"/>
            <a:ext cx="7640661" cy="2499432"/>
          </a:xfrm>
          <a:prstGeom prst="rect">
            <a:avLst/>
          </a:prstGeom>
          <a:noFill/>
          <a:ln w="9525">
            <a:noFill/>
            <a:miter lim="800000"/>
            <a:headEnd/>
            <a:tailEnd/>
          </a:ln>
        </p:spPr>
      </p:pic>
    </p:spTree>
    <p:extLst>
      <p:ext uri="{BB962C8B-B14F-4D97-AF65-F5344CB8AC3E}">
        <p14:creationId xmlns:p14="http://schemas.microsoft.com/office/powerpoint/2010/main" val="4093102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332656"/>
            <a:ext cx="6378184" cy="4783638"/>
          </a:xfrm>
          <a:prstGeom prst="rect">
            <a:avLst/>
          </a:prstGeom>
        </p:spPr>
      </p:pic>
    </p:spTree>
    <p:extLst>
      <p:ext uri="{BB962C8B-B14F-4D97-AF65-F5344CB8AC3E}">
        <p14:creationId xmlns:p14="http://schemas.microsoft.com/office/powerpoint/2010/main" val="969969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2163529"/>
            <a:ext cx="3785896" cy="212956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4293096"/>
            <a:ext cx="3785896" cy="212956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56" y="188640"/>
            <a:ext cx="3785896" cy="2839422"/>
          </a:xfrm>
          <a:prstGeom prst="rect">
            <a:avLst/>
          </a:prstGeom>
        </p:spPr>
      </p:pic>
    </p:spTree>
    <p:extLst>
      <p:ext uri="{BB962C8B-B14F-4D97-AF65-F5344CB8AC3E}">
        <p14:creationId xmlns:p14="http://schemas.microsoft.com/office/powerpoint/2010/main" val="1796772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3688" y="548680"/>
            <a:ext cx="579036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8415" cmpd="sng">
                  <a:solidFill>
                    <a:srgbClr val="7030A0"/>
                  </a:solidFill>
                  <a:prstDash val="solid"/>
                </a:ln>
                <a:solidFill>
                  <a:srgbClr val="7030A0"/>
                </a:solidFill>
                <a:effectLst/>
                <a:uLnTx/>
                <a:uFillTx/>
                <a:latin typeface="Century Gothic" pitchFamily="34" charset="0"/>
                <a:ea typeface="+mn-ea"/>
                <a:cs typeface="+mn-cs"/>
              </a:rPr>
              <a:t>#</a:t>
            </a:r>
            <a:r>
              <a:rPr kumimoji="0" lang="en-US" sz="5400" b="1" i="0" u="none" strike="noStrike" kern="1200" cap="none" spc="0" normalizeH="0" baseline="0" noProof="0" dirty="0" err="1">
                <a:ln w="18415" cmpd="sng">
                  <a:solidFill>
                    <a:srgbClr val="7030A0"/>
                  </a:solidFill>
                  <a:prstDash val="solid"/>
                </a:ln>
                <a:solidFill>
                  <a:srgbClr val="7030A0"/>
                </a:solidFill>
                <a:effectLst/>
                <a:uLnTx/>
                <a:uFillTx/>
                <a:latin typeface="Century Gothic" pitchFamily="34" charset="0"/>
                <a:ea typeface="+mn-ea"/>
                <a:cs typeface="+mn-cs"/>
              </a:rPr>
              <a:t>NaeStrawAtAw</a:t>
            </a:r>
            <a:endParaRPr kumimoji="0" lang="en-US" sz="5400" b="1" i="0" u="none" strike="noStrike" kern="1200" cap="all" spc="0" normalizeH="0" baseline="0" noProof="0" dirty="0">
              <a:ln w="18415" cmpd="sng">
                <a:solidFill>
                  <a:srgbClr val="7030A0"/>
                </a:solidFill>
                <a:prstDash val="solid"/>
              </a:ln>
              <a:solidFill>
                <a:srgbClr val="7030A0"/>
              </a:solidFill>
              <a:effectLst/>
              <a:uLnTx/>
              <a:uFillTx/>
              <a:latin typeface="Century Gothic" pitchFamily="34" charset="0"/>
              <a:ea typeface="+mn-ea"/>
              <a:cs typeface="+mn-cs"/>
            </a:endParaRPr>
          </a:p>
        </p:txBody>
      </p:sp>
      <p:sp>
        <p:nvSpPr>
          <p:cNvPr id="3" name="TextBox 2"/>
          <p:cNvSpPr txBox="1"/>
          <p:nvPr/>
        </p:nvSpPr>
        <p:spPr>
          <a:xfrm>
            <a:off x="755576" y="1772816"/>
            <a:ext cx="792088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Blip>
                <a:blip r:embed="rId3"/>
              </a:buBlip>
              <a:tabLst/>
              <a:defRPr/>
            </a:pPr>
            <a:r>
              <a:rPr kumimoji="0" lang="en-GB" sz="4000" b="0" i="0" u="none" strike="noStrike" kern="1200" cap="none" spc="0" normalizeH="0" baseline="0" noProof="0" dirty="0">
                <a:ln>
                  <a:noFill/>
                </a:ln>
                <a:solidFill>
                  <a:prstClr val="black"/>
                </a:solidFill>
                <a:effectLst/>
                <a:uLnTx/>
                <a:uFillTx/>
                <a:latin typeface="Century Gothic" pitchFamily="34" charset="0"/>
                <a:ea typeface="+mn-ea"/>
                <a:cs typeface="+mn-cs"/>
              </a:rPr>
              <a:t> Encourage the public to start asking for ‘</a:t>
            </a:r>
            <a:r>
              <a:rPr kumimoji="0" lang="en-GB" sz="4000" b="0" i="0" u="none" strike="noStrike" kern="1200" cap="none" spc="0" normalizeH="0" baseline="0" noProof="0" dirty="0" err="1">
                <a:ln>
                  <a:noFill/>
                </a:ln>
                <a:solidFill>
                  <a:prstClr val="black"/>
                </a:solidFill>
                <a:effectLst/>
                <a:uLnTx/>
                <a:uFillTx/>
                <a:latin typeface="Century Gothic" pitchFamily="34" charset="0"/>
                <a:ea typeface="+mn-ea"/>
                <a:cs typeface="+mn-cs"/>
              </a:rPr>
              <a:t>Nae</a:t>
            </a:r>
            <a:r>
              <a:rPr kumimoji="0" lang="en-GB" sz="4000" b="0" i="0" u="none" strike="noStrike" kern="1200" cap="none" spc="0" normalizeH="0" baseline="0" noProof="0" dirty="0">
                <a:ln>
                  <a:noFill/>
                </a:ln>
                <a:solidFill>
                  <a:prstClr val="black"/>
                </a:solidFill>
                <a:effectLst/>
                <a:uLnTx/>
                <a:uFillTx/>
                <a:latin typeface="Century Gothic" pitchFamily="34" charset="0"/>
                <a:ea typeface="+mn-ea"/>
                <a:cs typeface="+mn-cs"/>
              </a:rPr>
              <a:t> Straw At Aw’ with their drink</a:t>
            </a:r>
          </a:p>
          <a:p>
            <a:pPr marL="0" marR="0" lvl="0" indent="0" algn="l" defTabSz="914400" rtl="0" eaLnBrk="1" fontAlgn="auto" latinLnBrk="0" hangingPunct="1">
              <a:lnSpc>
                <a:spcPct val="100000"/>
              </a:lnSpc>
              <a:spcBef>
                <a:spcPts val="0"/>
              </a:spcBef>
              <a:spcAft>
                <a:spcPts val="0"/>
              </a:spcAft>
              <a:buClrTx/>
              <a:buSzTx/>
              <a:buFontTx/>
              <a:buBlip>
                <a:blip r:embed="rId3"/>
              </a:buBlip>
              <a:tabLst/>
              <a:defRPr/>
            </a:pPr>
            <a:r>
              <a:rPr kumimoji="0" lang="en-GB" sz="4000" b="0" i="0" u="none" strike="noStrike" kern="1200" cap="none" spc="0" normalizeH="0" baseline="0" noProof="0" dirty="0">
                <a:ln>
                  <a:noFill/>
                </a:ln>
                <a:solidFill>
                  <a:prstClr val="black"/>
                </a:solidFill>
                <a:effectLst/>
                <a:uLnTx/>
                <a:uFillTx/>
                <a:latin typeface="Century Gothic" pitchFamily="34" charset="0"/>
                <a:ea typeface="+mn-ea"/>
                <a:cs typeface="+mn-cs"/>
              </a:rPr>
              <a:t>To encourage businesses to stop automatically putting a straw in each drink they serve customers.</a:t>
            </a:r>
          </a:p>
        </p:txBody>
      </p:sp>
    </p:spTree>
    <p:extLst>
      <p:ext uri="{BB962C8B-B14F-4D97-AF65-F5344CB8AC3E}">
        <p14:creationId xmlns:p14="http://schemas.microsoft.com/office/powerpoint/2010/main" val="2114648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an Arrival 2.JPG"/>
          <p:cNvPicPr>
            <a:picLocks noChangeAspect="1"/>
          </p:cNvPicPr>
          <p:nvPr/>
        </p:nvPicPr>
        <p:blipFill>
          <a:blip r:embed="rId3" cstate="print">
            <a:lum bright="10000"/>
          </a:blip>
          <a:srcRect l="16925" t="20600" r="11413" b="5901"/>
          <a:stretch>
            <a:fillRect/>
          </a:stretch>
        </p:blipFill>
        <p:spPr>
          <a:xfrm>
            <a:off x="971600" y="332656"/>
            <a:ext cx="7344816" cy="5649858"/>
          </a:xfrm>
          <a:prstGeom prst="rect">
            <a:avLst/>
          </a:prstGeom>
        </p:spPr>
      </p:pic>
      <p:sp>
        <p:nvSpPr>
          <p:cNvPr id="3" name="Rectangle 2"/>
          <p:cNvSpPr/>
          <p:nvPr/>
        </p:nvSpPr>
        <p:spPr>
          <a:xfrm>
            <a:off x="3563888" y="5934670"/>
            <a:ext cx="191077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rPr>
              <a:t>Oban</a:t>
            </a:r>
          </a:p>
        </p:txBody>
      </p:sp>
    </p:spTree>
    <p:extLst>
      <p:ext uri="{BB962C8B-B14F-4D97-AF65-F5344CB8AC3E}">
        <p14:creationId xmlns:p14="http://schemas.microsoft.com/office/powerpoint/2010/main" val="363365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l Mac 1.JPG"/>
          <p:cNvPicPr>
            <a:picLocks noChangeAspect="1"/>
          </p:cNvPicPr>
          <p:nvPr/>
        </p:nvPicPr>
        <p:blipFill>
          <a:blip r:embed="rId3" cstate="print"/>
          <a:stretch>
            <a:fillRect/>
          </a:stretch>
        </p:blipFill>
        <p:spPr>
          <a:xfrm>
            <a:off x="4067944" y="2924944"/>
            <a:ext cx="4877984" cy="3658488"/>
          </a:xfrm>
          <a:prstGeom prst="rect">
            <a:avLst/>
          </a:prstGeom>
        </p:spPr>
      </p:pic>
      <p:pic>
        <p:nvPicPr>
          <p:cNvPr id="3" name="Picture 2" descr="Cal Mac 4.JPG"/>
          <p:cNvPicPr>
            <a:picLocks noChangeAspect="1"/>
          </p:cNvPicPr>
          <p:nvPr/>
        </p:nvPicPr>
        <p:blipFill>
          <a:blip r:embed="rId4" cstate="print"/>
          <a:stretch>
            <a:fillRect/>
          </a:stretch>
        </p:blipFill>
        <p:spPr>
          <a:xfrm>
            <a:off x="251520" y="260648"/>
            <a:ext cx="4877984" cy="3658488"/>
          </a:xfrm>
          <a:prstGeom prst="rect">
            <a:avLst/>
          </a:prstGeom>
        </p:spPr>
      </p:pic>
    </p:spTree>
    <p:extLst>
      <p:ext uri="{BB962C8B-B14F-4D97-AF65-F5344CB8AC3E}">
        <p14:creationId xmlns:p14="http://schemas.microsoft.com/office/powerpoint/2010/main" val="42826934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35" t="15040" r="28382" b="18521"/>
          <a:stretch/>
        </p:blipFill>
        <p:spPr bwMode="auto">
          <a:xfrm>
            <a:off x="228938" y="404664"/>
            <a:ext cx="3893575" cy="364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69" t="15759" r="28103" b="19065"/>
          <a:stretch/>
        </p:blipFill>
        <p:spPr bwMode="auto">
          <a:xfrm>
            <a:off x="4342553" y="1844824"/>
            <a:ext cx="456544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546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p:txBody>
          <a:bodyPr/>
          <a:lstStyle/>
          <a:p>
            <a:pP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dirty="0">
                <a:solidFill>
                  <a:srgbClr val="CC0000"/>
                </a:solidFill>
              </a:rPr>
              <a:t>What is KIMO?</a:t>
            </a:r>
            <a:br>
              <a:rPr lang="en-GB" dirty="0">
                <a:solidFill>
                  <a:srgbClr val="CC0000"/>
                </a:solidFill>
              </a:rPr>
            </a:br>
            <a:r>
              <a:rPr lang="en-GB" sz="1500" dirty="0" err="1">
                <a:solidFill>
                  <a:srgbClr val="083D58"/>
                </a:solidFill>
              </a:rPr>
              <a:t>Kommunenes</a:t>
            </a:r>
            <a:r>
              <a:rPr lang="en-GB" sz="1500" dirty="0">
                <a:solidFill>
                  <a:srgbClr val="083D58"/>
                </a:solidFill>
              </a:rPr>
              <a:t> </a:t>
            </a:r>
            <a:r>
              <a:rPr lang="en-GB" sz="1500" dirty="0" err="1">
                <a:solidFill>
                  <a:srgbClr val="083D58"/>
                </a:solidFill>
              </a:rPr>
              <a:t>Internasjonale</a:t>
            </a:r>
            <a:r>
              <a:rPr lang="en-GB" sz="1500" dirty="0">
                <a:solidFill>
                  <a:srgbClr val="083D58"/>
                </a:solidFill>
              </a:rPr>
              <a:t> </a:t>
            </a:r>
            <a:r>
              <a:rPr lang="en-GB" sz="1500" dirty="0" err="1">
                <a:solidFill>
                  <a:srgbClr val="083D58"/>
                </a:solidFill>
              </a:rPr>
              <a:t>Miljøorganisasjon</a:t>
            </a:r>
            <a:endParaRPr lang="en-GB" sz="1500" dirty="0">
              <a:solidFill>
                <a:srgbClr val="083D58"/>
              </a:solidFill>
            </a:endParaRPr>
          </a:p>
        </p:txBody>
      </p:sp>
      <p:sp>
        <p:nvSpPr>
          <p:cNvPr id="9219" name="Rectangle 2"/>
          <p:cNvSpPr>
            <a:spLocks noGrp="1" noChangeArrowheads="1"/>
          </p:cNvSpPr>
          <p:nvPr>
            <p:ph idx="1"/>
          </p:nvPr>
        </p:nvSpPr>
        <p:spPr/>
        <p:txBody>
          <a:bodyPr/>
          <a:lstStyle/>
          <a:p>
            <a:pPr marL="0" indent="0" algn="ctr">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KIMO is a local authorities international environmental organisation that works to protect, preserve and enhance northern Europe’s marine and coastal environment. </a:t>
            </a:r>
          </a:p>
          <a:p>
            <a:pPr marL="0" indent="0" algn="ctr">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dirty="0"/>
          </a:p>
          <a:p>
            <a:pPr marL="0" indent="0" algn="ctr">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dirty="0"/>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600" dirty="0"/>
          </a:p>
          <a:p>
            <a:pPr>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indent="-254794">
              <a:buClrTx/>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n-GB" dirty="0"/>
          </a:p>
        </p:txBody>
      </p:sp>
      <p:pic>
        <p:nvPicPr>
          <p:cNvPr id="2" name="Picture 1"/>
          <p:cNvPicPr>
            <a:picLocks noChangeAspect="1"/>
          </p:cNvPicPr>
          <p:nvPr/>
        </p:nvPicPr>
        <p:blipFill>
          <a:blip r:embed="rId3"/>
          <a:stretch>
            <a:fillRect/>
          </a:stretch>
        </p:blipFill>
        <p:spPr>
          <a:xfrm>
            <a:off x="1360949" y="2834934"/>
            <a:ext cx="1881488" cy="2646489"/>
          </a:xfrm>
          <a:prstGeom prst="rect">
            <a:avLst/>
          </a:prstGeom>
          <a:ln>
            <a:solidFill>
              <a:srgbClr val="083D58"/>
            </a:solidFill>
          </a:ln>
        </p:spPr>
      </p:pic>
      <p:sp>
        <p:nvSpPr>
          <p:cNvPr id="3" name="Rectangle 2"/>
          <p:cNvSpPr/>
          <p:nvPr/>
        </p:nvSpPr>
        <p:spPr>
          <a:xfrm>
            <a:off x="3903521" y="3083067"/>
            <a:ext cx="3736343" cy="2284087"/>
          </a:xfrm>
          <a:prstGeom prst="rect">
            <a:avLst/>
          </a:prstGeom>
        </p:spPr>
        <p:txBody>
          <a:bodyPr wrap="square">
            <a:spAutoFit/>
          </a:bodyPr>
          <a:lstStyle/>
          <a:p>
            <a:pPr defTabSz="336947" eaLnBrk="0" hangingPunct="0">
              <a:spcBef>
                <a:spcPts val="375"/>
              </a:spcBef>
              <a:buClr>
                <a:srgbClr val="E00000"/>
              </a:buClr>
              <a:buSzPct val="100000"/>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solidFill>
                  <a:srgbClr val="083D58"/>
                </a:solidFill>
                <a:latin typeface="Gill Sans MT" pitchFamily="34" charset="0"/>
                <a:ea typeface="Gill Sans MT" pitchFamily="34" charset="0"/>
                <a:cs typeface="Lucida Sans Unicode"/>
              </a:rPr>
              <a:t>Founded in August 1990 by four municipalities: </a:t>
            </a:r>
          </a:p>
          <a:p>
            <a:pPr marL="257175" indent="-257175" defTabSz="336947" eaLnBrk="0" hangingPunct="0">
              <a:lnSpc>
                <a:spcPct val="150000"/>
              </a:lnSpc>
              <a:spcBef>
                <a:spcPts val="375"/>
              </a:spcBef>
              <a:buClr>
                <a:srgbClr val="E00000"/>
              </a:buClr>
              <a:buSzPct val="100000"/>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solidFill>
                  <a:srgbClr val="083D58"/>
                </a:solidFill>
                <a:latin typeface="Gill Sans MT" pitchFamily="34" charset="0"/>
                <a:ea typeface="Gill Sans MT" pitchFamily="34" charset="0"/>
                <a:cs typeface="Lucida Sans Unicode"/>
              </a:rPr>
              <a:t>Grampian Regional Council, Scotland</a:t>
            </a:r>
          </a:p>
          <a:p>
            <a:pPr marL="257175" indent="-257175" defTabSz="336947" eaLnBrk="0" hangingPunct="0">
              <a:lnSpc>
                <a:spcPct val="150000"/>
              </a:lnSpc>
              <a:spcBef>
                <a:spcPts val="375"/>
              </a:spcBef>
              <a:buClr>
                <a:srgbClr val="E00000"/>
              </a:buClr>
              <a:buSzPct val="100000"/>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solidFill>
                  <a:srgbClr val="083D58"/>
                </a:solidFill>
                <a:latin typeface="Gill Sans MT" pitchFamily="34" charset="0"/>
                <a:ea typeface="Gill Sans MT" pitchFamily="34" charset="0"/>
                <a:cs typeface="Lucida Sans Unicode"/>
              </a:rPr>
              <a:t>Shetland Islands Council, Scotland</a:t>
            </a:r>
          </a:p>
          <a:p>
            <a:pPr marL="257175" indent="-257175" defTabSz="336947" eaLnBrk="0" hangingPunct="0">
              <a:lnSpc>
                <a:spcPct val="150000"/>
              </a:lnSpc>
              <a:spcBef>
                <a:spcPts val="375"/>
              </a:spcBef>
              <a:buClr>
                <a:srgbClr val="E00000"/>
              </a:buClr>
              <a:buSzPct val="100000"/>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solidFill>
                  <a:srgbClr val="083D58"/>
                </a:solidFill>
                <a:latin typeface="Gill Sans MT" pitchFamily="34" charset="0"/>
                <a:ea typeface="Gill Sans MT" pitchFamily="34" charset="0"/>
                <a:cs typeface="Lucida Sans Unicode"/>
              </a:rPr>
              <a:t>The Municipality of Esbjerg, Denmark</a:t>
            </a:r>
          </a:p>
          <a:p>
            <a:pPr marL="257175" indent="-257175" defTabSz="336947" eaLnBrk="0" hangingPunct="0">
              <a:lnSpc>
                <a:spcPct val="150000"/>
              </a:lnSpc>
              <a:spcBef>
                <a:spcPts val="375"/>
              </a:spcBef>
              <a:buClr>
                <a:srgbClr val="E00000"/>
              </a:buClr>
              <a:buSzPct val="100000"/>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solidFill>
                  <a:srgbClr val="083D58"/>
                </a:solidFill>
                <a:latin typeface="Gill Sans MT" pitchFamily="34" charset="0"/>
                <a:ea typeface="Gill Sans MT" pitchFamily="34" charset="0"/>
                <a:cs typeface="Lucida Sans Unicode"/>
              </a:rPr>
              <a:t>The Municipality of </a:t>
            </a:r>
            <a:r>
              <a:rPr lang="en-GB" sz="1650" dirty="0" err="1">
                <a:solidFill>
                  <a:srgbClr val="083D58"/>
                </a:solidFill>
                <a:latin typeface="Gill Sans MT" pitchFamily="34" charset="0"/>
                <a:ea typeface="Gill Sans MT" pitchFamily="34" charset="0"/>
                <a:cs typeface="Lucida Sans Unicode"/>
              </a:rPr>
              <a:t>Vågsøy</a:t>
            </a:r>
            <a:r>
              <a:rPr lang="en-GB" sz="1650" dirty="0">
                <a:solidFill>
                  <a:srgbClr val="083D58"/>
                </a:solidFill>
                <a:latin typeface="Gill Sans MT" pitchFamily="34" charset="0"/>
                <a:ea typeface="Gill Sans MT" pitchFamily="34" charset="0"/>
                <a:cs typeface="Lucida Sans Unicode"/>
              </a:rPr>
              <a:t>, Norway</a:t>
            </a:r>
          </a:p>
        </p:txBody>
      </p:sp>
    </p:spTree>
    <p:extLst>
      <p:ext uri="{BB962C8B-B14F-4D97-AF65-F5344CB8AC3E}">
        <p14:creationId xmlns:p14="http://schemas.microsoft.com/office/powerpoint/2010/main" val="731227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e new pals.jpg"/>
          <p:cNvPicPr>
            <a:picLocks noChangeAspect="1"/>
          </p:cNvPicPr>
          <p:nvPr/>
        </p:nvPicPr>
        <p:blipFill>
          <a:blip r:embed="rId3" cstate="print"/>
          <a:stretch>
            <a:fillRect/>
          </a:stretch>
        </p:blipFill>
        <p:spPr>
          <a:xfrm>
            <a:off x="539552" y="260648"/>
            <a:ext cx="8028384" cy="6021288"/>
          </a:xfrm>
          <a:prstGeom prst="rect">
            <a:avLst/>
          </a:prstGeom>
        </p:spPr>
      </p:pic>
    </p:spTree>
    <p:extLst>
      <p:ext uri="{BB962C8B-B14F-4D97-AF65-F5344CB8AC3E}">
        <p14:creationId xmlns:p14="http://schemas.microsoft.com/office/powerpoint/2010/main" val="31712933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ming in bay hotel.jpg">
            <a:hlinkClick r:id="rId3" action="ppaction://hlinkfile"/>
          </p:cNvPr>
          <p:cNvPicPr>
            <a:picLocks noChangeAspect="1"/>
          </p:cNvPicPr>
          <p:nvPr/>
        </p:nvPicPr>
        <p:blipFill>
          <a:blip r:embed="rId4" cstate="print"/>
          <a:stretch>
            <a:fillRect/>
          </a:stretch>
        </p:blipFill>
        <p:spPr>
          <a:xfrm>
            <a:off x="539552" y="332656"/>
            <a:ext cx="8028384" cy="6021288"/>
          </a:xfrm>
          <a:prstGeom prst="rect">
            <a:avLst/>
          </a:prstGeom>
        </p:spPr>
      </p:pic>
    </p:spTree>
    <p:extLst>
      <p:ext uri="{BB962C8B-B14F-4D97-AF65-F5344CB8AC3E}">
        <p14:creationId xmlns:p14="http://schemas.microsoft.com/office/powerpoint/2010/main" val="871069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AutoShape 2" descr="https://outlook.office.com/owa/service.svc/s/GetFileAttachment?id=AAMkADYyNDExYTYyLTQxZDQtNDEzNy1iOWQ0LWY3YjQ2ZGI3ZTk5NQBGAAAAAAAgm1NtKzseRonRNUlLrazEBwBxhnleFAjKQZmWg4DS1ejKAAAAAAEMAABxhnleFAjKQZmWg4DS1ejKAAKDrG%2FoAAABEgAQAFu2aHTgp3RIgTkjikMAX28%3D&amp;X-OWA-CANARY=rCzk0I4DN0KSWZThoM8_g_DLJRtgW9UYGoL-RD9YM7fUsbsGLNIF0cY_aCXZ7wTlB4sHd1TZdhM.&amp;isImagePreview=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fort meeting.JPG"/>
          <p:cNvPicPr>
            <a:picLocks noChangeAspect="1"/>
          </p:cNvPicPr>
          <p:nvPr/>
        </p:nvPicPr>
        <p:blipFill>
          <a:blip r:embed="rId3" cstate="print"/>
          <a:stretch>
            <a:fillRect/>
          </a:stretch>
        </p:blipFill>
        <p:spPr>
          <a:xfrm>
            <a:off x="0" y="0"/>
            <a:ext cx="4439952" cy="3329964"/>
          </a:xfrm>
          <a:prstGeom prst="rect">
            <a:avLst/>
          </a:prstGeom>
        </p:spPr>
      </p:pic>
      <p:pic>
        <p:nvPicPr>
          <p:cNvPr id="4" name="Picture 3" descr="frankie bennies inside.JPG"/>
          <p:cNvPicPr>
            <a:picLocks noChangeAspect="1"/>
          </p:cNvPicPr>
          <p:nvPr/>
        </p:nvPicPr>
        <p:blipFill>
          <a:blip r:embed="rId4" cstate="print"/>
          <a:stretch>
            <a:fillRect/>
          </a:stretch>
        </p:blipFill>
        <p:spPr>
          <a:xfrm>
            <a:off x="2483768" y="3528036"/>
            <a:ext cx="4439952" cy="3329964"/>
          </a:xfrm>
          <a:prstGeom prst="rect">
            <a:avLst/>
          </a:prstGeom>
        </p:spPr>
      </p:pic>
      <p:pic>
        <p:nvPicPr>
          <p:cNvPr id="5" name="Picture 4" descr="nandos outside.JPG"/>
          <p:cNvPicPr>
            <a:picLocks noChangeAspect="1"/>
          </p:cNvPicPr>
          <p:nvPr/>
        </p:nvPicPr>
        <p:blipFill>
          <a:blip r:embed="rId5" cstate="print"/>
          <a:stretch>
            <a:fillRect/>
          </a:stretch>
        </p:blipFill>
        <p:spPr>
          <a:xfrm>
            <a:off x="4704048" y="0"/>
            <a:ext cx="4439952" cy="3329964"/>
          </a:xfrm>
          <a:prstGeom prst="rect">
            <a:avLst/>
          </a:prstGeom>
        </p:spPr>
      </p:pic>
    </p:spTree>
    <p:extLst>
      <p:ext uri="{BB962C8B-B14F-4D97-AF65-F5344CB8AC3E}">
        <p14:creationId xmlns:p14="http://schemas.microsoft.com/office/powerpoint/2010/main" val="4126647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435" y="188640"/>
            <a:ext cx="698941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8415" cmpd="sng">
                  <a:solidFill>
                    <a:srgbClr val="7030A0"/>
                  </a:solidFill>
                  <a:prstDash val="solid"/>
                </a:ln>
                <a:solidFill>
                  <a:srgbClr val="7030A0"/>
                </a:solidFill>
                <a:effectLst/>
                <a:uLnTx/>
                <a:uFillTx/>
                <a:latin typeface="Century Gothic" pitchFamily="34" charset="0"/>
                <a:ea typeface="+mn-ea"/>
                <a:cs typeface="+mn-cs"/>
              </a:rPr>
              <a:t>Please Remember…</a:t>
            </a:r>
            <a:endParaRPr kumimoji="0" lang="en-US" sz="5400" b="1" i="0" u="none" strike="noStrike" kern="1200" cap="all" spc="0" normalizeH="0" baseline="0" noProof="0" dirty="0">
              <a:ln w="18415" cmpd="sng">
                <a:solidFill>
                  <a:srgbClr val="7030A0"/>
                </a:solidFill>
                <a:prstDash val="solid"/>
              </a:ln>
              <a:solidFill>
                <a:srgbClr val="7030A0"/>
              </a:solidFill>
              <a:effectLst/>
              <a:uLnTx/>
              <a:uFillTx/>
              <a:latin typeface="Century Gothic" pitchFamily="34" charset="0"/>
              <a:ea typeface="+mn-ea"/>
              <a:cs typeface="+mn-cs"/>
            </a:endParaRPr>
          </a:p>
        </p:txBody>
      </p:sp>
      <p:sp>
        <p:nvSpPr>
          <p:cNvPr id="3" name="TextBox 2"/>
          <p:cNvSpPr txBox="1"/>
          <p:nvPr/>
        </p:nvSpPr>
        <p:spPr>
          <a:xfrm>
            <a:off x="467544" y="1133714"/>
            <a:ext cx="8424936"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Blip>
                <a:blip r:embed="rId3"/>
              </a:buBlip>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 Until a suitable alternative to the plastic straw that can be used for people who need a straw to drink hot drinks...businesses must be encouraged to keep some plastic straws available.</a:t>
            </a:r>
          </a:p>
          <a:p>
            <a:pPr marL="0" marR="0" lvl="0" indent="0" algn="l" defTabSz="914400" rtl="0" eaLnBrk="1" fontAlgn="auto" latinLnBrk="0" hangingPunct="1">
              <a:lnSpc>
                <a:spcPct val="100000"/>
              </a:lnSpc>
              <a:spcBef>
                <a:spcPts val="0"/>
              </a:spcBef>
              <a:spcAft>
                <a:spcPts val="0"/>
              </a:spcAft>
              <a:buClrTx/>
              <a:buSzTx/>
              <a:buFontTx/>
              <a:buBlip>
                <a:blip r:embed="rId3"/>
              </a:buBlip>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Blip>
                <a:blip r:embed="rId3"/>
              </a:buBlip>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With Jamie.JPG"/>
          <p:cNvPicPr>
            <a:picLocks noChangeAspect="1"/>
          </p:cNvPicPr>
          <p:nvPr/>
        </p:nvPicPr>
        <p:blipFill>
          <a:blip r:embed="rId4" cstate="print"/>
          <a:srcRect t="19428"/>
          <a:stretch>
            <a:fillRect/>
          </a:stretch>
        </p:blipFill>
        <p:spPr>
          <a:xfrm>
            <a:off x="1763688" y="3284984"/>
            <a:ext cx="5436096" cy="3284984"/>
          </a:xfrm>
          <a:prstGeom prst="rect">
            <a:avLst/>
          </a:prstGeom>
        </p:spPr>
      </p:pic>
    </p:spTree>
    <p:extLst>
      <p:ext uri="{BB962C8B-B14F-4D97-AF65-F5344CB8AC3E}">
        <p14:creationId xmlns:p14="http://schemas.microsoft.com/office/powerpoint/2010/main" val="24600381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7383" y="209785"/>
            <a:ext cx="242566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Aberdeen City</a:t>
            </a:r>
          </a:p>
        </p:txBody>
      </p:sp>
      <p:sp>
        <p:nvSpPr>
          <p:cNvPr id="3" name="Rectangle 2"/>
          <p:cNvSpPr/>
          <p:nvPr/>
        </p:nvSpPr>
        <p:spPr>
          <a:xfrm>
            <a:off x="3491880" y="493086"/>
            <a:ext cx="2486579"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Aberdeenshire</a:t>
            </a:r>
            <a:endPar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endParaRPr>
          </a:p>
        </p:txBody>
      </p:sp>
      <p:sp>
        <p:nvSpPr>
          <p:cNvPr id="4" name="Rectangle 3"/>
          <p:cNvSpPr/>
          <p:nvPr/>
        </p:nvSpPr>
        <p:spPr>
          <a:xfrm>
            <a:off x="703131" y="1628800"/>
            <a:ext cx="1255473"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angus</a:t>
            </a:r>
          </a:p>
        </p:txBody>
      </p:sp>
      <p:sp>
        <p:nvSpPr>
          <p:cNvPr id="5" name="Rectangle 4"/>
          <p:cNvSpPr/>
          <p:nvPr/>
        </p:nvSpPr>
        <p:spPr>
          <a:xfrm>
            <a:off x="6876256" y="440617"/>
            <a:ext cx="1992853"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Inverclyde</a:t>
            </a:r>
            <a:endPar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endParaRPr>
          </a:p>
        </p:txBody>
      </p:sp>
      <p:sp>
        <p:nvSpPr>
          <p:cNvPr id="6" name="Rectangle 5"/>
          <p:cNvSpPr/>
          <p:nvPr/>
        </p:nvSpPr>
        <p:spPr>
          <a:xfrm>
            <a:off x="6149775" y="1681269"/>
            <a:ext cx="726481"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Fife</a:t>
            </a:r>
          </a:p>
        </p:txBody>
      </p:sp>
      <p:sp>
        <p:nvSpPr>
          <p:cNvPr id="7" name="Rectangle 6"/>
          <p:cNvSpPr/>
          <p:nvPr/>
        </p:nvSpPr>
        <p:spPr>
          <a:xfrm>
            <a:off x="2993047" y="1681268"/>
            <a:ext cx="1340432"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falkirk</a:t>
            </a:r>
            <a:endPar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endParaRPr>
          </a:p>
        </p:txBody>
      </p:sp>
      <p:sp>
        <p:nvSpPr>
          <p:cNvPr id="8" name="Rectangle 7"/>
          <p:cNvSpPr/>
          <p:nvPr/>
        </p:nvSpPr>
        <p:spPr>
          <a:xfrm>
            <a:off x="373713" y="5013176"/>
            <a:ext cx="191430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Highlands</a:t>
            </a:r>
          </a:p>
        </p:txBody>
      </p:sp>
      <p:sp>
        <p:nvSpPr>
          <p:cNvPr id="9" name="Rectangle 8"/>
          <p:cNvSpPr/>
          <p:nvPr/>
        </p:nvSpPr>
        <p:spPr>
          <a:xfrm>
            <a:off x="3420548" y="5252232"/>
            <a:ext cx="262924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Edinburgh City</a:t>
            </a:r>
          </a:p>
        </p:txBody>
      </p:sp>
      <p:sp>
        <p:nvSpPr>
          <p:cNvPr id="10" name="Rectangle 9"/>
          <p:cNvSpPr/>
          <p:nvPr/>
        </p:nvSpPr>
        <p:spPr>
          <a:xfrm>
            <a:off x="6716758" y="4413011"/>
            <a:ext cx="187904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Perth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kinross</a:t>
            </a:r>
            <a:endPar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endParaRPr>
          </a:p>
        </p:txBody>
      </p:sp>
      <p:sp>
        <p:nvSpPr>
          <p:cNvPr id="11" name="Rectangle 10"/>
          <p:cNvSpPr/>
          <p:nvPr/>
        </p:nvSpPr>
        <p:spPr>
          <a:xfrm>
            <a:off x="5908848" y="5877272"/>
            <a:ext cx="2948243"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Shetland islands</a:t>
            </a:r>
          </a:p>
        </p:txBody>
      </p:sp>
      <p:sp>
        <p:nvSpPr>
          <p:cNvPr id="12" name="Rectangle 11"/>
          <p:cNvSpPr/>
          <p:nvPr/>
        </p:nvSpPr>
        <p:spPr>
          <a:xfrm>
            <a:off x="995786" y="5949280"/>
            <a:ext cx="268855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entury Gothic" panose="020B0502020202020204" pitchFamily="34" charset="0"/>
                <a:ea typeface="+mn-ea"/>
                <a:cs typeface="+mn-cs"/>
              </a:rPr>
              <a:t>Orkney islands</a:t>
            </a:r>
          </a:p>
        </p:txBody>
      </p:sp>
      <p:sp>
        <p:nvSpPr>
          <p:cNvPr id="13" name="Rectangle 12"/>
          <p:cNvSpPr/>
          <p:nvPr/>
        </p:nvSpPr>
        <p:spPr>
          <a:xfrm>
            <a:off x="654105" y="2967335"/>
            <a:ext cx="783579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entury Gothic" panose="020B0502020202020204" pitchFamily="34" charset="0"/>
                <a:ea typeface="+mn-ea"/>
                <a:cs typeface="+mn-cs"/>
              </a:rPr>
              <a:t>Glasgow City Council?</a:t>
            </a:r>
          </a:p>
        </p:txBody>
      </p:sp>
    </p:spTree>
    <p:extLst>
      <p:ext uri="{BB962C8B-B14F-4D97-AF65-F5344CB8AC3E}">
        <p14:creationId xmlns:p14="http://schemas.microsoft.com/office/powerpoint/2010/main" val="32034723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www.forgerecycling.co.uk/blog/wp-content/uploads/2015/03/balloons-1012541_960_720.jpg"/>
          <p:cNvPicPr>
            <a:picLocks noChangeAspect="1" noChangeArrowheads="1"/>
          </p:cNvPicPr>
          <p:nvPr/>
        </p:nvPicPr>
        <p:blipFill>
          <a:blip r:embed="rId3" cstate="print"/>
          <a:srcRect/>
          <a:stretch>
            <a:fillRect/>
          </a:stretch>
        </p:blipFill>
        <p:spPr bwMode="auto">
          <a:xfrm>
            <a:off x="755576" y="404664"/>
            <a:ext cx="7776864" cy="5200778"/>
          </a:xfrm>
          <a:prstGeom prst="rect">
            <a:avLst/>
          </a:prstGeom>
          <a:noFill/>
        </p:spPr>
      </p:pic>
      <p:sp>
        <p:nvSpPr>
          <p:cNvPr id="3" name="Rectangle 2"/>
          <p:cNvSpPr/>
          <p:nvPr/>
        </p:nvSpPr>
        <p:spPr>
          <a:xfrm>
            <a:off x="2257059" y="5661248"/>
            <a:ext cx="480176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rPr>
              <a:t>A PRETTY SIGHT</a:t>
            </a:r>
          </a:p>
        </p:txBody>
      </p:sp>
    </p:spTree>
    <p:extLst>
      <p:ext uri="{BB962C8B-B14F-4D97-AF65-F5344CB8AC3E}">
        <p14:creationId xmlns:p14="http://schemas.microsoft.com/office/powerpoint/2010/main" val="249959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i2.walesonline.co.uk/incoming/article6323193.ece/ALTERNATES/s615/JS29213705JPG.jpg"/>
          <p:cNvPicPr>
            <a:picLocks noChangeAspect="1" noChangeArrowheads="1"/>
          </p:cNvPicPr>
          <p:nvPr/>
        </p:nvPicPr>
        <p:blipFill>
          <a:blip r:embed="rId3" cstate="print"/>
          <a:srcRect/>
          <a:stretch>
            <a:fillRect/>
          </a:stretch>
        </p:blipFill>
        <p:spPr bwMode="auto">
          <a:xfrm>
            <a:off x="683568" y="404664"/>
            <a:ext cx="7776864" cy="5171930"/>
          </a:xfrm>
          <a:prstGeom prst="rect">
            <a:avLst/>
          </a:prstGeom>
          <a:noFill/>
        </p:spPr>
      </p:pic>
      <p:sp>
        <p:nvSpPr>
          <p:cNvPr id="3" name="Rectangle 2"/>
          <p:cNvSpPr/>
          <p:nvPr/>
        </p:nvSpPr>
        <p:spPr>
          <a:xfrm>
            <a:off x="1403648" y="5661248"/>
            <a:ext cx="650857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rPr>
              <a:t>Pretty spectacular</a:t>
            </a:r>
          </a:p>
        </p:txBody>
      </p:sp>
    </p:spTree>
    <p:extLst>
      <p:ext uri="{BB962C8B-B14F-4D97-AF65-F5344CB8AC3E}">
        <p14:creationId xmlns:p14="http://schemas.microsoft.com/office/powerpoint/2010/main" val="2945342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newsimg.bbc.co.uk/media/images/44735000/jpg/_44735608_13458b46-2a83-4059-8352-a20df1b3dd06.jpg"/>
          <p:cNvPicPr>
            <a:picLocks noChangeAspect="1" noChangeArrowheads="1"/>
          </p:cNvPicPr>
          <p:nvPr/>
        </p:nvPicPr>
        <p:blipFill>
          <a:blip r:embed="rId3" cstate="print"/>
          <a:srcRect/>
          <a:stretch>
            <a:fillRect/>
          </a:stretch>
        </p:blipFill>
        <p:spPr bwMode="auto">
          <a:xfrm>
            <a:off x="323528" y="332656"/>
            <a:ext cx="3254760" cy="2448272"/>
          </a:xfrm>
          <a:prstGeom prst="rect">
            <a:avLst/>
          </a:prstGeom>
          <a:noFill/>
        </p:spPr>
      </p:pic>
      <p:pic>
        <p:nvPicPr>
          <p:cNvPr id="105476" name="Picture 4" descr="https://www.rspca.org.uk/webContent/staticImages/SectionImages/ChineseLanterns.jpg"/>
          <p:cNvPicPr>
            <a:picLocks noChangeAspect="1" noChangeArrowheads="1"/>
          </p:cNvPicPr>
          <p:nvPr/>
        </p:nvPicPr>
        <p:blipFill>
          <a:blip r:embed="rId4" cstate="print"/>
          <a:srcRect/>
          <a:stretch>
            <a:fillRect/>
          </a:stretch>
        </p:blipFill>
        <p:spPr bwMode="auto">
          <a:xfrm>
            <a:off x="539552" y="3645024"/>
            <a:ext cx="8136904" cy="2934621"/>
          </a:xfrm>
          <a:prstGeom prst="rect">
            <a:avLst/>
          </a:prstGeom>
          <a:noFill/>
        </p:spPr>
      </p:pic>
      <p:pic>
        <p:nvPicPr>
          <p:cNvPr id="105478" name="Picture 6" descr="http://coastmonkey.ie/wp-content/uploads/2017/03/Black-footed-Albatross-with-latex-balloon-1024x544.jpg"/>
          <p:cNvPicPr>
            <a:picLocks noChangeAspect="1" noChangeArrowheads="1"/>
          </p:cNvPicPr>
          <p:nvPr/>
        </p:nvPicPr>
        <p:blipFill>
          <a:blip r:embed="rId5" cstate="print"/>
          <a:srcRect/>
          <a:stretch>
            <a:fillRect/>
          </a:stretch>
        </p:blipFill>
        <p:spPr bwMode="auto">
          <a:xfrm>
            <a:off x="3857767" y="260648"/>
            <a:ext cx="4458649" cy="2368658"/>
          </a:xfrm>
          <a:prstGeom prst="rect">
            <a:avLst/>
          </a:prstGeom>
          <a:noFill/>
        </p:spPr>
      </p:pic>
      <p:sp>
        <p:nvSpPr>
          <p:cNvPr id="5" name="Rectangle 4"/>
          <p:cNvSpPr/>
          <p:nvPr/>
        </p:nvSpPr>
        <p:spPr>
          <a:xfrm>
            <a:off x="2195736" y="2780928"/>
            <a:ext cx="470519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PRETTY DEADLY</a:t>
            </a:r>
          </a:p>
        </p:txBody>
      </p:sp>
    </p:spTree>
    <p:extLst>
      <p:ext uri="{BB962C8B-B14F-4D97-AF65-F5344CB8AC3E}">
        <p14:creationId xmlns:p14="http://schemas.microsoft.com/office/powerpoint/2010/main" val="23784723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Image result for blue planet 2 plastic"/>
          <p:cNvPicPr>
            <a:picLocks noChangeAspect="1" noChangeArrowheads="1"/>
          </p:cNvPicPr>
          <p:nvPr/>
        </p:nvPicPr>
        <p:blipFill>
          <a:blip r:embed="rId3" cstate="print"/>
          <a:srcRect/>
          <a:stretch>
            <a:fillRect/>
          </a:stretch>
        </p:blipFill>
        <p:spPr bwMode="auto">
          <a:xfrm>
            <a:off x="848158" y="1340768"/>
            <a:ext cx="7955170" cy="4176464"/>
          </a:xfrm>
          <a:prstGeom prst="rect">
            <a:avLst/>
          </a:prstGeom>
          <a:noFill/>
        </p:spPr>
      </p:pic>
    </p:spTree>
    <p:extLst>
      <p:ext uri="{BB962C8B-B14F-4D97-AF65-F5344CB8AC3E}">
        <p14:creationId xmlns:p14="http://schemas.microsoft.com/office/powerpoint/2010/main" val="40601401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orca pushes dead calf"/>
          <p:cNvPicPr>
            <a:picLocks noChangeAspect="1" noChangeArrowheads="1"/>
          </p:cNvPicPr>
          <p:nvPr/>
        </p:nvPicPr>
        <p:blipFill>
          <a:blip r:embed="rId3" cstate="print"/>
          <a:srcRect/>
          <a:stretch>
            <a:fillRect/>
          </a:stretch>
        </p:blipFill>
        <p:spPr bwMode="auto">
          <a:xfrm>
            <a:off x="467544" y="692696"/>
            <a:ext cx="8326530" cy="4680520"/>
          </a:xfrm>
          <a:prstGeom prst="rect">
            <a:avLst/>
          </a:prstGeom>
          <a:noFill/>
        </p:spPr>
      </p:pic>
    </p:spTree>
    <p:extLst>
      <p:ext uri="{BB962C8B-B14F-4D97-AF65-F5344CB8AC3E}">
        <p14:creationId xmlns:p14="http://schemas.microsoft.com/office/powerpoint/2010/main" val="2403597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p:txBody>
          <a:bodyPr/>
          <a:lstStyle/>
          <a:p>
            <a:pP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dirty="0">
                <a:solidFill>
                  <a:srgbClr val="CC0000"/>
                </a:solidFill>
              </a:rPr>
              <a:t>KIMO Members</a:t>
            </a:r>
          </a:p>
        </p:txBody>
      </p:sp>
      <p:sp>
        <p:nvSpPr>
          <p:cNvPr id="9219" name="Rectangle 2"/>
          <p:cNvSpPr>
            <a:spLocks noGrp="1" noChangeArrowheads="1"/>
          </p:cNvSpPr>
          <p:nvPr>
            <p:ph idx="1"/>
          </p:nvPr>
        </p:nvSpPr>
        <p:spPr>
          <a:xfrm>
            <a:off x="521551" y="1916832"/>
            <a:ext cx="7769225" cy="3191731"/>
          </a:xfrm>
        </p:spPr>
        <p:txBody>
          <a:bodyPr/>
          <a:lstStyle/>
          <a:p>
            <a:pPr marL="0" indent="0" algn="ctr">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800" dirty="0"/>
              <a:t>KIMO now has </a:t>
            </a:r>
            <a:r>
              <a:rPr lang="en-GB" sz="1800" b="1" dirty="0"/>
              <a:t>82</a:t>
            </a:r>
            <a:r>
              <a:rPr lang="en-GB" sz="1800" dirty="0"/>
              <a:t> member municipalities in </a:t>
            </a:r>
            <a:r>
              <a:rPr lang="en-GB" sz="1800" b="1" dirty="0"/>
              <a:t>8</a:t>
            </a:r>
            <a:r>
              <a:rPr lang="en-GB" sz="1800" dirty="0"/>
              <a:t> countries, representing more than </a:t>
            </a:r>
            <a:r>
              <a:rPr lang="en-GB" sz="1800" b="1" dirty="0"/>
              <a:t>5 million </a:t>
            </a:r>
            <a:r>
              <a:rPr lang="en-GB" sz="1800" dirty="0"/>
              <a:t>citizens across Europe.</a:t>
            </a:r>
          </a:p>
          <a:p>
            <a:pPr>
              <a:spcBef>
                <a:spcPts val="900"/>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Netherlands and Belgium (35)</a:t>
            </a:r>
          </a:p>
          <a:p>
            <a:pPr>
              <a:spcBef>
                <a:spcPts val="900"/>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Sweden (13)</a:t>
            </a:r>
          </a:p>
          <a:p>
            <a:pPr>
              <a:spcBef>
                <a:spcPts val="900"/>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Denmark (17)</a:t>
            </a:r>
          </a:p>
          <a:p>
            <a:pPr>
              <a:spcBef>
                <a:spcPts val="900"/>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UK (7)</a:t>
            </a:r>
          </a:p>
          <a:p>
            <a:pPr>
              <a:spcBef>
                <a:spcPts val="900"/>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Norway (5)</a:t>
            </a:r>
          </a:p>
          <a:p>
            <a:pPr>
              <a:spcBef>
                <a:spcPts val="900"/>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Faroe Islands (2)</a:t>
            </a:r>
          </a:p>
          <a:p>
            <a:pPr>
              <a:spcBef>
                <a:spcPts val="900"/>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Germany (2)</a:t>
            </a:r>
          </a:p>
          <a:p>
            <a:pPr>
              <a:spcBef>
                <a:spcPts val="900"/>
              </a:spcBef>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dirty="0"/>
              <a:t>Lithuania (1)</a:t>
            </a:r>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marL="0" indent="0">
              <a:buClr>
                <a:srgbClr val="E00000"/>
              </a:buCl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650" dirty="0"/>
          </a:p>
          <a:p>
            <a:pPr indent="-254794">
              <a:buClrTx/>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n-GB"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369"/>
          <a:stretch/>
        </p:blipFill>
        <p:spPr>
          <a:xfrm>
            <a:off x="3707904" y="2672916"/>
            <a:ext cx="5130570" cy="2967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3468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Related image"/>
          <p:cNvPicPr>
            <a:picLocks noChangeAspect="1" noChangeArrowheads="1"/>
          </p:cNvPicPr>
          <p:nvPr/>
        </p:nvPicPr>
        <p:blipFill>
          <a:blip r:embed="rId3" cstate="print"/>
          <a:srcRect/>
          <a:stretch>
            <a:fillRect/>
          </a:stretch>
        </p:blipFill>
        <p:spPr bwMode="auto">
          <a:xfrm>
            <a:off x="539552" y="1124744"/>
            <a:ext cx="7801931" cy="4392488"/>
          </a:xfrm>
          <a:prstGeom prst="rect">
            <a:avLst/>
          </a:prstGeom>
          <a:noFill/>
        </p:spPr>
      </p:pic>
    </p:spTree>
    <p:extLst>
      <p:ext uri="{BB962C8B-B14F-4D97-AF65-F5344CB8AC3E}">
        <p14:creationId xmlns:p14="http://schemas.microsoft.com/office/powerpoint/2010/main" val="36267553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G:\Conservation 2017 18\A School of Conservation\Ocean Defenders\Lucy Quinn\IMG_5058.JPG"/>
          <p:cNvPicPr>
            <a:picLocks noChangeAspect="1" noChangeArrowheads="1"/>
          </p:cNvPicPr>
          <p:nvPr/>
        </p:nvPicPr>
        <p:blipFill>
          <a:blip r:embed="rId3" cstate="print"/>
          <a:srcRect/>
          <a:stretch>
            <a:fillRect/>
          </a:stretch>
        </p:blipFill>
        <p:spPr bwMode="auto">
          <a:xfrm>
            <a:off x="4283968" y="404664"/>
            <a:ext cx="4283968" cy="3212976"/>
          </a:xfrm>
          <a:prstGeom prst="rect">
            <a:avLst/>
          </a:prstGeom>
          <a:noFill/>
        </p:spPr>
      </p:pic>
      <p:pic>
        <p:nvPicPr>
          <p:cNvPr id="149506" name="Picture 2" descr="G:\Conservation 2017 18\A School of Conservation\Ocean Defenders\Lucy Quinn\IMG_5081.JPG"/>
          <p:cNvPicPr>
            <a:picLocks noChangeAspect="1" noChangeArrowheads="1"/>
          </p:cNvPicPr>
          <p:nvPr/>
        </p:nvPicPr>
        <p:blipFill>
          <a:blip r:embed="rId4" cstate="print"/>
          <a:srcRect/>
          <a:stretch>
            <a:fillRect/>
          </a:stretch>
        </p:blipFill>
        <p:spPr bwMode="auto">
          <a:xfrm>
            <a:off x="323528" y="908720"/>
            <a:ext cx="3888432" cy="5184576"/>
          </a:xfrm>
          <a:prstGeom prst="rect">
            <a:avLst/>
          </a:prstGeom>
          <a:noFill/>
        </p:spPr>
      </p:pic>
      <p:pic>
        <p:nvPicPr>
          <p:cNvPr id="149507" name="Picture 3" descr="G:\Conservation 2017 18\A School of Conservation\Ocean Defenders\Lucy Quinn\IMG_5094.JPG"/>
          <p:cNvPicPr>
            <a:picLocks noChangeAspect="1" noChangeArrowheads="1"/>
          </p:cNvPicPr>
          <p:nvPr/>
        </p:nvPicPr>
        <p:blipFill>
          <a:blip r:embed="rId5" cstate="print"/>
          <a:srcRect/>
          <a:stretch>
            <a:fillRect/>
          </a:stretch>
        </p:blipFill>
        <p:spPr bwMode="auto">
          <a:xfrm>
            <a:off x="5580112" y="2852936"/>
            <a:ext cx="2778662" cy="3704882"/>
          </a:xfrm>
          <a:prstGeom prst="rect">
            <a:avLst/>
          </a:prstGeom>
          <a:noFill/>
        </p:spPr>
      </p:pic>
    </p:spTree>
    <p:extLst>
      <p:ext uri="{BB962C8B-B14F-4D97-AF65-F5344CB8AC3E}">
        <p14:creationId xmlns:p14="http://schemas.microsoft.com/office/powerpoint/2010/main" val="29794470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G:\Conservation 2017 18\A School of Conservation\Ocean Defenders\Lucy Quinn\IMG_5069.JPG"/>
          <p:cNvPicPr>
            <a:picLocks noChangeAspect="1" noChangeArrowheads="1"/>
          </p:cNvPicPr>
          <p:nvPr/>
        </p:nvPicPr>
        <p:blipFill>
          <a:blip r:embed="rId3" cstate="print"/>
          <a:srcRect/>
          <a:stretch>
            <a:fillRect/>
          </a:stretch>
        </p:blipFill>
        <p:spPr bwMode="auto">
          <a:xfrm>
            <a:off x="827584" y="692696"/>
            <a:ext cx="7440827" cy="5580620"/>
          </a:xfrm>
          <a:prstGeom prst="rect">
            <a:avLst/>
          </a:prstGeom>
          <a:noFill/>
        </p:spPr>
      </p:pic>
    </p:spTree>
    <p:extLst>
      <p:ext uri="{BB962C8B-B14F-4D97-AF65-F5344CB8AC3E}">
        <p14:creationId xmlns:p14="http://schemas.microsoft.com/office/powerpoint/2010/main" val="7835407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G:\Conservation 2017 18\A School of Conservation\Ocean Defenders\Lucy Quinn\69139c99-921f-4a09-a734-212cad374512.jpg"/>
          <p:cNvPicPr>
            <a:picLocks noChangeAspect="1" noChangeArrowheads="1"/>
          </p:cNvPicPr>
          <p:nvPr/>
        </p:nvPicPr>
        <p:blipFill>
          <a:blip r:embed="rId3" cstate="print"/>
          <a:srcRect/>
          <a:stretch>
            <a:fillRect/>
          </a:stretch>
        </p:blipFill>
        <p:spPr bwMode="auto">
          <a:xfrm>
            <a:off x="539552" y="476672"/>
            <a:ext cx="7784513" cy="5717828"/>
          </a:xfrm>
          <a:prstGeom prst="rect">
            <a:avLst/>
          </a:prstGeom>
          <a:noFill/>
        </p:spPr>
      </p:pic>
    </p:spTree>
    <p:extLst>
      <p:ext uri="{BB962C8B-B14F-4D97-AF65-F5344CB8AC3E}">
        <p14:creationId xmlns:p14="http://schemas.microsoft.com/office/powerpoint/2010/main" val="21466662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G:\Conservation 2017 18\A School of Conservation\Ocean Defenders\Lucy Quinn\IMG_5065.JPG"/>
          <p:cNvPicPr>
            <a:picLocks noChangeAspect="1" noChangeArrowheads="1"/>
          </p:cNvPicPr>
          <p:nvPr/>
        </p:nvPicPr>
        <p:blipFill>
          <a:blip r:embed="rId3" cstate="print"/>
          <a:srcRect r="11184"/>
          <a:stretch>
            <a:fillRect/>
          </a:stretch>
        </p:blipFill>
        <p:spPr bwMode="auto">
          <a:xfrm>
            <a:off x="1403648" y="620688"/>
            <a:ext cx="6408712" cy="5411801"/>
          </a:xfrm>
          <a:prstGeom prst="rect">
            <a:avLst/>
          </a:prstGeom>
          <a:noFill/>
        </p:spPr>
      </p:pic>
    </p:spTree>
    <p:extLst>
      <p:ext uri="{BB962C8B-B14F-4D97-AF65-F5344CB8AC3E}">
        <p14:creationId xmlns:p14="http://schemas.microsoft.com/office/powerpoint/2010/main" val="35356886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srcRect l="8855" t="29156" r="57939" b="35407"/>
          <a:stretch>
            <a:fillRect/>
          </a:stretch>
        </p:blipFill>
        <p:spPr bwMode="auto">
          <a:xfrm>
            <a:off x="323528" y="764704"/>
            <a:ext cx="8280920" cy="4968552"/>
          </a:xfrm>
          <a:prstGeom prst="rect">
            <a:avLst/>
          </a:prstGeom>
          <a:noFill/>
          <a:ln w="9525">
            <a:noFill/>
            <a:miter lim="800000"/>
            <a:headEnd/>
            <a:tailEnd/>
          </a:ln>
        </p:spPr>
      </p:pic>
    </p:spTree>
    <p:extLst>
      <p:ext uri="{BB962C8B-B14F-4D97-AF65-F5344CB8AC3E}">
        <p14:creationId xmlns:p14="http://schemas.microsoft.com/office/powerpoint/2010/main" val="7753991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078.JPG"/>
          <p:cNvPicPr>
            <a:picLocks noChangeAspect="1"/>
          </p:cNvPicPr>
          <p:nvPr/>
        </p:nvPicPr>
        <p:blipFill>
          <a:blip r:embed="rId3" cstate="print"/>
          <a:stretch>
            <a:fillRect/>
          </a:stretch>
        </p:blipFill>
        <p:spPr>
          <a:xfrm>
            <a:off x="6876256" y="404664"/>
            <a:ext cx="2007975" cy="1505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IMG_8081.GIF"/>
          <p:cNvPicPr>
            <a:picLocks noChangeAspect="1"/>
          </p:cNvPicPr>
          <p:nvPr/>
        </p:nvPicPr>
        <p:blipFill>
          <a:blip r:embed="rId4" cstate="print"/>
          <a:stretch>
            <a:fillRect/>
          </a:stretch>
        </p:blipFill>
        <p:spPr>
          <a:xfrm>
            <a:off x="1619672" y="5517232"/>
            <a:ext cx="5450869" cy="783458"/>
          </a:xfrm>
          <a:prstGeom prst="rect">
            <a:avLst/>
          </a:prstGeom>
        </p:spPr>
      </p:pic>
      <p:pic>
        <p:nvPicPr>
          <p:cNvPr id="4" name="Picture 3" descr="IMG_8083.GIF"/>
          <p:cNvPicPr>
            <a:picLocks noChangeAspect="1"/>
          </p:cNvPicPr>
          <p:nvPr/>
        </p:nvPicPr>
        <p:blipFill>
          <a:blip r:embed="rId5" cstate="print"/>
          <a:stretch>
            <a:fillRect/>
          </a:stretch>
        </p:blipFill>
        <p:spPr>
          <a:xfrm>
            <a:off x="395536" y="404664"/>
            <a:ext cx="6171890" cy="100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G_8891.jpg"/>
          <p:cNvPicPr>
            <a:picLocks noChangeAspect="1"/>
          </p:cNvPicPr>
          <p:nvPr/>
        </p:nvPicPr>
        <p:blipFill>
          <a:blip r:embed="rId6" cstate="print"/>
          <a:stretch>
            <a:fillRect/>
          </a:stretch>
        </p:blipFill>
        <p:spPr>
          <a:xfrm>
            <a:off x="1979712" y="1844824"/>
            <a:ext cx="4517944" cy="3388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84905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230.JPG">
            <a:extLst>
              <a:ext uri="{FF2B5EF4-FFF2-40B4-BE49-F238E27FC236}">
                <a16:creationId xmlns:a16="http://schemas.microsoft.com/office/drawing/2014/main" id="{5A4950ED-9AB2-4110-8192-1886A601EEED}"/>
              </a:ext>
            </a:extLst>
          </p:cNvPr>
          <p:cNvPicPr>
            <a:picLocks noChangeAspect="1"/>
          </p:cNvPicPr>
          <p:nvPr/>
        </p:nvPicPr>
        <p:blipFill>
          <a:blip r:embed="rId3" cstate="print"/>
          <a:srcRect t="8603"/>
          <a:stretch>
            <a:fillRect/>
          </a:stretch>
        </p:blipFill>
        <p:spPr>
          <a:xfrm>
            <a:off x="2024844" y="896526"/>
            <a:ext cx="5094312" cy="3492039"/>
          </a:xfrm>
          <a:prstGeom prst="rect">
            <a:avLst/>
          </a:prstGeom>
        </p:spPr>
      </p:pic>
      <p:sp>
        <p:nvSpPr>
          <p:cNvPr id="3" name="Rectangle 2">
            <a:extLst>
              <a:ext uri="{FF2B5EF4-FFF2-40B4-BE49-F238E27FC236}">
                <a16:creationId xmlns:a16="http://schemas.microsoft.com/office/drawing/2014/main" id="{3C0B8CF1-8CCB-418B-A0C1-0A9D0FCE3056}"/>
              </a:ext>
            </a:extLst>
          </p:cNvPr>
          <p:cNvSpPr/>
          <p:nvPr/>
        </p:nvSpPr>
        <p:spPr>
          <a:xfrm>
            <a:off x="2648331" y="188640"/>
            <a:ext cx="340189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black"/>
                </a:solidFill>
                <a:effectLst/>
                <a:uLnTx/>
                <a:uFillTx/>
                <a:latin typeface="Ravie" pitchFamily="82" charset="0"/>
                <a:ea typeface="+mn-ea"/>
                <a:cs typeface="+mn-cs"/>
              </a:rPr>
              <a:t>Arrochar</a:t>
            </a:r>
            <a:endParaRPr kumimoji="0" lang="en-GB" sz="4000" b="1" i="0" u="none" strike="noStrike" kern="1200" cap="none" spc="0" normalizeH="0" baseline="0" noProof="0" dirty="0">
              <a:ln>
                <a:noFill/>
              </a:ln>
              <a:solidFill>
                <a:prstClr val="black"/>
              </a:solidFill>
              <a:effectLst/>
              <a:uLnTx/>
              <a:uFillTx/>
              <a:latin typeface="Ravie" pitchFamily="82" charset="0"/>
              <a:ea typeface="+mn-ea"/>
              <a:cs typeface="+mn-cs"/>
            </a:endParaRPr>
          </a:p>
        </p:txBody>
      </p:sp>
      <p:pic>
        <p:nvPicPr>
          <p:cNvPr id="4" name="Picture 3" descr="IMG_8204.JPG">
            <a:extLst>
              <a:ext uri="{FF2B5EF4-FFF2-40B4-BE49-F238E27FC236}">
                <a16:creationId xmlns:a16="http://schemas.microsoft.com/office/drawing/2014/main" id="{C749C2C5-ABBA-4985-AAD0-7E144BBFC828}"/>
              </a:ext>
            </a:extLst>
          </p:cNvPr>
          <p:cNvPicPr>
            <a:picLocks noChangeAspect="1"/>
          </p:cNvPicPr>
          <p:nvPr/>
        </p:nvPicPr>
        <p:blipFill>
          <a:blip r:embed="rId4" cstate="print"/>
          <a:stretch>
            <a:fillRect/>
          </a:stretch>
        </p:blipFill>
        <p:spPr>
          <a:xfrm>
            <a:off x="6354708" y="4579024"/>
            <a:ext cx="2645736" cy="1984302"/>
          </a:xfrm>
          <a:prstGeom prst="rect">
            <a:avLst/>
          </a:prstGeom>
        </p:spPr>
      </p:pic>
      <p:pic>
        <p:nvPicPr>
          <p:cNvPr id="5" name="Picture 4" descr="IMG_8211.JPG">
            <a:extLst>
              <a:ext uri="{FF2B5EF4-FFF2-40B4-BE49-F238E27FC236}">
                <a16:creationId xmlns:a16="http://schemas.microsoft.com/office/drawing/2014/main" id="{BCA1C826-D847-4E93-B528-241AA560738E}"/>
              </a:ext>
            </a:extLst>
          </p:cNvPr>
          <p:cNvPicPr>
            <a:picLocks noChangeAspect="1"/>
          </p:cNvPicPr>
          <p:nvPr/>
        </p:nvPicPr>
        <p:blipFill>
          <a:blip r:embed="rId5" cstate="print"/>
          <a:stretch>
            <a:fillRect/>
          </a:stretch>
        </p:blipFill>
        <p:spPr>
          <a:xfrm rot="10800000">
            <a:off x="3321967" y="4588088"/>
            <a:ext cx="2681012" cy="2010759"/>
          </a:xfrm>
          <a:prstGeom prst="rect">
            <a:avLst/>
          </a:prstGeom>
        </p:spPr>
      </p:pic>
      <p:pic>
        <p:nvPicPr>
          <p:cNvPr id="6" name="Picture 5" descr="IMG_8218.JPG">
            <a:extLst>
              <a:ext uri="{FF2B5EF4-FFF2-40B4-BE49-F238E27FC236}">
                <a16:creationId xmlns:a16="http://schemas.microsoft.com/office/drawing/2014/main" id="{63F8236F-6CCA-4F44-8661-03E5C1A01718}"/>
              </a:ext>
            </a:extLst>
          </p:cNvPr>
          <p:cNvPicPr>
            <a:picLocks noChangeAspect="1"/>
          </p:cNvPicPr>
          <p:nvPr/>
        </p:nvPicPr>
        <p:blipFill>
          <a:blip r:embed="rId6" cstate="print"/>
          <a:stretch>
            <a:fillRect/>
          </a:stretch>
        </p:blipFill>
        <p:spPr>
          <a:xfrm>
            <a:off x="324501" y="4653136"/>
            <a:ext cx="2645736" cy="1984302"/>
          </a:xfrm>
          <a:prstGeom prst="rect">
            <a:avLst/>
          </a:prstGeom>
        </p:spPr>
      </p:pic>
    </p:spTree>
    <p:extLst>
      <p:ext uri="{BB962C8B-B14F-4D97-AF65-F5344CB8AC3E}">
        <p14:creationId xmlns:p14="http://schemas.microsoft.com/office/powerpoint/2010/main" val="1073365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C1BF28-5944-4C9D-8985-C3EA1F075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526368"/>
            <a:ext cx="7902624" cy="5926968"/>
          </a:xfrm>
          <a:prstGeom prst="rect">
            <a:avLst/>
          </a:prstGeom>
        </p:spPr>
      </p:pic>
    </p:spTree>
    <p:extLst>
      <p:ext uri="{BB962C8B-B14F-4D97-AF65-F5344CB8AC3E}">
        <p14:creationId xmlns:p14="http://schemas.microsoft.com/office/powerpoint/2010/main" val="7864084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D57744-1787-4786-9FE7-1B83F11FDD39}"/>
              </a:ext>
            </a:extLst>
          </p:cNvPr>
          <p:cNvSpPr/>
          <p:nvPr/>
        </p:nvSpPr>
        <p:spPr>
          <a:xfrm>
            <a:off x="2401375" y="116632"/>
            <a:ext cx="434125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Ravie" pitchFamily="82" charset="0"/>
                <a:ea typeface="+mn-ea"/>
                <a:cs typeface="+mn-cs"/>
              </a:rPr>
              <a:t>Get Involved</a:t>
            </a:r>
          </a:p>
        </p:txBody>
      </p:sp>
      <p:sp>
        <p:nvSpPr>
          <p:cNvPr id="3" name="Rectangle 2">
            <a:extLst>
              <a:ext uri="{FF2B5EF4-FFF2-40B4-BE49-F238E27FC236}">
                <a16:creationId xmlns:a16="http://schemas.microsoft.com/office/drawing/2014/main" id="{304B738E-5C27-4646-9BD5-A1035D0457C0}"/>
              </a:ext>
            </a:extLst>
          </p:cNvPr>
          <p:cNvSpPr/>
          <p:nvPr/>
        </p:nvSpPr>
        <p:spPr>
          <a:xfrm>
            <a:off x="1722502" y="6032873"/>
            <a:ext cx="56989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Ravie" pitchFamily="82" charset="0"/>
                <a:ea typeface="+mn-ea"/>
                <a:cs typeface="+mn-cs"/>
              </a:rPr>
              <a:t>#</a:t>
            </a:r>
            <a:r>
              <a:rPr kumimoji="0" lang="en-GB" sz="4000" b="1" i="0" u="none" strike="noStrike" kern="1200" cap="none" spc="0" normalizeH="0" baseline="0" noProof="0" dirty="0" err="1">
                <a:ln>
                  <a:noFill/>
                </a:ln>
                <a:solidFill>
                  <a:prstClr val="black"/>
                </a:solidFill>
                <a:effectLst/>
                <a:uLnTx/>
                <a:uFillTx/>
                <a:latin typeface="Ravie" pitchFamily="82" charset="0"/>
                <a:ea typeface="+mn-ea"/>
                <a:cs typeface="+mn-cs"/>
              </a:rPr>
              <a:t>DrainCampaign</a:t>
            </a:r>
            <a:endParaRPr kumimoji="0" lang="en-GB" sz="4000" b="1" i="0" u="none" strike="noStrike" kern="1200" cap="none" spc="0" normalizeH="0" baseline="0" noProof="0" dirty="0">
              <a:ln>
                <a:noFill/>
              </a:ln>
              <a:solidFill>
                <a:prstClr val="black"/>
              </a:solidFill>
              <a:effectLst/>
              <a:uLnTx/>
              <a:uFillTx/>
              <a:latin typeface="Ravie" pitchFamily="82" charset="0"/>
              <a:ea typeface="+mn-ea"/>
              <a:cs typeface="+mn-cs"/>
            </a:endParaRPr>
          </a:p>
        </p:txBody>
      </p:sp>
      <p:pic>
        <p:nvPicPr>
          <p:cNvPr id="6" name="Picture 5">
            <a:extLst>
              <a:ext uri="{FF2B5EF4-FFF2-40B4-BE49-F238E27FC236}">
                <a16:creationId xmlns:a16="http://schemas.microsoft.com/office/drawing/2014/main" id="{E95F5FD7-461E-4009-8031-CA75946E3A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31640" y="975902"/>
            <a:ext cx="6742628" cy="5056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56762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Teams\KIMO\Administratie\Foto's\2017 SamenvooreenschoneZee_100317\wetransfer-171035\Beste fotos\RWF_45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138" y="4185084"/>
            <a:ext cx="2343822" cy="1561432"/>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GB" dirty="0"/>
              <a:t>What Does KIMO Do?</a:t>
            </a:r>
          </a:p>
        </p:txBody>
      </p:sp>
      <p:sp>
        <p:nvSpPr>
          <p:cNvPr id="2" name="Content Placeholder 1"/>
          <p:cNvSpPr>
            <a:spLocks noGrp="1"/>
          </p:cNvSpPr>
          <p:nvPr>
            <p:ph idx="1"/>
          </p:nvPr>
        </p:nvSpPr>
        <p:spPr>
          <a:xfrm>
            <a:off x="521550" y="1862827"/>
            <a:ext cx="5022558" cy="3763949"/>
          </a:xfrm>
        </p:spPr>
        <p:txBody>
          <a:bodyPr/>
          <a:lstStyle/>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b="1" dirty="0"/>
              <a:t>Lobby </a:t>
            </a:r>
            <a:r>
              <a:rPr lang="en-GB" sz="1650" dirty="0"/>
              <a:t>international conventions, industry, the EU and governments to take effective action on marine pollution and maritime safety</a:t>
            </a:r>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350" dirty="0"/>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b="1" dirty="0"/>
              <a:t>Promote a collaborative approach </a:t>
            </a:r>
            <a:r>
              <a:rPr lang="en-GB" sz="1650" dirty="0"/>
              <a:t>to the use and protection of coastal and maritime areas</a:t>
            </a:r>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350" dirty="0"/>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b="1" dirty="0"/>
              <a:t>Lead by example </a:t>
            </a:r>
            <a:r>
              <a:rPr lang="en-GB" sz="1650" dirty="0"/>
              <a:t>in improving the marine environment through projects, public engagement, collaborative working and sharing of best practice</a:t>
            </a:r>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endParaRPr lang="en-GB" sz="1350" dirty="0"/>
          </a:p>
          <a:p>
            <a:pPr>
              <a:spcAft>
                <a:spcPts val="450"/>
              </a:spcAft>
              <a:buClr>
                <a:srgbClr val="E00000"/>
              </a:buClr>
              <a:buFont typeface="Wingdings" panose="05000000000000000000"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pPr>
            <a:r>
              <a:rPr lang="en-GB" sz="1650" b="1" dirty="0"/>
              <a:t>Our flagship project </a:t>
            </a:r>
            <a:r>
              <a:rPr lang="en-GB" sz="1650" dirty="0"/>
              <a:t>– Fishing for Litter</a:t>
            </a:r>
          </a:p>
          <a:p>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162" y="1982566"/>
            <a:ext cx="2787774" cy="2090831"/>
          </a:xfrm>
          <a:prstGeom prst="rect">
            <a:avLst/>
          </a:prstGeom>
          <a:ln>
            <a:noFill/>
          </a:ln>
          <a:effectLst>
            <a:innerShdw blurRad="63500" dist="50800" dir="18900000">
              <a:prstClr val="black">
                <a:alpha val="50000"/>
              </a:prstClr>
            </a:innerShdw>
          </a:effectLst>
        </p:spPr>
      </p:pic>
    </p:spTree>
    <p:extLst>
      <p:ext uri="{BB962C8B-B14F-4D97-AF65-F5344CB8AC3E}">
        <p14:creationId xmlns:p14="http://schemas.microsoft.com/office/powerpoint/2010/main" val="4186534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83F26-2101-4395-AC84-6CCA9D8D5BFA}"/>
              </a:ext>
            </a:extLst>
          </p:cNvPr>
          <p:cNvPicPr>
            <a:picLocks noChangeAspect="1"/>
          </p:cNvPicPr>
          <p:nvPr/>
        </p:nvPicPr>
        <p:blipFill rotWithShape="1">
          <a:blip r:embed="rId3">
            <a:extLst>
              <a:ext uri="{28A0092B-C50C-407E-A947-70E740481C1C}">
                <a14:useLocalDpi xmlns:a14="http://schemas.microsoft.com/office/drawing/2010/main" val="0"/>
              </a:ext>
            </a:extLst>
          </a:blip>
          <a:srcRect t="23124" b="33170"/>
          <a:stretch/>
        </p:blipFill>
        <p:spPr>
          <a:xfrm>
            <a:off x="3923928" y="3789040"/>
            <a:ext cx="2809875" cy="2664296"/>
          </a:xfrm>
          <a:prstGeom prst="rect">
            <a:avLst/>
          </a:prstGeom>
        </p:spPr>
      </p:pic>
      <p:pic>
        <p:nvPicPr>
          <p:cNvPr id="8" name="Picture 7">
            <a:extLst>
              <a:ext uri="{FF2B5EF4-FFF2-40B4-BE49-F238E27FC236}">
                <a16:creationId xmlns:a16="http://schemas.microsoft.com/office/drawing/2014/main" id="{60CC0962-6DD9-4DD5-A9A9-12ED74F1A902}"/>
              </a:ext>
            </a:extLst>
          </p:cNvPr>
          <p:cNvPicPr>
            <a:picLocks noChangeAspect="1"/>
          </p:cNvPicPr>
          <p:nvPr/>
        </p:nvPicPr>
        <p:blipFill rotWithShape="1">
          <a:blip r:embed="rId4">
            <a:extLst>
              <a:ext uri="{28A0092B-C50C-407E-A947-70E740481C1C}">
                <a14:useLocalDpi xmlns:a14="http://schemas.microsoft.com/office/drawing/2010/main" val="0"/>
              </a:ext>
            </a:extLst>
          </a:blip>
          <a:srcRect t="37076" b="37456"/>
          <a:stretch/>
        </p:blipFill>
        <p:spPr>
          <a:xfrm>
            <a:off x="611560" y="555877"/>
            <a:ext cx="5199934" cy="2873123"/>
          </a:xfrm>
          <a:prstGeom prst="rect">
            <a:avLst/>
          </a:prstGeom>
        </p:spPr>
      </p:pic>
    </p:spTree>
    <p:extLst>
      <p:ext uri="{BB962C8B-B14F-4D97-AF65-F5344CB8AC3E}">
        <p14:creationId xmlns:p14="http://schemas.microsoft.com/office/powerpoint/2010/main" val="42798437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7ED79D-4FDD-4D77-9CE2-5B67A1584265}"/>
              </a:ext>
            </a:extLst>
          </p:cNvPr>
          <p:cNvPicPr>
            <a:picLocks noChangeAspect="1"/>
          </p:cNvPicPr>
          <p:nvPr/>
        </p:nvPicPr>
        <p:blipFill rotWithShape="1">
          <a:blip r:embed="rId3">
            <a:extLst>
              <a:ext uri="{28A0092B-C50C-407E-A947-70E740481C1C}">
                <a14:useLocalDpi xmlns:a14="http://schemas.microsoft.com/office/drawing/2010/main" val="0"/>
              </a:ext>
            </a:extLst>
          </a:blip>
          <a:srcRect l="8657" r="8657"/>
          <a:stretch/>
        </p:blipFill>
        <p:spPr>
          <a:xfrm>
            <a:off x="1983381" y="3284984"/>
            <a:ext cx="5867468" cy="3270837"/>
          </a:xfrm>
          <a:prstGeom prst="rect">
            <a:avLst/>
          </a:prstGeom>
        </p:spPr>
      </p:pic>
      <p:pic>
        <p:nvPicPr>
          <p:cNvPr id="8" name="Picture 7">
            <a:extLst>
              <a:ext uri="{FF2B5EF4-FFF2-40B4-BE49-F238E27FC236}">
                <a16:creationId xmlns:a16="http://schemas.microsoft.com/office/drawing/2014/main" id="{8C3CBF92-FE5E-4E39-9779-C75AAD5553ED}"/>
              </a:ext>
            </a:extLst>
          </p:cNvPr>
          <p:cNvPicPr>
            <a:picLocks noChangeAspect="1"/>
          </p:cNvPicPr>
          <p:nvPr/>
        </p:nvPicPr>
        <p:blipFill rotWithShape="1">
          <a:blip r:embed="rId4">
            <a:extLst>
              <a:ext uri="{28A0092B-C50C-407E-A947-70E740481C1C}">
                <a14:useLocalDpi xmlns:a14="http://schemas.microsoft.com/office/drawing/2010/main" val="0"/>
              </a:ext>
            </a:extLst>
          </a:blip>
          <a:srcRect t="37006" b="37006"/>
          <a:stretch/>
        </p:blipFill>
        <p:spPr>
          <a:xfrm>
            <a:off x="2267744" y="299745"/>
            <a:ext cx="5118667" cy="2885847"/>
          </a:xfrm>
          <a:prstGeom prst="rect">
            <a:avLst/>
          </a:prstGeom>
        </p:spPr>
      </p:pic>
    </p:spTree>
    <p:extLst>
      <p:ext uri="{BB962C8B-B14F-4D97-AF65-F5344CB8AC3E}">
        <p14:creationId xmlns:p14="http://schemas.microsoft.com/office/powerpoint/2010/main" val="29390766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2AB015-A4CC-48E1-9A1E-C40DBCEB107E}"/>
              </a:ext>
            </a:extLst>
          </p:cNvPr>
          <p:cNvSpPr/>
          <p:nvPr/>
        </p:nvSpPr>
        <p:spPr>
          <a:xfrm>
            <a:off x="1580636" y="188640"/>
            <a:ext cx="59827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Ravie" pitchFamily="82" charset="0"/>
                <a:ea typeface="+mn-ea"/>
                <a:cs typeface="+mn-cs"/>
              </a:rPr>
              <a:t>Challenges Ahead</a:t>
            </a:r>
          </a:p>
        </p:txBody>
      </p:sp>
      <p:pic>
        <p:nvPicPr>
          <p:cNvPr id="4" name="Picture 3">
            <a:extLst>
              <a:ext uri="{FF2B5EF4-FFF2-40B4-BE49-F238E27FC236}">
                <a16:creationId xmlns:a16="http://schemas.microsoft.com/office/drawing/2014/main" id="{EB274F75-606A-4BA6-95F3-41E2D6592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520" y="4437112"/>
            <a:ext cx="2088232" cy="2088232"/>
          </a:xfrm>
          <a:prstGeom prst="rect">
            <a:avLst/>
          </a:prstGeom>
        </p:spPr>
      </p:pic>
      <p:pic>
        <p:nvPicPr>
          <p:cNvPr id="6" name="Picture 5">
            <a:extLst>
              <a:ext uri="{FF2B5EF4-FFF2-40B4-BE49-F238E27FC236}">
                <a16:creationId xmlns:a16="http://schemas.microsoft.com/office/drawing/2014/main" id="{CE2457DC-3E8B-457F-BFB5-C0C4858407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424"/>
          <a:stretch/>
        </p:blipFill>
        <p:spPr>
          <a:xfrm>
            <a:off x="7024792" y="4165054"/>
            <a:ext cx="1560174" cy="2360290"/>
          </a:xfrm>
          <a:prstGeom prst="rect">
            <a:avLst/>
          </a:prstGeom>
        </p:spPr>
      </p:pic>
      <p:pic>
        <p:nvPicPr>
          <p:cNvPr id="8" name="Picture 7">
            <a:extLst>
              <a:ext uri="{FF2B5EF4-FFF2-40B4-BE49-F238E27FC236}">
                <a16:creationId xmlns:a16="http://schemas.microsoft.com/office/drawing/2014/main" id="{CFE17FA1-D348-43AB-953C-DD2F05971CE4}"/>
              </a:ext>
            </a:extLst>
          </p:cNvPr>
          <p:cNvPicPr>
            <a:picLocks noChangeAspect="1"/>
          </p:cNvPicPr>
          <p:nvPr/>
        </p:nvPicPr>
        <p:blipFill rotWithShape="1">
          <a:blip r:embed="rId5">
            <a:extLst>
              <a:ext uri="{28A0092B-C50C-407E-A947-70E740481C1C}">
                <a14:useLocalDpi xmlns:a14="http://schemas.microsoft.com/office/drawing/2010/main" val="0"/>
              </a:ext>
            </a:extLst>
          </a:blip>
          <a:srcRect l="3380" t="15981" r="7082" b="27321"/>
          <a:stretch/>
        </p:blipFill>
        <p:spPr>
          <a:xfrm>
            <a:off x="3202362" y="4295001"/>
            <a:ext cx="3316888" cy="2100396"/>
          </a:xfrm>
          <a:prstGeom prst="rect">
            <a:avLst/>
          </a:prstGeom>
        </p:spPr>
      </p:pic>
      <p:pic>
        <p:nvPicPr>
          <p:cNvPr id="10" name="Picture 9">
            <a:extLst>
              <a:ext uri="{FF2B5EF4-FFF2-40B4-BE49-F238E27FC236}">
                <a16:creationId xmlns:a16="http://schemas.microsoft.com/office/drawing/2014/main" id="{B8A32C61-BF89-4053-99C7-22A7100952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4955" y="1006669"/>
            <a:ext cx="2581630" cy="2581630"/>
          </a:xfrm>
          <a:prstGeom prst="rect">
            <a:avLst/>
          </a:prstGeom>
        </p:spPr>
      </p:pic>
      <p:pic>
        <p:nvPicPr>
          <p:cNvPr id="12" name="Picture 11">
            <a:extLst>
              <a:ext uri="{FF2B5EF4-FFF2-40B4-BE49-F238E27FC236}">
                <a16:creationId xmlns:a16="http://schemas.microsoft.com/office/drawing/2014/main" id="{085D5D82-D11A-46B4-8BA3-C2B2C9B260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4790" y="948610"/>
            <a:ext cx="2708920" cy="2705910"/>
          </a:xfrm>
          <a:prstGeom prst="rect">
            <a:avLst/>
          </a:prstGeom>
        </p:spPr>
      </p:pic>
    </p:spTree>
    <p:extLst>
      <p:ext uri="{BB962C8B-B14F-4D97-AF65-F5344CB8AC3E}">
        <p14:creationId xmlns:p14="http://schemas.microsoft.com/office/powerpoint/2010/main" val="5923256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2AB015-A4CC-48E1-9A1E-C40DBCEB107E}"/>
              </a:ext>
            </a:extLst>
          </p:cNvPr>
          <p:cNvSpPr/>
          <p:nvPr/>
        </p:nvSpPr>
        <p:spPr>
          <a:xfrm>
            <a:off x="1580636" y="188640"/>
            <a:ext cx="59827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Ravie" pitchFamily="82" charset="0"/>
                <a:ea typeface="+mn-ea"/>
                <a:cs typeface="+mn-cs"/>
              </a:rPr>
              <a:t>Challenges Ahead</a:t>
            </a:r>
          </a:p>
        </p:txBody>
      </p:sp>
      <p:pic>
        <p:nvPicPr>
          <p:cNvPr id="4" name="Picture 3">
            <a:extLst>
              <a:ext uri="{FF2B5EF4-FFF2-40B4-BE49-F238E27FC236}">
                <a16:creationId xmlns:a16="http://schemas.microsoft.com/office/drawing/2014/main" id="{F027C109-D159-4C4F-A4A9-3D93AAA3A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893" y="4221088"/>
            <a:ext cx="2915816" cy="2177862"/>
          </a:xfrm>
          <a:prstGeom prst="rect">
            <a:avLst/>
          </a:prstGeom>
        </p:spPr>
      </p:pic>
      <p:pic>
        <p:nvPicPr>
          <p:cNvPr id="6" name="Picture 5">
            <a:extLst>
              <a:ext uri="{FF2B5EF4-FFF2-40B4-BE49-F238E27FC236}">
                <a16:creationId xmlns:a16="http://schemas.microsoft.com/office/drawing/2014/main" id="{648D3F48-2431-422B-BA90-A1C2E7B7E7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1061895"/>
            <a:ext cx="3029480" cy="2262760"/>
          </a:xfrm>
          <a:prstGeom prst="rect">
            <a:avLst/>
          </a:prstGeom>
        </p:spPr>
      </p:pic>
      <p:pic>
        <p:nvPicPr>
          <p:cNvPr id="8" name="Picture 7">
            <a:extLst>
              <a:ext uri="{FF2B5EF4-FFF2-40B4-BE49-F238E27FC236}">
                <a16:creationId xmlns:a16="http://schemas.microsoft.com/office/drawing/2014/main" id="{85A1EB0B-6D3F-4148-B238-7E5612A11D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8822"/>
          <a:stretch/>
        </p:blipFill>
        <p:spPr>
          <a:xfrm>
            <a:off x="372988" y="1046768"/>
            <a:ext cx="2517643" cy="2736304"/>
          </a:xfrm>
          <a:prstGeom prst="rect">
            <a:avLst/>
          </a:prstGeom>
        </p:spPr>
      </p:pic>
      <p:pic>
        <p:nvPicPr>
          <p:cNvPr id="10" name="Picture 9">
            <a:extLst>
              <a:ext uri="{FF2B5EF4-FFF2-40B4-BE49-F238E27FC236}">
                <a16:creationId xmlns:a16="http://schemas.microsoft.com/office/drawing/2014/main" id="{302DD961-82E1-42C4-8C40-ADD6F8E66C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205770" y="3941867"/>
            <a:ext cx="2043782" cy="2736304"/>
          </a:xfrm>
          <a:prstGeom prst="rect">
            <a:avLst/>
          </a:prstGeom>
        </p:spPr>
      </p:pic>
    </p:spTree>
    <p:extLst>
      <p:ext uri="{BB962C8B-B14F-4D97-AF65-F5344CB8AC3E}">
        <p14:creationId xmlns:p14="http://schemas.microsoft.com/office/powerpoint/2010/main" val="27320854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658151-C8FA-4D1B-B6D9-3A491E3F5D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38" r="29525" b="24696"/>
          <a:stretch/>
        </p:blipFill>
        <p:spPr>
          <a:xfrm>
            <a:off x="395536" y="857459"/>
            <a:ext cx="4392488" cy="5143081"/>
          </a:xfrm>
          <a:prstGeom prst="rect">
            <a:avLst/>
          </a:prstGeom>
        </p:spPr>
      </p:pic>
      <p:pic>
        <p:nvPicPr>
          <p:cNvPr id="6" name="Picture 5">
            <a:extLst>
              <a:ext uri="{FF2B5EF4-FFF2-40B4-BE49-F238E27FC236}">
                <a16:creationId xmlns:a16="http://schemas.microsoft.com/office/drawing/2014/main" id="{9297CAB5-BDF5-46EB-9287-F75FDE8ED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1412776"/>
            <a:ext cx="3899925" cy="2924944"/>
          </a:xfrm>
          <a:prstGeom prst="rect">
            <a:avLst/>
          </a:prstGeom>
        </p:spPr>
      </p:pic>
    </p:spTree>
    <p:extLst>
      <p:ext uri="{BB962C8B-B14F-4D97-AF65-F5344CB8AC3E}">
        <p14:creationId xmlns:p14="http://schemas.microsoft.com/office/powerpoint/2010/main" val="1020885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436.JPG"/>
          <p:cNvPicPr>
            <a:picLocks noChangeAspect="1"/>
          </p:cNvPicPr>
          <p:nvPr/>
        </p:nvPicPr>
        <p:blipFill>
          <a:blip r:embed="rId3" cstate="print"/>
          <a:stretch>
            <a:fillRect/>
          </a:stretch>
        </p:blipFill>
        <p:spPr>
          <a:xfrm>
            <a:off x="899592" y="476672"/>
            <a:ext cx="3062939" cy="5445224"/>
          </a:xfrm>
          <a:prstGeom prst="rect">
            <a:avLst/>
          </a:prstGeom>
        </p:spPr>
      </p:pic>
      <p:pic>
        <p:nvPicPr>
          <p:cNvPr id="3" name="Picture 2" descr="IMG_7002.JPG"/>
          <p:cNvPicPr>
            <a:picLocks noChangeAspect="1"/>
          </p:cNvPicPr>
          <p:nvPr/>
        </p:nvPicPr>
        <p:blipFill>
          <a:blip r:embed="rId4" cstate="print"/>
          <a:stretch>
            <a:fillRect/>
          </a:stretch>
        </p:blipFill>
        <p:spPr>
          <a:xfrm rot="5400000">
            <a:off x="3905926" y="1358770"/>
            <a:ext cx="5328592" cy="3996444"/>
          </a:xfrm>
          <a:prstGeom prst="rect">
            <a:avLst/>
          </a:prstGeom>
        </p:spPr>
      </p:pic>
    </p:spTree>
    <p:extLst>
      <p:ext uri="{BB962C8B-B14F-4D97-AF65-F5344CB8AC3E}">
        <p14:creationId xmlns:p14="http://schemas.microsoft.com/office/powerpoint/2010/main" val="34985473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8680"/>
            <a:ext cx="923874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rPr>
              <a:t>Sunnyside ocean defenders</a:t>
            </a:r>
          </a:p>
        </p:txBody>
      </p:sp>
      <p:pic>
        <p:nvPicPr>
          <p:cNvPr id="26626" name="Picture 2" descr="Image result for orca outline"/>
          <p:cNvPicPr>
            <a:picLocks noChangeAspect="1" noChangeArrowheads="1"/>
          </p:cNvPicPr>
          <p:nvPr/>
        </p:nvPicPr>
        <p:blipFill>
          <a:blip r:embed="rId3" cstate="print"/>
          <a:srcRect/>
          <a:stretch>
            <a:fillRect/>
          </a:stretch>
        </p:blipFill>
        <p:spPr bwMode="auto">
          <a:xfrm>
            <a:off x="2483768" y="1484784"/>
            <a:ext cx="4255994" cy="2376264"/>
          </a:xfrm>
          <a:prstGeom prst="rect">
            <a:avLst/>
          </a:prstGeom>
          <a:noFill/>
        </p:spPr>
      </p:pic>
      <p:sp>
        <p:nvSpPr>
          <p:cNvPr id="4" name="Rectangle 3"/>
          <p:cNvSpPr/>
          <p:nvPr/>
        </p:nvSpPr>
        <p:spPr>
          <a:xfrm>
            <a:off x="2123728" y="4365104"/>
            <a:ext cx="473719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9000" cmpd="sng">
                  <a:solidFill>
                    <a:srgbClr val="8064A2">
                      <a:shade val="50000"/>
                      <a:satMod val="120000"/>
                    </a:srgbClr>
                  </a:solidFill>
                  <a:prstDash val="solid"/>
                </a:ln>
                <a:solidFill>
                  <a:sysClr val="windowText" lastClr="000000"/>
                </a:solidFill>
                <a:effectLst>
                  <a:reflection blurRad="12700" stA="28000" endPos="45000" dist="1000" dir="5400000" sy="-100000" algn="bl" rotWithShape="0"/>
                </a:effectLst>
                <a:uLnTx/>
                <a:uFillTx/>
                <a:latin typeface="Calibri"/>
                <a:ea typeface="+mn-ea"/>
                <a:cs typeface="+mn-cs"/>
              </a:rPr>
              <a:t>Wild and free</a:t>
            </a:r>
          </a:p>
        </p:txBody>
      </p:sp>
      <p:sp>
        <p:nvSpPr>
          <p:cNvPr id="5" name="TextBox 4"/>
          <p:cNvSpPr txBox="1"/>
          <p:nvPr/>
        </p:nvSpPr>
        <p:spPr>
          <a:xfrm>
            <a:off x="395536" y="5661248"/>
            <a:ext cx="7848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30A0"/>
                </a:solidFill>
                <a:effectLst/>
                <a:uLnTx/>
                <a:uFillTx/>
                <a:latin typeface="Century Gothic" pitchFamily="34" charset="0"/>
                <a:ea typeface="+mn-ea"/>
                <a:cs typeface="+mn-cs"/>
              </a:rPr>
              <a:t>www.NaeStrawAtAw.org</a:t>
            </a:r>
          </a:p>
        </p:txBody>
      </p:sp>
    </p:spTree>
    <p:extLst>
      <p:ext uri="{BB962C8B-B14F-4D97-AF65-F5344CB8AC3E}">
        <p14:creationId xmlns:p14="http://schemas.microsoft.com/office/powerpoint/2010/main" val="1520773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dirty="0"/>
              <a:t>Scotland Excel Conference 2019</a:t>
            </a:r>
          </a:p>
        </p:txBody>
      </p:sp>
      <p:sp>
        <p:nvSpPr>
          <p:cNvPr id="3" name="Subtitle 2"/>
          <p:cNvSpPr>
            <a:spLocks noGrp="1"/>
          </p:cNvSpPr>
          <p:nvPr>
            <p:ph type="subTitle" idx="1"/>
          </p:nvPr>
        </p:nvSpPr>
        <p:spPr>
          <a:xfrm>
            <a:off x="1259632" y="3501008"/>
            <a:ext cx="6800800" cy="1752600"/>
          </a:xfrm>
        </p:spPr>
        <p:txBody>
          <a:bodyPr rtlCol="0">
            <a:normAutofit/>
          </a:bodyPr>
          <a:lstStyle/>
          <a:p>
            <a:pPr fontAlgn="auto">
              <a:spcAft>
                <a:spcPts val="0"/>
              </a:spcAft>
              <a:defRPr/>
            </a:pPr>
            <a:r>
              <a:rPr lang="en-GB" sz="2800" dirty="0"/>
              <a:t>Community: our local communities, our procurement community and our communities of the future. </a:t>
            </a:r>
          </a:p>
          <a:p>
            <a:pPr eaLnBrk="1" fontAlgn="auto" hangingPunct="1">
              <a:spcAft>
                <a:spcPts val="0"/>
              </a:spcAft>
              <a:buFont typeface="Arial" pitchFamily="34" charset="0"/>
              <a:buNone/>
              <a:defRPr/>
            </a:pPr>
            <a:endParaRPr lang="en-GB" dirty="0"/>
          </a:p>
        </p:txBody>
      </p:sp>
    </p:spTree>
    <p:extLst>
      <p:ext uri="{BB962C8B-B14F-4D97-AF65-F5344CB8AC3E}">
        <p14:creationId xmlns:p14="http://schemas.microsoft.com/office/powerpoint/2010/main" val="13910589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a:extLst>
              <a:ext uri="{FF2B5EF4-FFF2-40B4-BE49-F238E27FC236}">
                <a16:creationId xmlns:a16="http://schemas.microsoft.com/office/drawing/2014/main" id="{A1544459-5267-4AE2-B139-62395B0715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a:extLst>
              <a:ext uri="{FF2B5EF4-FFF2-40B4-BE49-F238E27FC236}">
                <a16:creationId xmlns:a16="http://schemas.microsoft.com/office/drawing/2014/main" id="{AA8AE599-69E5-43B4-BEF1-06A8DCE106FF}"/>
              </a:ext>
            </a:extLst>
          </p:cNvPr>
          <p:cNvSpPr txBox="1">
            <a:spLocks noChangeArrowheads="1"/>
          </p:cNvSpPr>
          <p:nvPr/>
        </p:nvSpPr>
        <p:spPr bwMode="auto">
          <a:xfrm>
            <a:off x="520700" y="5238750"/>
            <a:ext cx="4859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Adrian Bond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P</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rogramme Manager: Recycling</a:t>
            </a:r>
          </a:p>
        </p:txBody>
      </p:sp>
      <p:sp>
        <p:nvSpPr>
          <p:cNvPr id="10244" name="TextBox 4">
            <a:extLst>
              <a:ext uri="{FF2B5EF4-FFF2-40B4-BE49-F238E27FC236}">
                <a16:creationId xmlns:a16="http://schemas.microsoft.com/office/drawing/2014/main" id="{BC61BB14-16EF-4C91-AE22-379A5E429200}"/>
              </a:ext>
            </a:extLst>
          </p:cNvPr>
          <p:cNvSpPr txBox="1">
            <a:spLocks noChangeArrowheads="1"/>
          </p:cNvSpPr>
          <p:nvPr/>
        </p:nvSpPr>
        <p:spPr bwMode="auto">
          <a:xfrm>
            <a:off x="500063" y="6002338"/>
            <a:ext cx="4859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zerowastescotland.org.uk</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   @zerowastescot</a:t>
            </a:r>
          </a:p>
        </p:txBody>
      </p:sp>
      <p:sp>
        <p:nvSpPr>
          <p:cNvPr id="10245" name="Title 1">
            <a:extLst>
              <a:ext uri="{FF2B5EF4-FFF2-40B4-BE49-F238E27FC236}">
                <a16:creationId xmlns:a16="http://schemas.microsoft.com/office/drawing/2014/main" id="{29AF71FC-BDEE-4F67-919A-C5ED98D22028}"/>
              </a:ext>
            </a:extLst>
          </p:cNvPr>
          <p:cNvSpPr>
            <a:spLocks noGrp="1"/>
          </p:cNvSpPr>
          <p:nvPr>
            <p:ph type="ctrTitle"/>
          </p:nvPr>
        </p:nvSpPr>
        <p:spPr>
          <a:xfrm>
            <a:off x="465138" y="3925888"/>
            <a:ext cx="8318500" cy="798512"/>
          </a:xfrm>
        </p:spPr>
        <p:txBody>
          <a:bodyPr/>
          <a:lstStyle/>
          <a:p>
            <a:pPr eaLnBrk="1" hangingPunct="1"/>
            <a:r>
              <a:rPr lang="en-GB" altLang="en-US">
                <a:latin typeface="Arial" panose="020B0604020202020204" pitchFamily="34" charset="0"/>
                <a:cs typeface="Arial" panose="020B0604020202020204" pitchFamily="34" charset="0"/>
              </a:rPr>
              <a:t>Maximising Plastics Recycling</a:t>
            </a:r>
            <a:endParaRPr lang="en-US" altLang="en-US">
              <a:latin typeface="Arial" panose="020B0604020202020204" pitchFamily="34" charset="0"/>
              <a:cs typeface="Arial" panose="020B0604020202020204" pitchFamily="34" charset="0"/>
            </a:endParaRPr>
          </a:p>
        </p:txBody>
      </p:sp>
      <p:sp>
        <p:nvSpPr>
          <p:cNvPr id="10246" name="Subtitle 2">
            <a:extLst>
              <a:ext uri="{FF2B5EF4-FFF2-40B4-BE49-F238E27FC236}">
                <a16:creationId xmlns:a16="http://schemas.microsoft.com/office/drawing/2014/main" id="{060C4CF1-4DAA-41C6-9A23-2C993E94698F}"/>
              </a:ext>
            </a:extLst>
          </p:cNvPr>
          <p:cNvSpPr>
            <a:spLocks noGrp="1"/>
          </p:cNvSpPr>
          <p:nvPr>
            <p:ph type="subTitle" idx="1"/>
          </p:nvPr>
        </p:nvSpPr>
        <p:spPr>
          <a:xfrm>
            <a:off x="165100" y="4572000"/>
            <a:ext cx="8901113" cy="733425"/>
          </a:xfrm>
        </p:spPr>
        <p:txBody>
          <a:bodyPr/>
          <a:lstStyle/>
          <a:p>
            <a:pPr eaLnBrk="1" hangingPunct="1"/>
            <a:r>
              <a:rPr lang="en-US" altLang="en-US">
                <a:solidFill>
                  <a:schemeClr val="bg1"/>
                </a:solidFill>
                <a:latin typeface="Arial" panose="020B0604020202020204" pitchFamily="34" charset="0"/>
                <a:cs typeface="Arial" panose="020B0604020202020204" pitchFamily="34" charset="0"/>
              </a:rPr>
              <a:t>Towards a low carbon, sustainable, more circular future</a:t>
            </a:r>
          </a:p>
        </p:txBody>
      </p:sp>
      <p:sp>
        <p:nvSpPr>
          <p:cNvPr id="10247" name="TextBox 1">
            <a:extLst>
              <a:ext uri="{FF2B5EF4-FFF2-40B4-BE49-F238E27FC236}">
                <a16:creationId xmlns:a16="http://schemas.microsoft.com/office/drawing/2014/main" id="{9BFA33C4-7F3A-4C07-B2ED-C7E67150764D}"/>
              </a:ext>
            </a:extLst>
          </p:cNvPr>
          <p:cNvSpPr txBox="1">
            <a:spLocks noChangeArrowheads="1"/>
          </p:cNvSpPr>
          <p:nvPr/>
        </p:nvSpPr>
        <p:spPr bwMode="auto">
          <a:xfrm>
            <a:off x="-711200" y="34369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pic>
        <p:nvPicPr>
          <p:cNvPr id="10248" name="Picture 8">
            <a:extLst>
              <a:ext uri="{FF2B5EF4-FFF2-40B4-BE49-F238E27FC236}">
                <a16:creationId xmlns:a16="http://schemas.microsoft.com/office/drawing/2014/main" id="{C0CB7172-EDAB-4996-A7B6-58F32832E4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675" y="6391275"/>
            <a:ext cx="182563"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5398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a:extLst>
              <a:ext uri="{FF2B5EF4-FFF2-40B4-BE49-F238E27FC236}">
                <a16:creationId xmlns:a16="http://schemas.microsoft.com/office/drawing/2014/main" id="{511A2E40-08D7-4905-8CB2-A0DB7E8F9489}"/>
              </a:ext>
            </a:extLst>
          </p:cNvPr>
          <p:cNvSpPr>
            <a:spLocks noGrp="1"/>
          </p:cNvSpPr>
          <p:nvPr>
            <p:ph idx="1"/>
          </p:nvPr>
        </p:nvSpPr>
        <p:spPr>
          <a:xfrm>
            <a:off x="596900" y="2325688"/>
            <a:ext cx="7858125" cy="1265237"/>
          </a:xfrm>
        </p:spPr>
        <p:txBody>
          <a:bodyPr/>
          <a:lstStyle/>
          <a:p>
            <a:pPr marL="0" indent="0" eaLnBrk="1" hangingPunct="1">
              <a:buFont typeface="Arial" panose="020B0604020202020204" pitchFamily="34" charset="0"/>
              <a:buNone/>
            </a:pPr>
            <a:r>
              <a:rPr lang="en-US" altLang="en-US">
                <a:latin typeface="Arial" panose="020B0604020202020204" pitchFamily="34" charset="0"/>
                <a:cs typeface="Arial" panose="020B0604020202020204" pitchFamily="34" charset="0"/>
              </a:rPr>
              <a:t>We </a:t>
            </a:r>
            <a:r>
              <a:rPr lang="en-GB" altLang="en-US">
                <a:latin typeface="Arial" panose="020B0604020202020204" pitchFamily="34" charset="0"/>
                <a:cs typeface="Arial" panose="020B0604020202020204" pitchFamily="34" charset="0"/>
              </a:rPr>
              <a:t>exist to create a society where resources are valued and nothing is wasted. </a:t>
            </a:r>
            <a:endParaRPr lang="en-US" altLang="en-US" b="1">
              <a:latin typeface="Arial" panose="020B0604020202020204" pitchFamily="34" charset="0"/>
              <a:cs typeface="Arial" panose="020B0604020202020204" pitchFamily="34" charset="0"/>
            </a:endParaRPr>
          </a:p>
        </p:txBody>
      </p:sp>
      <p:sp>
        <p:nvSpPr>
          <p:cNvPr id="12291" name="Content Placeholder 2">
            <a:extLst>
              <a:ext uri="{FF2B5EF4-FFF2-40B4-BE49-F238E27FC236}">
                <a16:creationId xmlns:a16="http://schemas.microsoft.com/office/drawing/2014/main" id="{D14B44BB-0D5E-49F2-ADCC-8FB408059154}"/>
              </a:ext>
            </a:extLst>
          </p:cNvPr>
          <p:cNvSpPr txBox="1">
            <a:spLocks/>
          </p:cNvSpPr>
          <p:nvPr/>
        </p:nvSpPr>
        <p:spPr bwMode="auto">
          <a:xfrm>
            <a:off x="633413" y="3675063"/>
            <a:ext cx="75215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Our goal is to help Scotland realise the economic, environmental and social benefits of making best use of the world’s limited natural resources.</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292" name="Title 1">
            <a:extLst>
              <a:ext uri="{FF2B5EF4-FFF2-40B4-BE49-F238E27FC236}">
                <a16:creationId xmlns:a16="http://schemas.microsoft.com/office/drawing/2014/main" id="{B894968F-C1C8-4D07-BD64-27F16A02C071}"/>
              </a:ext>
            </a:extLst>
          </p:cNvPr>
          <p:cNvSpPr txBox="1">
            <a:spLocks/>
          </p:cNvSpPr>
          <p:nvPr/>
        </p:nvSpPr>
        <p:spPr bwMode="auto">
          <a:xfrm>
            <a:off x="381000" y="1524000"/>
            <a:ext cx="82296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About Zero Waste Scotland</a:t>
            </a:r>
          </a:p>
        </p:txBody>
      </p:sp>
    </p:spTree>
    <p:extLst>
      <p:ext uri="{BB962C8B-B14F-4D97-AF65-F5344CB8AC3E}">
        <p14:creationId xmlns:p14="http://schemas.microsoft.com/office/powerpoint/2010/main" val="3527382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esultat for IM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592" y="3111098"/>
            <a:ext cx="2211581" cy="15614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rt bil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229" y="2058389"/>
            <a:ext cx="2393156" cy="71437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ilderesultat for HEL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5551" y="3891839"/>
            <a:ext cx="129614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ilderesultat for European un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128" y="1483972"/>
            <a:ext cx="2867378" cy="15384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84208" y="1773916"/>
            <a:ext cx="3291758" cy="923330"/>
          </a:xfrm>
          <a:prstGeom prst="rect">
            <a:avLst/>
          </a:prstGeom>
          <a:noFill/>
        </p:spPr>
        <p:txBody>
          <a:bodyPr wrap="square" rtlCol="0">
            <a:spAutoFit/>
          </a:bodyPr>
          <a:lstStyle/>
          <a:p>
            <a:pPr marL="214313" indent="-214313" defTabSz="336947">
              <a:buFont typeface="Arial" panose="020B0604020202020204" pitchFamily="34" charset="0"/>
              <a:buChar char="•"/>
            </a:pPr>
            <a:r>
              <a:rPr lang="en-GB" sz="1350" b="1" dirty="0">
                <a:solidFill>
                  <a:srgbClr val="083D58"/>
                </a:solidFill>
                <a:latin typeface="Arial"/>
                <a:cs typeface="Arial" pitchFamily="34" charset="0"/>
              </a:rPr>
              <a:t>Marine Strategy Framework Directive</a:t>
            </a:r>
          </a:p>
          <a:p>
            <a:pPr marL="214313" indent="-214313" defTabSz="336947">
              <a:buFont typeface="Arial" panose="020B0604020202020204" pitchFamily="34" charset="0"/>
              <a:buChar char="•"/>
            </a:pPr>
            <a:r>
              <a:rPr lang="en-GB" sz="1350" b="1" dirty="0">
                <a:solidFill>
                  <a:srgbClr val="083D58"/>
                </a:solidFill>
                <a:latin typeface="Arial"/>
                <a:cs typeface="Arial" pitchFamily="34" charset="0"/>
              </a:rPr>
              <a:t>Plastics Strategy</a:t>
            </a:r>
          </a:p>
          <a:p>
            <a:pPr marL="214313" indent="-214313" defTabSz="336947">
              <a:buFont typeface="Arial" panose="020B0604020202020204" pitchFamily="34" charset="0"/>
              <a:buChar char="•"/>
            </a:pPr>
            <a:r>
              <a:rPr lang="en-GB" sz="1350" b="1" dirty="0">
                <a:solidFill>
                  <a:srgbClr val="083D58"/>
                </a:solidFill>
                <a:latin typeface="Arial"/>
                <a:cs typeface="Arial" pitchFamily="34" charset="0"/>
              </a:rPr>
              <a:t>Port Reception Facilities Directive</a:t>
            </a:r>
            <a:endParaRPr lang="en-GB" sz="1350" dirty="0">
              <a:solidFill>
                <a:srgbClr val="083D58"/>
              </a:solidFill>
              <a:latin typeface="Arial"/>
              <a:cs typeface="Arial" pitchFamily="34" charset="0"/>
            </a:endParaRPr>
          </a:p>
        </p:txBody>
      </p:sp>
      <p:sp>
        <p:nvSpPr>
          <p:cNvPr id="9" name="Rectangle 8"/>
          <p:cNvSpPr/>
          <p:nvPr/>
        </p:nvSpPr>
        <p:spPr>
          <a:xfrm>
            <a:off x="6901643" y="2772764"/>
            <a:ext cx="2115742" cy="1486946"/>
          </a:xfrm>
          <a:prstGeom prst="rect">
            <a:avLst/>
          </a:prstGeom>
        </p:spPr>
        <p:txBody>
          <a:bodyPr wrap="square">
            <a:spAutoFit/>
          </a:bodyPr>
          <a:lstStyle/>
          <a:p>
            <a:pPr marL="257175" indent="-257175" defTabSz="336947">
              <a:lnSpc>
                <a:spcPct val="107000"/>
              </a:lnSpc>
              <a:spcAft>
                <a:spcPts val="0"/>
              </a:spcAft>
              <a:buFont typeface="Symbol" panose="05050102010706020507" pitchFamily="18" charset="2"/>
              <a:buChar char=""/>
            </a:pPr>
            <a:r>
              <a:rPr lang="en-GB" sz="1350" b="1" dirty="0">
                <a:solidFill>
                  <a:srgbClr val="083D58"/>
                </a:solidFill>
                <a:latin typeface="Arial"/>
                <a:ea typeface="Calibri" panose="020F0502020204030204" pitchFamily="34" charset="0"/>
                <a:cs typeface="Times New Roman" panose="02020603050405020304" pitchFamily="18" charset="0"/>
              </a:rPr>
              <a:t>Regional Action Plan on Marine Litter</a:t>
            </a:r>
            <a:endParaRPr lang="en-GB" sz="1350" dirty="0">
              <a:solidFill>
                <a:srgbClr val="083D58"/>
              </a:solidFill>
              <a:latin typeface="Arial"/>
              <a:ea typeface="Calibri" panose="020F0502020204030204" pitchFamily="34" charset="0"/>
              <a:cs typeface="Times New Roman" panose="02020603050405020304" pitchFamily="18" charset="0"/>
            </a:endParaRPr>
          </a:p>
          <a:p>
            <a:pPr marL="257175" indent="-257175" defTabSz="336947">
              <a:lnSpc>
                <a:spcPct val="107000"/>
              </a:lnSpc>
              <a:spcAft>
                <a:spcPts val="0"/>
              </a:spcAft>
              <a:buFont typeface="Symbol" panose="05050102010706020507" pitchFamily="18" charset="2"/>
              <a:buChar char=""/>
            </a:pPr>
            <a:r>
              <a:rPr lang="en-GB" sz="1350" b="1" dirty="0">
                <a:solidFill>
                  <a:srgbClr val="083D58"/>
                </a:solidFill>
                <a:latin typeface="Arial"/>
                <a:ea typeface="Calibri" panose="020F0502020204030204" pitchFamily="34" charset="0"/>
                <a:cs typeface="Times New Roman" panose="02020603050405020304" pitchFamily="18" charset="0"/>
              </a:rPr>
              <a:t>ICG-ML</a:t>
            </a:r>
            <a:endParaRPr lang="en-GB" sz="1350" dirty="0">
              <a:solidFill>
                <a:srgbClr val="083D58"/>
              </a:solidFill>
              <a:latin typeface="Arial"/>
              <a:ea typeface="Calibri" panose="020F0502020204030204" pitchFamily="34" charset="0"/>
              <a:cs typeface="Times New Roman" panose="02020603050405020304" pitchFamily="18" charset="0"/>
            </a:endParaRPr>
          </a:p>
          <a:p>
            <a:pPr marL="257175" indent="-257175" defTabSz="336947">
              <a:lnSpc>
                <a:spcPct val="107000"/>
              </a:lnSpc>
              <a:spcAft>
                <a:spcPts val="600"/>
              </a:spcAft>
              <a:buFont typeface="Symbol" panose="05050102010706020507" pitchFamily="18" charset="2"/>
              <a:buChar char=""/>
            </a:pPr>
            <a:r>
              <a:rPr lang="en-GB" sz="1350" b="1" dirty="0">
                <a:solidFill>
                  <a:srgbClr val="083D58"/>
                </a:solidFill>
                <a:latin typeface="Arial"/>
                <a:ea typeface="Calibri" panose="020F0502020204030204" pitchFamily="34" charset="0"/>
                <a:cs typeface="Times New Roman" panose="02020603050405020304" pitchFamily="18" charset="0"/>
              </a:rPr>
              <a:t>EIHA</a:t>
            </a:r>
          </a:p>
          <a:p>
            <a:pPr marL="257175" indent="-257175" defTabSz="336947">
              <a:lnSpc>
                <a:spcPct val="107000"/>
              </a:lnSpc>
              <a:spcAft>
                <a:spcPts val="600"/>
              </a:spcAft>
              <a:buFont typeface="Symbol" panose="05050102010706020507" pitchFamily="18" charset="2"/>
              <a:buChar char=""/>
            </a:pPr>
            <a:endParaRPr lang="en-GB" sz="1350" b="1" dirty="0">
              <a:solidFill>
                <a:srgbClr val="083D58"/>
              </a:solidFill>
              <a:latin typeface="Arial"/>
              <a:ea typeface="Calibri" panose="020F0502020204030204" pitchFamily="34" charset="0"/>
              <a:cs typeface="Times New Roman" panose="02020603050405020304" pitchFamily="18" charset="0"/>
            </a:endParaRPr>
          </a:p>
        </p:txBody>
      </p:sp>
      <p:sp>
        <p:nvSpPr>
          <p:cNvPr id="16" name="TextBox 15"/>
          <p:cNvSpPr txBox="1"/>
          <p:nvPr/>
        </p:nvSpPr>
        <p:spPr>
          <a:xfrm>
            <a:off x="413538" y="4677510"/>
            <a:ext cx="2718140" cy="715581"/>
          </a:xfrm>
          <a:prstGeom prst="rect">
            <a:avLst/>
          </a:prstGeom>
          <a:noFill/>
        </p:spPr>
        <p:txBody>
          <a:bodyPr wrap="square" rtlCol="0">
            <a:spAutoFit/>
          </a:bodyPr>
          <a:lstStyle/>
          <a:p>
            <a:pPr marL="214313" indent="-214313" defTabSz="336947">
              <a:buFont typeface="Arial" panose="020B0604020202020204" pitchFamily="34" charset="0"/>
              <a:buChar char="•"/>
            </a:pPr>
            <a:r>
              <a:rPr lang="en-GB" sz="1350" b="1" dirty="0">
                <a:solidFill>
                  <a:srgbClr val="083D58"/>
                </a:solidFill>
                <a:latin typeface="Arial"/>
                <a:cs typeface="Arial" pitchFamily="34" charset="0"/>
              </a:rPr>
              <a:t>MARPOL (incl. Annexes)</a:t>
            </a:r>
            <a:endParaRPr lang="en-GB" sz="1350" dirty="0">
              <a:solidFill>
                <a:srgbClr val="083D58"/>
              </a:solidFill>
              <a:latin typeface="Arial"/>
              <a:cs typeface="Arial" pitchFamily="34" charset="0"/>
            </a:endParaRPr>
          </a:p>
          <a:p>
            <a:pPr marL="214313" indent="-214313" defTabSz="336947">
              <a:buFont typeface="Arial" panose="020B0604020202020204" pitchFamily="34" charset="0"/>
              <a:buChar char="•"/>
            </a:pPr>
            <a:r>
              <a:rPr lang="en-GB" sz="1350" b="1" dirty="0">
                <a:solidFill>
                  <a:srgbClr val="083D58"/>
                </a:solidFill>
                <a:latin typeface="Arial"/>
                <a:cs typeface="Arial" pitchFamily="34" charset="0"/>
              </a:rPr>
              <a:t>MEPC</a:t>
            </a:r>
          </a:p>
          <a:p>
            <a:pPr marL="214313" indent="-214313" defTabSz="336947">
              <a:buFont typeface="Arial" panose="020B0604020202020204" pitchFamily="34" charset="0"/>
              <a:buChar char="•"/>
            </a:pPr>
            <a:r>
              <a:rPr lang="en-GB" sz="1350" b="1" dirty="0">
                <a:solidFill>
                  <a:srgbClr val="083D58"/>
                </a:solidFill>
                <a:latin typeface="Arial"/>
                <a:cs typeface="Arial" pitchFamily="34" charset="0"/>
              </a:rPr>
              <a:t>PPR</a:t>
            </a:r>
          </a:p>
        </p:txBody>
      </p:sp>
      <p:sp>
        <p:nvSpPr>
          <p:cNvPr id="17" name="TextBox 16"/>
          <p:cNvSpPr txBox="1"/>
          <p:nvPr/>
        </p:nvSpPr>
        <p:spPr>
          <a:xfrm>
            <a:off x="6658751" y="5306343"/>
            <a:ext cx="2326150" cy="300082"/>
          </a:xfrm>
          <a:prstGeom prst="rect">
            <a:avLst/>
          </a:prstGeom>
          <a:noFill/>
        </p:spPr>
        <p:txBody>
          <a:bodyPr wrap="square" rtlCol="0">
            <a:spAutoFit/>
          </a:bodyPr>
          <a:lstStyle/>
          <a:p>
            <a:pPr marL="214313" indent="-214313" defTabSz="336947">
              <a:buFont typeface="Arial" panose="020B0604020202020204" pitchFamily="34" charset="0"/>
              <a:buChar char="•"/>
            </a:pPr>
            <a:r>
              <a:rPr lang="en-GB" sz="1350" b="1" dirty="0">
                <a:solidFill>
                  <a:srgbClr val="083D58"/>
                </a:solidFill>
                <a:latin typeface="Arial"/>
                <a:cs typeface="Arial" pitchFamily="34" charset="0"/>
              </a:rPr>
              <a:t>Baltic Sea Action Plan</a:t>
            </a:r>
            <a:endParaRPr lang="en-GB" sz="1350" dirty="0">
              <a:solidFill>
                <a:srgbClr val="083D58"/>
              </a:solidFill>
              <a:latin typeface="Arial"/>
              <a:cs typeface="Arial" pitchFamily="34" charset="0"/>
            </a:endParaRPr>
          </a:p>
        </p:txBody>
      </p:sp>
      <p:sp>
        <p:nvSpPr>
          <p:cNvPr id="10" name="Rounded Rectangle 9"/>
          <p:cNvSpPr/>
          <p:nvPr/>
        </p:nvSpPr>
        <p:spPr bwMode="auto">
          <a:xfrm>
            <a:off x="2902809" y="2772764"/>
            <a:ext cx="3338383" cy="2597243"/>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algn="ctr" defTabSz="336947">
              <a:lnSpc>
                <a:spcPct val="150000"/>
              </a:lnSpc>
              <a:buClr>
                <a:srgbClr val="000000"/>
              </a:buClr>
              <a:buSzPct val="100000"/>
            </a:pPr>
            <a:r>
              <a:rPr lang="en-GB" sz="1650" b="1" dirty="0">
                <a:solidFill>
                  <a:srgbClr val="C20000"/>
                </a:solidFill>
                <a:latin typeface="Arial"/>
                <a:cs typeface="Arial" pitchFamily="34" charset="0"/>
              </a:rPr>
              <a:t>Plastics/ Microplastics</a:t>
            </a:r>
          </a:p>
          <a:p>
            <a:pPr algn="ctr" defTabSz="336947">
              <a:lnSpc>
                <a:spcPct val="150000"/>
              </a:lnSpc>
              <a:buClr>
                <a:srgbClr val="000000"/>
              </a:buClr>
              <a:buSzPct val="100000"/>
            </a:pPr>
            <a:r>
              <a:rPr lang="en-GB" sz="1650" b="1" dirty="0">
                <a:solidFill>
                  <a:srgbClr val="083D58"/>
                </a:solidFill>
                <a:latin typeface="Arial"/>
                <a:cs typeface="Arial" pitchFamily="34" charset="0"/>
              </a:rPr>
              <a:t>Pollution from Industry</a:t>
            </a:r>
          </a:p>
          <a:p>
            <a:pPr algn="ctr" defTabSz="336947">
              <a:lnSpc>
                <a:spcPct val="150000"/>
              </a:lnSpc>
              <a:buClr>
                <a:srgbClr val="000000"/>
              </a:buClr>
              <a:buSzPct val="100000"/>
            </a:pPr>
            <a:r>
              <a:rPr lang="en-GB" sz="1650" b="1" dirty="0">
                <a:solidFill>
                  <a:srgbClr val="C20000"/>
                </a:solidFill>
                <a:latin typeface="Arial"/>
                <a:cs typeface="Arial" pitchFamily="34" charset="0"/>
              </a:rPr>
              <a:t>Maritime Safety</a:t>
            </a:r>
          </a:p>
          <a:p>
            <a:pPr algn="ctr" defTabSz="336947">
              <a:lnSpc>
                <a:spcPct val="150000"/>
              </a:lnSpc>
              <a:buClr>
                <a:srgbClr val="000000"/>
              </a:buClr>
              <a:buSzPct val="100000"/>
            </a:pPr>
            <a:r>
              <a:rPr lang="en-GB" sz="1650" b="1" dirty="0">
                <a:solidFill>
                  <a:srgbClr val="083D58"/>
                </a:solidFill>
                <a:latin typeface="Arial"/>
                <a:cs typeface="Arial" pitchFamily="34" charset="0"/>
              </a:rPr>
              <a:t>Pollution from Shipping</a:t>
            </a:r>
          </a:p>
          <a:p>
            <a:pPr algn="ctr" defTabSz="336947">
              <a:lnSpc>
                <a:spcPct val="150000"/>
              </a:lnSpc>
              <a:buClr>
                <a:srgbClr val="000000"/>
              </a:buClr>
              <a:buSzPct val="100000"/>
            </a:pPr>
            <a:r>
              <a:rPr lang="en-GB" sz="1650" b="1" dirty="0">
                <a:solidFill>
                  <a:srgbClr val="C20000"/>
                </a:solidFill>
                <a:latin typeface="Arial"/>
                <a:cs typeface="Arial" pitchFamily="34" charset="0"/>
              </a:rPr>
              <a:t>Marine Litter</a:t>
            </a:r>
          </a:p>
          <a:p>
            <a:pPr algn="ctr" defTabSz="336947">
              <a:lnSpc>
                <a:spcPct val="150000"/>
              </a:lnSpc>
              <a:buClr>
                <a:srgbClr val="000000"/>
              </a:buClr>
              <a:buSzPct val="100000"/>
            </a:pPr>
            <a:r>
              <a:rPr lang="en-GB" sz="1650" b="1" dirty="0">
                <a:solidFill>
                  <a:srgbClr val="083D58"/>
                </a:solidFill>
                <a:latin typeface="Arial"/>
                <a:cs typeface="Arial" pitchFamily="34" charset="0"/>
              </a:rPr>
              <a:t>Waste Management</a:t>
            </a:r>
          </a:p>
          <a:p>
            <a:pPr algn="ctr" defTabSz="336947">
              <a:lnSpc>
                <a:spcPct val="150000"/>
              </a:lnSpc>
              <a:buClr>
                <a:srgbClr val="000000"/>
              </a:buClr>
              <a:buSzPct val="100000"/>
            </a:pPr>
            <a:endParaRPr lang="en-GB" dirty="0">
              <a:solidFill>
                <a:srgbClr val="C20000"/>
              </a:solidFill>
              <a:latin typeface="Arial"/>
              <a:cs typeface="Arial" pitchFamily="34" charset="0"/>
            </a:endParaRPr>
          </a:p>
        </p:txBody>
      </p:sp>
      <p:sp>
        <p:nvSpPr>
          <p:cNvPr id="11" name="Rectangle 1"/>
          <p:cNvSpPr>
            <a:spLocks noGrp="1" noChangeArrowheads="1"/>
          </p:cNvSpPr>
          <p:nvPr>
            <p:ph type="title"/>
          </p:nvPr>
        </p:nvSpPr>
        <p:spPr/>
        <p:txBody>
          <a:bodyPr/>
          <a:lstStyle/>
          <a:p>
            <a:pP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dirty="0">
                <a:solidFill>
                  <a:srgbClr val="CC0000"/>
                </a:solidFill>
              </a:rPr>
              <a:t>Lobbying</a:t>
            </a:r>
          </a:p>
        </p:txBody>
      </p:sp>
    </p:spTree>
    <p:extLst>
      <p:ext uri="{BB962C8B-B14F-4D97-AF65-F5344CB8AC3E}">
        <p14:creationId xmlns:p14="http://schemas.microsoft.com/office/powerpoint/2010/main" val="29520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CEAD3355-B5C3-4B6B-A976-01623A6DABD0}"/>
              </a:ext>
            </a:extLst>
          </p:cNvPr>
          <p:cNvSpPr>
            <a:spLocks noGrp="1"/>
          </p:cNvSpPr>
          <p:nvPr>
            <p:ph type="title"/>
          </p:nvPr>
        </p:nvSpPr>
        <p:spPr>
          <a:xfrm>
            <a:off x="376238" y="1811338"/>
            <a:ext cx="8229600" cy="528637"/>
          </a:xfrm>
        </p:spPr>
        <p:txBody>
          <a:bodyPr/>
          <a:lstStyle/>
          <a:p>
            <a:endParaRPr lang="en-US" altLang="en-US">
              <a:latin typeface="Arial" panose="020B0604020202020204" pitchFamily="34" charset="0"/>
              <a:cs typeface="Arial" panose="020B0604020202020204" pitchFamily="34" charset="0"/>
            </a:endParaRPr>
          </a:p>
        </p:txBody>
      </p:sp>
      <p:pic>
        <p:nvPicPr>
          <p:cNvPr id="14339" name="Content Placeholder 3">
            <a:extLst>
              <a:ext uri="{FF2B5EF4-FFF2-40B4-BE49-F238E27FC236}">
                <a16:creationId xmlns:a16="http://schemas.microsoft.com/office/drawing/2014/main" id="{6CB06EE0-4A61-40DF-A6B7-25FBF6870D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800" y="1311275"/>
            <a:ext cx="9001125" cy="5133975"/>
          </a:xfrm>
        </p:spPr>
      </p:pic>
    </p:spTree>
    <p:extLst>
      <p:ext uri="{BB962C8B-B14F-4D97-AF65-F5344CB8AC3E}">
        <p14:creationId xmlns:p14="http://schemas.microsoft.com/office/powerpoint/2010/main" val="2894819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E408FE4B-15AD-4103-81F4-FC8CB5E04066}"/>
              </a:ext>
            </a:extLst>
          </p:cNvPr>
          <p:cNvSpPr>
            <a:spLocks noGrp="1" noChangeArrowheads="1"/>
          </p:cNvSpPr>
          <p:nvPr>
            <p:ph type="title"/>
          </p:nvPr>
        </p:nvSpPr>
        <p:spPr>
          <a:xfrm>
            <a:off x="430213" y="500063"/>
            <a:ext cx="7886700" cy="1325562"/>
          </a:xfrm>
        </p:spPr>
        <p:txBody>
          <a:bodyPr/>
          <a:lstStyle/>
          <a:p>
            <a:r>
              <a:rPr lang="en-GB" altLang="en-US" b="1">
                <a:solidFill>
                  <a:srgbClr val="00A6BF"/>
                </a:solidFill>
              </a:rPr>
              <a:t>What Does Recyclable Mean?</a:t>
            </a:r>
            <a:endParaRPr lang="en-US" altLang="en-US" b="1">
              <a:solidFill>
                <a:srgbClr val="00A6BF"/>
              </a:solidFill>
            </a:endParaRPr>
          </a:p>
        </p:txBody>
      </p:sp>
      <p:sp>
        <p:nvSpPr>
          <p:cNvPr id="3" name="Content Placeholder 2">
            <a:extLst>
              <a:ext uri="{FF2B5EF4-FFF2-40B4-BE49-F238E27FC236}">
                <a16:creationId xmlns:a16="http://schemas.microsoft.com/office/drawing/2014/main" id="{884BAFD9-E7E3-42A9-813A-10F46FBF2D48}"/>
              </a:ext>
            </a:extLst>
          </p:cNvPr>
          <p:cNvSpPr>
            <a:spLocks noGrp="1"/>
          </p:cNvSpPr>
          <p:nvPr>
            <p:ph idx="1"/>
          </p:nvPr>
        </p:nvSpPr>
        <p:spPr/>
        <p:txBody>
          <a:bodyPr/>
          <a:lstStyle/>
          <a:p>
            <a:pPr marL="0" indent="0">
              <a:buFont typeface="Arial" panose="020B0604020202020204" pitchFamily="34" charset="0"/>
              <a:buNone/>
              <a:defRPr/>
            </a:pPr>
            <a:r>
              <a:rPr lang="en-GB" b="1" dirty="0"/>
              <a:t>Needs to be both Technically &amp; Practically feasible</a:t>
            </a:r>
          </a:p>
          <a:p>
            <a:pPr marL="0" indent="0">
              <a:buFont typeface="Arial" panose="020B0604020202020204" pitchFamily="34" charset="0"/>
              <a:buNone/>
              <a:defRPr/>
            </a:pPr>
            <a:endParaRPr lang="en-GB" dirty="0"/>
          </a:p>
          <a:p>
            <a:pPr>
              <a:defRPr/>
            </a:pPr>
            <a:r>
              <a:rPr lang="en-GB" dirty="0"/>
              <a:t>Identified by consumer</a:t>
            </a:r>
          </a:p>
          <a:p>
            <a:pPr>
              <a:defRPr/>
            </a:pPr>
            <a:r>
              <a:rPr lang="en-GB" dirty="0"/>
              <a:t>Collected by local authorities</a:t>
            </a:r>
          </a:p>
          <a:p>
            <a:pPr>
              <a:defRPr/>
            </a:pPr>
            <a:r>
              <a:rPr lang="en-GB" dirty="0"/>
              <a:t>Separated at Material Recycling facility</a:t>
            </a:r>
          </a:p>
          <a:p>
            <a:pPr>
              <a:defRPr/>
            </a:pPr>
            <a:r>
              <a:rPr lang="en-GB" dirty="0"/>
              <a:t>Processed into a new product</a:t>
            </a:r>
          </a:p>
          <a:p>
            <a:pPr marL="0" indent="0">
              <a:buFont typeface="Arial" panose="020B0604020202020204" pitchFamily="34" charset="0"/>
              <a:buNone/>
              <a:defRPr/>
            </a:pPr>
            <a:endParaRPr lang="en-GB" dirty="0"/>
          </a:p>
          <a:p>
            <a:pPr marL="0" indent="0">
              <a:buFont typeface="Arial" panose="020B0604020202020204" pitchFamily="34" charset="0"/>
              <a:buNone/>
              <a:defRPr/>
            </a:pPr>
            <a:r>
              <a:rPr lang="en-GB" dirty="0"/>
              <a:t>All at a profit / affordable cost</a:t>
            </a:r>
          </a:p>
          <a:p>
            <a:pPr marL="0" indent="0">
              <a:buFont typeface="Arial" panose="020B0604020202020204" pitchFamily="34" charset="0"/>
              <a:buNone/>
              <a:defRPr/>
            </a:pPr>
            <a:endParaRPr lang="en-GB" dirty="0"/>
          </a:p>
          <a:p>
            <a:pPr>
              <a:defRPr/>
            </a:pPr>
            <a:endParaRPr lang="en-US" dirty="0"/>
          </a:p>
        </p:txBody>
      </p:sp>
    </p:spTree>
    <p:extLst>
      <p:ext uri="{BB962C8B-B14F-4D97-AF65-F5344CB8AC3E}">
        <p14:creationId xmlns:p14="http://schemas.microsoft.com/office/powerpoint/2010/main" val="21345617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7EA2880-0DE7-4659-BCF0-4919465037C8}"/>
              </a:ext>
            </a:extLst>
          </p:cNvPr>
          <p:cNvSpPr>
            <a:spLocks noGrp="1"/>
          </p:cNvSpPr>
          <p:nvPr>
            <p:ph type="title"/>
          </p:nvPr>
        </p:nvSpPr>
        <p:spPr>
          <a:xfrm>
            <a:off x="376238" y="1811338"/>
            <a:ext cx="8229600" cy="528637"/>
          </a:xfrm>
        </p:spPr>
        <p:txBody>
          <a:bodyPr/>
          <a:lstStyle/>
          <a:p>
            <a:r>
              <a:rPr lang="en-GB" altLang="en-US">
                <a:solidFill>
                  <a:srgbClr val="00A6BF"/>
                </a:solidFill>
                <a:latin typeface="Arial" panose="020B0604020202020204" pitchFamily="34" charset="0"/>
                <a:cs typeface="Arial" panose="020B0604020202020204" pitchFamily="34" charset="0"/>
              </a:rPr>
              <a:t>Consumer Perception</a:t>
            </a:r>
            <a:endParaRPr lang="en-US" altLang="en-US">
              <a:solidFill>
                <a:srgbClr val="00A6BF"/>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4F9C791-CD5C-447F-AB1A-D7F9F7210E2A}"/>
              </a:ext>
            </a:extLst>
          </p:cNvPr>
          <p:cNvSpPr>
            <a:spLocks noGrp="1"/>
          </p:cNvSpPr>
          <p:nvPr>
            <p:ph idx="1"/>
          </p:nvPr>
        </p:nvSpPr>
        <p:spPr>
          <a:xfrm>
            <a:off x="376238" y="2663825"/>
            <a:ext cx="8229600" cy="2466975"/>
          </a:xfrm>
        </p:spPr>
        <p:txBody>
          <a:bodyPr>
            <a:normAutofit fontScale="92500" lnSpcReduction="10000"/>
          </a:bodyPr>
          <a:lstStyle/>
          <a:p>
            <a:pPr>
              <a:defRPr/>
            </a:pPr>
            <a:r>
              <a:rPr lang="en-GB" dirty="0"/>
              <a:t>48% of people think ‘single use plastics’ can’t be recycled</a:t>
            </a:r>
          </a:p>
          <a:p>
            <a:pPr>
              <a:defRPr/>
            </a:pPr>
            <a:r>
              <a:rPr lang="en-GB" dirty="0"/>
              <a:t>Only 21% Scottish public knew that plastic bottles are 100% recyclable (14% in Glasgow!)</a:t>
            </a:r>
          </a:p>
          <a:p>
            <a:pPr>
              <a:defRPr/>
            </a:pPr>
            <a:r>
              <a:rPr lang="en-GB" dirty="0"/>
              <a:t>Understanding packaging choices is </a:t>
            </a:r>
            <a:r>
              <a:rPr lang="en-GB" b="1" dirty="0"/>
              <a:t>not</a:t>
            </a:r>
            <a:r>
              <a:rPr lang="en-GB" dirty="0"/>
              <a:t> getting easier</a:t>
            </a:r>
          </a:p>
        </p:txBody>
      </p:sp>
    </p:spTree>
    <p:extLst>
      <p:ext uri="{BB962C8B-B14F-4D97-AF65-F5344CB8AC3E}">
        <p14:creationId xmlns:p14="http://schemas.microsoft.com/office/powerpoint/2010/main" val="17003572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1E396A-2E08-4660-87C6-5490214A42D6}"/>
              </a:ext>
            </a:extLst>
          </p:cNvPr>
          <p:cNvSpPr txBox="1"/>
          <p:nvPr/>
        </p:nvSpPr>
        <p:spPr>
          <a:xfrm>
            <a:off x="122238" y="939800"/>
            <a:ext cx="7288212" cy="7080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BACC6"/>
                </a:solidFill>
                <a:effectLst/>
                <a:uLnTx/>
                <a:uFillTx/>
                <a:latin typeface="Calibri"/>
                <a:ea typeface="ＭＳ Ｐゴシック" panose="020B0600070205080204" pitchFamily="34" charset="-128"/>
                <a:cs typeface="+mn-cs"/>
              </a:rPr>
              <a:t>Actions</a:t>
            </a:r>
          </a:p>
        </p:txBody>
      </p:sp>
      <p:sp>
        <p:nvSpPr>
          <p:cNvPr id="5" name="TextBox 4">
            <a:extLst>
              <a:ext uri="{FF2B5EF4-FFF2-40B4-BE49-F238E27FC236}">
                <a16:creationId xmlns:a16="http://schemas.microsoft.com/office/drawing/2014/main" id="{384B0922-D426-4315-B951-1D0F353E51B0}"/>
              </a:ext>
            </a:extLst>
          </p:cNvPr>
          <p:cNvSpPr txBox="1"/>
          <p:nvPr/>
        </p:nvSpPr>
        <p:spPr>
          <a:xfrm>
            <a:off x="122238" y="2133600"/>
            <a:ext cx="6218237" cy="4524375"/>
          </a:xfrm>
          <a:prstGeom prst="rect">
            <a:avLst/>
          </a:prstGeom>
          <a:noFill/>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Household Recycling Charter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Extended Producer Responsibility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Plastics Tax??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Improving Reprocessing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Deposit Return Scheme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18436" name="Picture 6">
            <a:extLst>
              <a:ext uri="{FF2B5EF4-FFF2-40B4-BE49-F238E27FC236}">
                <a16:creationId xmlns:a16="http://schemas.microsoft.com/office/drawing/2014/main" id="{A2D2AB8B-4DBB-4DCC-AF7B-8953FB0E6E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1013" y="2359025"/>
            <a:ext cx="2100262"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2303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a:extLst>
              <a:ext uri="{FF2B5EF4-FFF2-40B4-BE49-F238E27FC236}">
                <a16:creationId xmlns:a16="http://schemas.microsoft.com/office/drawing/2014/main" id="{A05F49F9-0326-4842-92B1-15340E581C93}"/>
              </a:ext>
            </a:extLst>
          </p:cNvPr>
          <p:cNvSpPr txBox="1">
            <a:spLocks noChangeArrowheads="1"/>
          </p:cNvSpPr>
          <p:nvPr/>
        </p:nvSpPr>
        <p:spPr bwMode="auto">
          <a:xfrm>
            <a:off x="325438" y="509588"/>
            <a:ext cx="39401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35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About DRS </a:t>
            </a:r>
          </a:p>
        </p:txBody>
      </p:sp>
      <p:sp>
        <p:nvSpPr>
          <p:cNvPr id="20483" name="TextBox 1">
            <a:extLst>
              <a:ext uri="{FF2B5EF4-FFF2-40B4-BE49-F238E27FC236}">
                <a16:creationId xmlns:a16="http://schemas.microsoft.com/office/drawing/2014/main" id="{14432DE8-D1E9-4EA1-A8D6-9C4D481BD0C0}"/>
              </a:ext>
            </a:extLst>
          </p:cNvPr>
          <p:cNvSpPr txBox="1">
            <a:spLocks noChangeArrowheads="1"/>
          </p:cNvSpPr>
          <p:nvPr/>
        </p:nvSpPr>
        <p:spPr bwMode="auto">
          <a:xfrm>
            <a:off x="325438" y="1385888"/>
            <a:ext cx="78867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Deposit return schemes are used in </a:t>
            </a:r>
            <a:r>
              <a:rPr kumimoji="0" lang="en-GB" altLang="en-US" sz="18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45 countries and territories around the world</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from Sweden to Saskatchewan.</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Schemes reach up to </a:t>
            </a:r>
            <a:r>
              <a:rPr kumimoji="0" lang="en-GB" altLang="en-US" sz="18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95% </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capture</a:t>
            </a:r>
            <a:r>
              <a:rPr kumimoji="0" lang="en-GB" altLang="en-US" sz="18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 of target containers</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There are </a:t>
            </a:r>
            <a:r>
              <a:rPr kumimoji="0" lang="en-GB" altLang="en-US" sz="18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2.4 billion drinks containers in circulation </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 Scotland.</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694 million </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are plastic bottles, </a:t>
            </a:r>
            <a:r>
              <a:rPr kumimoji="0" lang="en-GB" altLang="en-US" sz="18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639 million </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are cans, and </a:t>
            </a:r>
            <a:r>
              <a:rPr kumimoji="0" lang="en-GB" altLang="en-US" sz="18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323 million </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are glass bottles.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Currently, Scotland recycles just </a:t>
            </a:r>
            <a:r>
              <a:rPr kumimoji="0" lang="en-GB" altLang="en-US" sz="18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half of drinks containers</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Half of all litter </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 Scotland could be recycled.</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Plastic bottles, and plastic food packaging sent to landfill, </a:t>
            </a:r>
            <a:r>
              <a:rPr kumimoji="0" lang="en-GB" altLang="en-US" sz="18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costs Scotland £11 million each year</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8954830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1A15594D-3CA4-0143-8CC5-129A969C1991}"/>
              </a:ext>
            </a:extLst>
          </p:cNvPr>
          <p:cNvSpPr/>
          <p:nvPr/>
        </p:nvSpPr>
        <p:spPr>
          <a:xfrm>
            <a:off x="5062538" y="4078288"/>
            <a:ext cx="1951037" cy="1952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1B392DD-4892-456A-9B12-4BFA2649A8F7}"/>
              </a:ext>
            </a:extLst>
          </p:cNvPr>
          <p:cNvSpPr/>
          <p:nvPr/>
        </p:nvSpPr>
        <p:spPr>
          <a:xfrm>
            <a:off x="-68263" y="301625"/>
            <a:ext cx="8032751" cy="698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32" name="TextBox 5">
            <a:extLst>
              <a:ext uri="{FF2B5EF4-FFF2-40B4-BE49-F238E27FC236}">
                <a16:creationId xmlns:a16="http://schemas.microsoft.com/office/drawing/2014/main" id="{01F04DB5-1643-4992-A9F7-5A99FE741D60}"/>
              </a:ext>
            </a:extLst>
          </p:cNvPr>
          <p:cNvSpPr txBox="1">
            <a:spLocks noChangeArrowheads="1"/>
          </p:cNvSpPr>
          <p:nvPr/>
        </p:nvSpPr>
        <p:spPr bwMode="auto">
          <a:xfrm>
            <a:off x="338138" y="490538"/>
            <a:ext cx="8559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500" b="1" i="0" u="none" strike="noStrike" kern="1200" cap="none" spc="0" normalizeH="0" baseline="0" noProof="0">
                <a:ln>
                  <a:noFill/>
                </a:ln>
                <a:solidFill>
                  <a:srgbClr val="00A6BF"/>
                </a:solidFill>
                <a:effectLst/>
                <a:uLnTx/>
                <a:uFillTx/>
                <a:latin typeface="Arial" panose="020B0604020202020204" pitchFamily="34" charset="0"/>
                <a:ea typeface="ＭＳ Ｐゴシック" panose="020B0600070205080204" pitchFamily="34" charset="-128"/>
                <a:cs typeface="Arial" panose="020B0604020202020204" pitchFamily="34" charset="0"/>
              </a:rPr>
              <a:t>What are the benefits?</a:t>
            </a:r>
          </a:p>
        </p:txBody>
      </p:sp>
      <p:grpSp>
        <p:nvGrpSpPr>
          <p:cNvPr id="22533" name="Group 9">
            <a:extLst>
              <a:ext uri="{FF2B5EF4-FFF2-40B4-BE49-F238E27FC236}">
                <a16:creationId xmlns:a16="http://schemas.microsoft.com/office/drawing/2014/main" id="{410F8098-02C5-4432-AAAA-B7CA55DBF60A}"/>
              </a:ext>
            </a:extLst>
          </p:cNvPr>
          <p:cNvGrpSpPr>
            <a:grpSpLocks/>
          </p:cNvGrpSpPr>
          <p:nvPr/>
        </p:nvGrpSpPr>
        <p:grpSpPr bwMode="auto">
          <a:xfrm>
            <a:off x="700088" y="1390650"/>
            <a:ext cx="1993900" cy="1951038"/>
            <a:chOff x="257240" y="1769558"/>
            <a:chExt cx="1993852" cy="1951476"/>
          </a:xfrm>
        </p:grpSpPr>
        <p:sp>
          <p:nvSpPr>
            <p:cNvPr id="9" name="Oval 8">
              <a:extLst>
                <a:ext uri="{FF2B5EF4-FFF2-40B4-BE49-F238E27FC236}">
                  <a16:creationId xmlns:a16="http://schemas.microsoft.com/office/drawing/2014/main" id="{7E6E85D6-8ABE-9448-8B64-B76BC52671A1}"/>
                </a:ext>
              </a:extLst>
            </p:cNvPr>
            <p:cNvSpPr/>
            <p:nvPr/>
          </p:nvSpPr>
          <p:spPr>
            <a:xfrm>
              <a:off x="300101" y="1769558"/>
              <a:ext cx="1950991" cy="19514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44" name="Picture 1">
              <a:extLst>
                <a:ext uri="{FF2B5EF4-FFF2-40B4-BE49-F238E27FC236}">
                  <a16:creationId xmlns:a16="http://schemas.microsoft.com/office/drawing/2014/main" id="{85428172-0A01-40CC-8750-1BD4DBFA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40" y="1769558"/>
              <a:ext cx="1951476" cy="195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4" name="Picture 2">
            <a:extLst>
              <a:ext uri="{FF2B5EF4-FFF2-40B4-BE49-F238E27FC236}">
                <a16:creationId xmlns:a16="http://schemas.microsoft.com/office/drawing/2014/main" id="{A6330AD6-99E6-4F26-BB32-E821D6984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900" y="1409700"/>
            <a:ext cx="195262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extLst>
              <a:ext uri="{FF2B5EF4-FFF2-40B4-BE49-F238E27FC236}">
                <a16:creationId xmlns:a16="http://schemas.microsoft.com/office/drawing/2014/main" id="{BB934EE3-8698-4613-AE11-C8D22E409E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8838" y="4130675"/>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a:extLst>
              <a:ext uri="{FF2B5EF4-FFF2-40B4-BE49-F238E27FC236}">
                <a16:creationId xmlns:a16="http://schemas.microsoft.com/office/drawing/2014/main" id="{FD908D2F-5510-45C4-94A9-3E3EB9B3A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2538" y="4130675"/>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63C703A-17EE-AA40-8144-A97D60CBDF7A}"/>
              </a:ext>
            </a:extLst>
          </p:cNvPr>
          <p:cNvSpPr txBox="1"/>
          <p:nvPr/>
        </p:nvSpPr>
        <p:spPr>
          <a:xfrm>
            <a:off x="795338" y="3409950"/>
            <a:ext cx="1797050" cy="3698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Tackling litter</a:t>
            </a:r>
          </a:p>
        </p:txBody>
      </p:sp>
      <p:sp>
        <p:nvSpPr>
          <p:cNvPr id="14" name="TextBox 13">
            <a:extLst>
              <a:ext uri="{FF2B5EF4-FFF2-40B4-BE49-F238E27FC236}">
                <a16:creationId xmlns:a16="http://schemas.microsoft.com/office/drawing/2014/main" id="{0B7CB0C4-3919-D14C-83D6-D69AE94770B1}"/>
              </a:ext>
            </a:extLst>
          </p:cNvPr>
          <p:cNvSpPr txBox="1"/>
          <p:nvPr/>
        </p:nvSpPr>
        <p:spPr>
          <a:xfrm>
            <a:off x="2697163" y="3400425"/>
            <a:ext cx="3849687" cy="3698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Increasing recycling</a:t>
            </a:r>
          </a:p>
        </p:txBody>
      </p:sp>
      <p:sp>
        <p:nvSpPr>
          <p:cNvPr id="15" name="TextBox 14">
            <a:extLst>
              <a:ext uri="{FF2B5EF4-FFF2-40B4-BE49-F238E27FC236}">
                <a16:creationId xmlns:a16="http://schemas.microsoft.com/office/drawing/2014/main" id="{468C99D2-26B1-4848-9E6E-15B958E612A8}"/>
              </a:ext>
            </a:extLst>
          </p:cNvPr>
          <p:cNvSpPr txBox="1"/>
          <p:nvPr/>
        </p:nvSpPr>
        <p:spPr>
          <a:xfrm>
            <a:off x="6551613" y="3397250"/>
            <a:ext cx="1993900" cy="6477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Increasing recycling quality</a:t>
            </a:r>
          </a:p>
        </p:txBody>
      </p:sp>
      <p:sp>
        <p:nvSpPr>
          <p:cNvPr id="16" name="TextBox 15">
            <a:extLst>
              <a:ext uri="{FF2B5EF4-FFF2-40B4-BE49-F238E27FC236}">
                <a16:creationId xmlns:a16="http://schemas.microsoft.com/office/drawing/2014/main" id="{8DC21A82-E4F9-D745-8667-6AA0448FEEC5}"/>
              </a:ext>
            </a:extLst>
          </p:cNvPr>
          <p:cNvSpPr txBox="1"/>
          <p:nvPr/>
        </p:nvSpPr>
        <p:spPr>
          <a:xfrm>
            <a:off x="1766888" y="6083300"/>
            <a:ext cx="2676525" cy="3683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Creating jobs</a:t>
            </a:r>
          </a:p>
        </p:txBody>
      </p:sp>
      <p:sp>
        <p:nvSpPr>
          <p:cNvPr id="17" name="TextBox 16">
            <a:extLst>
              <a:ext uri="{FF2B5EF4-FFF2-40B4-BE49-F238E27FC236}">
                <a16:creationId xmlns:a16="http://schemas.microsoft.com/office/drawing/2014/main" id="{D31604F4-2CF8-FF43-9C54-42630FD4D0AD}"/>
              </a:ext>
            </a:extLst>
          </p:cNvPr>
          <p:cNvSpPr txBox="1"/>
          <p:nvPr/>
        </p:nvSpPr>
        <p:spPr>
          <a:xfrm>
            <a:off x="4094163" y="6121400"/>
            <a:ext cx="3878262" cy="3698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Community benefits</a:t>
            </a:r>
          </a:p>
        </p:txBody>
      </p:sp>
      <p:pic>
        <p:nvPicPr>
          <p:cNvPr id="22542" name="Picture 3">
            <a:extLst>
              <a:ext uri="{FF2B5EF4-FFF2-40B4-BE49-F238E27FC236}">
                <a16:creationId xmlns:a16="http://schemas.microsoft.com/office/drawing/2014/main" id="{BB8C26B5-892C-4C44-8356-2E0EE46588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5113" y="1409700"/>
            <a:ext cx="18669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613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5A96AB8-B99E-4AC5-B85B-579D03AE7809}"/>
              </a:ext>
            </a:extLst>
          </p:cNvPr>
          <p:cNvSpPr>
            <a:spLocks noGrp="1" noChangeArrowheads="1"/>
          </p:cNvSpPr>
          <p:nvPr>
            <p:ph type="title"/>
          </p:nvPr>
        </p:nvSpPr>
        <p:spPr>
          <a:xfrm>
            <a:off x="363538" y="365125"/>
            <a:ext cx="8648700" cy="1325563"/>
          </a:xfrm>
        </p:spPr>
        <p:txBody>
          <a:bodyPr/>
          <a:lstStyle/>
          <a:p>
            <a:r>
              <a:rPr lang="en-GB" altLang="en-US" b="1">
                <a:solidFill>
                  <a:srgbClr val="00A6BF"/>
                </a:solidFill>
              </a:rPr>
              <a:t>Chemical Recycling – Project Beacon</a:t>
            </a:r>
            <a:endParaRPr lang="en-US" altLang="en-US" b="1">
              <a:solidFill>
                <a:srgbClr val="00A6BF"/>
              </a:solidFill>
            </a:endParaRPr>
          </a:p>
        </p:txBody>
      </p:sp>
      <p:pic>
        <p:nvPicPr>
          <p:cNvPr id="24579" name="Picture 4">
            <a:extLst>
              <a:ext uri="{FF2B5EF4-FFF2-40B4-BE49-F238E27FC236}">
                <a16:creationId xmlns:a16="http://schemas.microsoft.com/office/drawing/2014/main" id="{F914F848-3659-48A9-A526-D747804A92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2263" y="3856038"/>
            <a:ext cx="5959475"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ontent Placeholder 6">
            <a:extLst>
              <a:ext uri="{FF2B5EF4-FFF2-40B4-BE49-F238E27FC236}">
                <a16:creationId xmlns:a16="http://schemas.microsoft.com/office/drawing/2014/main" id="{635A71FD-F88A-4869-B3E6-95AF25E17D27}"/>
              </a:ext>
            </a:extLst>
          </p:cNvPr>
          <p:cNvSpPr>
            <a:spLocks noGrp="1" noChangeArrowheads="1"/>
          </p:cNvSpPr>
          <p:nvPr>
            <p:ph idx="1"/>
          </p:nvPr>
        </p:nvSpPr>
        <p:spPr>
          <a:xfrm>
            <a:off x="539750" y="1690688"/>
            <a:ext cx="7886700" cy="1978025"/>
          </a:xfrm>
        </p:spPr>
        <p:txBody>
          <a:bodyPr/>
          <a:lstStyle/>
          <a:p>
            <a:r>
              <a:rPr lang="en-GB" altLang="en-US"/>
              <a:t>Recycles much greater proportion of plastic than by mechanical means alone </a:t>
            </a:r>
          </a:p>
          <a:p>
            <a:r>
              <a:rPr lang="en-GB" altLang="en-US"/>
              <a:t>First stage product – Plaxx - can be further refined</a:t>
            </a:r>
            <a:endParaRPr lang="en-US" altLang="en-US"/>
          </a:p>
        </p:txBody>
      </p:sp>
    </p:spTree>
    <p:extLst>
      <p:ext uri="{BB962C8B-B14F-4D97-AF65-F5344CB8AC3E}">
        <p14:creationId xmlns:p14="http://schemas.microsoft.com/office/powerpoint/2010/main" val="39093735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633AFAB-3699-4421-B736-F75A79665A9C}"/>
              </a:ext>
            </a:extLst>
          </p:cNvPr>
          <p:cNvSpPr>
            <a:spLocks noGrp="1" noChangeArrowheads="1"/>
          </p:cNvSpPr>
          <p:nvPr>
            <p:ph type="title"/>
          </p:nvPr>
        </p:nvSpPr>
        <p:spPr/>
        <p:txBody>
          <a:bodyPr/>
          <a:lstStyle/>
          <a:p>
            <a:r>
              <a:rPr lang="en-GB" altLang="en-US" b="1">
                <a:solidFill>
                  <a:srgbClr val="00A6BF"/>
                </a:solidFill>
              </a:rPr>
              <a:t>What Can You Do?</a:t>
            </a:r>
            <a:endParaRPr lang="en-US" altLang="en-US" b="1">
              <a:solidFill>
                <a:srgbClr val="00A6BF"/>
              </a:solidFill>
            </a:endParaRPr>
          </a:p>
        </p:txBody>
      </p:sp>
      <p:sp>
        <p:nvSpPr>
          <p:cNvPr id="3" name="Content Placeholder 2">
            <a:extLst>
              <a:ext uri="{FF2B5EF4-FFF2-40B4-BE49-F238E27FC236}">
                <a16:creationId xmlns:a16="http://schemas.microsoft.com/office/drawing/2014/main" id="{BB59DF64-8583-47F6-93C9-2AAB99D3B6CD}"/>
              </a:ext>
            </a:extLst>
          </p:cNvPr>
          <p:cNvSpPr>
            <a:spLocks noGrp="1"/>
          </p:cNvSpPr>
          <p:nvPr>
            <p:ph idx="1"/>
          </p:nvPr>
        </p:nvSpPr>
        <p:spPr>
          <a:xfrm>
            <a:off x="628650" y="2049463"/>
            <a:ext cx="7886700" cy="4127500"/>
          </a:xfrm>
        </p:spPr>
        <p:txBody>
          <a:bodyPr/>
          <a:lstStyle/>
          <a:p>
            <a:pPr>
              <a:defRPr/>
            </a:pPr>
            <a:r>
              <a:rPr lang="en-GB" dirty="0"/>
              <a:t>Increase the demand for Recycled content</a:t>
            </a:r>
          </a:p>
          <a:p>
            <a:pPr>
              <a:defRPr/>
            </a:pPr>
            <a:r>
              <a:rPr lang="en-GB" dirty="0"/>
              <a:t>Purchase Products that are reusable or easily recyclable</a:t>
            </a:r>
          </a:p>
          <a:p>
            <a:pPr>
              <a:defRPr/>
            </a:pPr>
            <a:r>
              <a:rPr lang="en-GB" dirty="0"/>
              <a:t>Minimise packaging</a:t>
            </a:r>
          </a:p>
          <a:p>
            <a:pPr>
              <a:defRPr/>
            </a:pPr>
            <a:r>
              <a:rPr lang="en-GB" dirty="0"/>
              <a:t>Be clear on the correct treatment route for end of life materials &amp; communicate it</a:t>
            </a:r>
          </a:p>
          <a:p>
            <a:pPr>
              <a:defRPr/>
            </a:pPr>
            <a:r>
              <a:rPr lang="en-GB" dirty="0"/>
              <a:t>Don’t believe anyone who says its easy - yet!!</a:t>
            </a:r>
          </a:p>
          <a:p>
            <a:pPr marL="0" indent="0">
              <a:buFont typeface="Arial" panose="020B0604020202020204" pitchFamily="34" charset="0"/>
              <a:buNone/>
              <a:defRPr/>
            </a:pPr>
            <a:endParaRPr lang="en-US" dirty="0"/>
          </a:p>
        </p:txBody>
      </p:sp>
    </p:spTree>
    <p:extLst>
      <p:ext uri="{BB962C8B-B14F-4D97-AF65-F5344CB8AC3E}">
        <p14:creationId xmlns:p14="http://schemas.microsoft.com/office/powerpoint/2010/main" val="37120389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46A6AD7E-C53E-4079-B25F-DAA2AD98BB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269875"/>
            <a:ext cx="1125538"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1608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9429-1E2F-4470-BD18-80F7801EC00D}"/>
              </a:ext>
            </a:extLst>
          </p:cNvPr>
          <p:cNvSpPr>
            <a:spLocks noGrp="1"/>
          </p:cNvSpPr>
          <p:nvPr>
            <p:ph type="ctrTitle"/>
          </p:nvPr>
        </p:nvSpPr>
        <p:spPr/>
        <p:txBody>
          <a:bodyPr/>
          <a:lstStyle/>
          <a:p>
            <a:r>
              <a:rPr lang="en-GB" dirty="0"/>
              <a:t>Coffee &amp; Networking </a:t>
            </a:r>
          </a:p>
        </p:txBody>
      </p:sp>
    </p:spTree>
    <p:extLst>
      <p:ext uri="{BB962C8B-B14F-4D97-AF65-F5344CB8AC3E}">
        <p14:creationId xmlns:p14="http://schemas.microsoft.com/office/powerpoint/2010/main" val="3040631414"/>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Scotland Excel Powerpoint Template (New Logo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cotland Excel Powerpoint Template (New Logo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Scotland Excel Powerpoint Template (New Logo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Your Services - Red">
  <a:themeElements>
    <a:clrScheme name="Your services - red 2">
      <a:dk1>
        <a:srgbClr val="000000"/>
      </a:dk1>
      <a:lt1>
        <a:srgbClr val="FFFFFF"/>
      </a:lt1>
      <a:dk2>
        <a:srgbClr val="CC3333"/>
      </a:dk2>
      <a:lt2>
        <a:srgbClr val="808080"/>
      </a:lt2>
      <a:accent1>
        <a:srgbClr val="0099CC"/>
      </a:accent1>
      <a:accent2>
        <a:srgbClr val="E19933"/>
      </a:accent2>
      <a:accent3>
        <a:srgbClr val="FFFFFF"/>
      </a:accent3>
      <a:accent4>
        <a:srgbClr val="000000"/>
      </a:accent4>
      <a:accent5>
        <a:srgbClr val="AACAE2"/>
      </a:accent5>
      <a:accent6>
        <a:srgbClr val="CC8A2D"/>
      </a:accent6>
      <a:hlink>
        <a:srgbClr val="339933"/>
      </a:hlink>
      <a:folHlink>
        <a:srgbClr val="663366"/>
      </a:folHlink>
    </a:clrScheme>
    <a:fontScheme name="Your services - re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Your services - red 1">
        <a:dk1>
          <a:srgbClr val="000000"/>
        </a:dk1>
        <a:lt1>
          <a:srgbClr val="FFFFFF"/>
        </a:lt1>
        <a:dk2>
          <a:srgbClr val="000000"/>
        </a:dk2>
        <a:lt2>
          <a:srgbClr val="808080"/>
        </a:lt2>
        <a:accent1>
          <a:srgbClr val="B2B2B2"/>
        </a:accent1>
        <a:accent2>
          <a:srgbClr val="EAEAEA"/>
        </a:accent2>
        <a:accent3>
          <a:srgbClr val="FFFFFF"/>
        </a:accent3>
        <a:accent4>
          <a:srgbClr val="000000"/>
        </a:accent4>
        <a:accent5>
          <a:srgbClr val="D5D5D5"/>
        </a:accent5>
        <a:accent6>
          <a:srgbClr val="D4D4D4"/>
        </a:accent6>
        <a:hlink>
          <a:srgbClr val="969696"/>
        </a:hlink>
        <a:folHlink>
          <a:srgbClr val="333333"/>
        </a:folHlink>
      </a:clrScheme>
      <a:clrMap bg1="lt1" tx1="dk1" bg2="lt2" tx2="dk2" accent1="accent1" accent2="accent2" accent3="accent3" accent4="accent4" accent5="accent5" accent6="accent6" hlink="hlink" folHlink="folHlink"/>
    </a:extraClrScheme>
    <a:extraClrScheme>
      <a:clrScheme name="Your services - red 2">
        <a:dk1>
          <a:srgbClr val="000000"/>
        </a:dk1>
        <a:lt1>
          <a:srgbClr val="FFFFFF"/>
        </a:lt1>
        <a:dk2>
          <a:srgbClr val="CC3333"/>
        </a:dk2>
        <a:lt2>
          <a:srgbClr val="808080"/>
        </a:lt2>
        <a:accent1>
          <a:srgbClr val="0099CC"/>
        </a:accent1>
        <a:accent2>
          <a:srgbClr val="E19933"/>
        </a:accent2>
        <a:accent3>
          <a:srgbClr val="FFFFFF"/>
        </a:accent3>
        <a:accent4>
          <a:srgbClr val="000000"/>
        </a:accent4>
        <a:accent5>
          <a:srgbClr val="AACAE2"/>
        </a:accent5>
        <a:accent6>
          <a:srgbClr val="CC8A2D"/>
        </a:accent6>
        <a:hlink>
          <a:srgbClr val="339933"/>
        </a:hlink>
        <a:folHlink>
          <a:srgbClr val="663366"/>
        </a:folHlink>
      </a:clrScheme>
      <a:clrMap bg1="lt1" tx1="dk1" bg2="lt2" tx2="dk2" accent1="accent1" accent2="accent2" accent3="accent3" accent4="accent4" accent5="accent5" accent6="accent6" hlink="hlink" folHlink="folHlink"/>
    </a:extraClrScheme>
    <a:extraClrScheme>
      <a:clrScheme name="Your services - red 3">
        <a:dk1>
          <a:srgbClr val="000000"/>
        </a:dk1>
        <a:lt1>
          <a:srgbClr val="FFFFFF"/>
        </a:lt1>
        <a:dk2>
          <a:srgbClr val="0099CC"/>
        </a:dk2>
        <a:lt2>
          <a:srgbClr val="808080"/>
        </a:lt2>
        <a:accent1>
          <a:srgbClr val="E19933"/>
        </a:accent1>
        <a:accent2>
          <a:srgbClr val="663366"/>
        </a:accent2>
        <a:accent3>
          <a:srgbClr val="FFFFFF"/>
        </a:accent3>
        <a:accent4>
          <a:srgbClr val="000000"/>
        </a:accent4>
        <a:accent5>
          <a:srgbClr val="EECAAD"/>
        </a:accent5>
        <a:accent6>
          <a:srgbClr val="5C2D5C"/>
        </a:accent6>
        <a:hlink>
          <a:srgbClr val="CC3333"/>
        </a:hlink>
        <a:folHlink>
          <a:srgbClr val="339933"/>
        </a:folHlink>
      </a:clrScheme>
      <a:clrMap bg1="lt1" tx1="dk1" bg2="lt2" tx2="dk2" accent1="accent1" accent2="accent2" accent3="accent3" accent4="accent4" accent5="accent5" accent6="accent6" hlink="hlink" folHlink="folHlink"/>
    </a:extraClrScheme>
    <a:extraClrScheme>
      <a:clrScheme name="Your services - red 4">
        <a:dk1>
          <a:srgbClr val="000000"/>
        </a:dk1>
        <a:lt1>
          <a:srgbClr val="FFFFFF"/>
        </a:lt1>
        <a:dk2>
          <a:srgbClr val="E19933"/>
        </a:dk2>
        <a:lt2>
          <a:srgbClr val="808080"/>
        </a:lt2>
        <a:accent1>
          <a:srgbClr val="663366"/>
        </a:accent1>
        <a:accent2>
          <a:srgbClr val="339933"/>
        </a:accent2>
        <a:accent3>
          <a:srgbClr val="FFFFFF"/>
        </a:accent3>
        <a:accent4>
          <a:srgbClr val="000000"/>
        </a:accent4>
        <a:accent5>
          <a:srgbClr val="B8ADB8"/>
        </a:accent5>
        <a:accent6>
          <a:srgbClr val="2D8A2D"/>
        </a:accent6>
        <a:hlink>
          <a:srgbClr val="0099CC"/>
        </a:hlink>
        <a:folHlink>
          <a:srgbClr val="CC3333"/>
        </a:folHlink>
      </a:clrScheme>
      <a:clrMap bg1="lt1" tx1="dk1" bg2="lt2" tx2="dk2" accent1="accent1" accent2="accent2" accent3="accent3" accent4="accent4" accent5="accent5" accent6="accent6" hlink="hlink" folHlink="folHlink"/>
    </a:extraClrScheme>
    <a:extraClrScheme>
      <a:clrScheme name="Your services - red 5">
        <a:dk1>
          <a:srgbClr val="000000"/>
        </a:dk1>
        <a:lt1>
          <a:srgbClr val="FFFFFF"/>
        </a:lt1>
        <a:dk2>
          <a:srgbClr val="339933"/>
        </a:dk2>
        <a:lt2>
          <a:srgbClr val="808080"/>
        </a:lt2>
        <a:accent1>
          <a:srgbClr val="CC3333"/>
        </a:accent1>
        <a:accent2>
          <a:srgbClr val="0099CC"/>
        </a:accent2>
        <a:accent3>
          <a:srgbClr val="FFFFFF"/>
        </a:accent3>
        <a:accent4>
          <a:srgbClr val="000000"/>
        </a:accent4>
        <a:accent5>
          <a:srgbClr val="E2ADAD"/>
        </a:accent5>
        <a:accent6>
          <a:srgbClr val="008AB9"/>
        </a:accent6>
        <a:hlink>
          <a:srgbClr val="663366"/>
        </a:hlink>
        <a:folHlink>
          <a:srgbClr val="E19933"/>
        </a:folHlink>
      </a:clrScheme>
      <a:clrMap bg1="lt1" tx1="dk1" bg2="lt2" tx2="dk2" accent1="accent1" accent2="accent2" accent3="accent3" accent4="accent4" accent5="accent5" accent6="accent6" hlink="hlink" folHlink="folHlink"/>
    </a:extraClrScheme>
    <a:extraClrScheme>
      <a:clrScheme name="Your services - red 6">
        <a:dk1>
          <a:srgbClr val="000000"/>
        </a:dk1>
        <a:lt1>
          <a:srgbClr val="FFFFFF"/>
        </a:lt1>
        <a:dk2>
          <a:srgbClr val="663366"/>
        </a:dk2>
        <a:lt2>
          <a:srgbClr val="808080"/>
        </a:lt2>
        <a:accent1>
          <a:srgbClr val="339933"/>
        </a:accent1>
        <a:accent2>
          <a:srgbClr val="CC3333"/>
        </a:accent2>
        <a:accent3>
          <a:srgbClr val="FFFFFF"/>
        </a:accent3>
        <a:accent4>
          <a:srgbClr val="000000"/>
        </a:accent4>
        <a:accent5>
          <a:srgbClr val="ADCAAD"/>
        </a:accent5>
        <a:accent6>
          <a:srgbClr val="B92D2D"/>
        </a:accent6>
        <a:hlink>
          <a:srgbClr val="339933"/>
        </a:hlink>
        <a:folHlink>
          <a:srgbClr val="0099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cs typeface="Arial"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ustom Design - E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Scotland Excel Powerpoint Template (New Logo 2016)</Template>
  <TotalTime>1596</TotalTime>
  <Words>12169</Words>
  <Application>Microsoft Office PowerPoint</Application>
  <PresentationFormat>On-screen Show (4:3)</PresentationFormat>
  <Paragraphs>1577</Paragraphs>
  <Slides>176</Slides>
  <Notes>144</Notes>
  <HiddenSlides>0</HiddenSlides>
  <MMClips>2</MMClips>
  <ScaleCrop>false</ScaleCrop>
  <HeadingPairs>
    <vt:vector size="6" baseType="variant">
      <vt:variant>
        <vt:lpstr>Fonts Used</vt:lpstr>
      </vt:variant>
      <vt:variant>
        <vt:i4>24</vt:i4>
      </vt:variant>
      <vt:variant>
        <vt:lpstr>Theme</vt:lpstr>
      </vt:variant>
      <vt:variant>
        <vt:i4>13</vt:i4>
      </vt:variant>
      <vt:variant>
        <vt:lpstr>Slide Titles</vt:lpstr>
      </vt:variant>
      <vt:variant>
        <vt:i4>176</vt:i4>
      </vt:variant>
    </vt:vector>
  </HeadingPairs>
  <TitlesOfParts>
    <vt:vector size="213" baseType="lpstr">
      <vt:lpstr>ＭＳ Ｐゴシック</vt:lpstr>
      <vt:lpstr>Abadi</vt:lpstr>
      <vt:lpstr>Apple Boy BTN</vt:lpstr>
      <vt:lpstr>Arial</vt:lpstr>
      <vt:lpstr>Calibri</vt:lpstr>
      <vt:lpstr>Calibri Light</vt:lpstr>
      <vt:lpstr>Century Gothic</vt:lpstr>
      <vt:lpstr>Comic Sans MS</vt:lpstr>
      <vt:lpstr>Cooper Black</vt:lpstr>
      <vt:lpstr>Courier New</vt:lpstr>
      <vt:lpstr>Ebrima</vt:lpstr>
      <vt:lpstr>EYInterstate Light</vt:lpstr>
      <vt:lpstr>Gill Sans MT</vt:lpstr>
      <vt:lpstr>Latha</vt:lpstr>
      <vt:lpstr>Lucida Sans Unicode</vt:lpstr>
      <vt:lpstr>Mangal</vt:lpstr>
      <vt:lpstr>Ravie</vt:lpstr>
      <vt:lpstr>roboto slab</vt:lpstr>
      <vt:lpstr>Snap ITC</vt:lpstr>
      <vt:lpstr>Symbol</vt:lpstr>
      <vt:lpstr>Times New Roman</vt:lpstr>
      <vt:lpstr>Verdana</vt:lpstr>
      <vt:lpstr>Wingdings</vt:lpstr>
      <vt:lpstr>Wingdings 3</vt:lpstr>
      <vt:lpstr>Scotland Excel Powerpoint Template (New Logo 2016)</vt:lpstr>
      <vt:lpstr>Office Theme</vt:lpstr>
      <vt:lpstr>Your Services - Red</vt:lpstr>
      <vt:lpstr>1_Office Theme</vt:lpstr>
      <vt:lpstr>Custom Design</vt:lpstr>
      <vt:lpstr>2_Office Theme</vt:lpstr>
      <vt:lpstr>1_Custom Design</vt:lpstr>
      <vt:lpstr>Custom Design - END</vt:lpstr>
      <vt:lpstr>3_Office Theme</vt:lpstr>
      <vt:lpstr>Scotland Excel Powerpoint Template (New Logo 2015)</vt:lpstr>
      <vt:lpstr>4_Office Theme</vt:lpstr>
      <vt:lpstr>1_Scotland Excel Powerpoint Template (New Logo 2016)</vt:lpstr>
      <vt:lpstr>Ion</vt:lpstr>
      <vt:lpstr>Scotland Excel Conference 2019</vt:lpstr>
      <vt:lpstr>Welcome and Agenda</vt:lpstr>
      <vt:lpstr>PowerPoint Presentation</vt:lpstr>
      <vt:lpstr>PowerPoint Presentation</vt:lpstr>
      <vt:lpstr>Contents</vt:lpstr>
      <vt:lpstr>What is KIMO? Kommunenes Internasjonale Miljøorganisasjon</vt:lpstr>
      <vt:lpstr>KIMO Members</vt:lpstr>
      <vt:lpstr>What Does KIMO Do?</vt:lpstr>
      <vt:lpstr>Lobbying</vt:lpstr>
      <vt:lpstr>Influence at all levels of governance</vt:lpstr>
      <vt:lpstr>KIMO – Action Areas</vt:lpstr>
      <vt:lpstr>PowerPoint Presentation</vt:lpstr>
      <vt:lpstr>Fishing For Litter – Objectives</vt:lpstr>
      <vt:lpstr>PowerPoint Presentation</vt:lpstr>
      <vt:lpstr>How does it work?</vt:lpstr>
      <vt:lpstr>Fishing For Litter Hub</vt:lpstr>
      <vt:lpstr>Fishing For Litter - Scotland</vt:lpstr>
      <vt:lpstr>Fishing For Litter - England</vt:lpstr>
      <vt:lpstr>PowerPoint Presentation</vt:lpstr>
      <vt:lpstr>PowerPoint Presentation</vt:lpstr>
      <vt:lpstr>KIMO UK - Current Projects/ Interests</vt:lpstr>
      <vt:lpstr>KIMO UK Members</vt:lpstr>
      <vt:lpstr>KIMO UK Membership</vt:lpstr>
      <vt:lpstr>Membership Benefits</vt:lpstr>
      <vt:lpstr>PowerPoint Presentation</vt:lpstr>
      <vt:lpstr>Joining KIMO</vt:lpstr>
      <vt:lpstr>Thanks for Listening</vt:lpstr>
      <vt:lpstr>Sustainability for Future Generations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Scotland Excel Conference 2019</vt:lpstr>
      <vt:lpstr>Maximising Plastics Recycling</vt:lpstr>
      <vt:lpstr>PowerPoint Presentation</vt:lpstr>
      <vt:lpstr>PowerPoint Presentation</vt:lpstr>
      <vt:lpstr>What Does Recyclable Mean?</vt:lpstr>
      <vt:lpstr>Consumer Perception</vt:lpstr>
      <vt:lpstr>PowerPoint Presentation</vt:lpstr>
      <vt:lpstr>PowerPoint Presentation</vt:lpstr>
      <vt:lpstr>PowerPoint Presentation</vt:lpstr>
      <vt:lpstr>Chemical Recycling – Project Beacon</vt:lpstr>
      <vt:lpstr>What Can You Do?</vt:lpstr>
      <vt:lpstr>PowerPoint Presentation</vt:lpstr>
      <vt:lpstr>Coffee &amp; Networking </vt:lpstr>
      <vt:lpstr>#SXLconference19 </vt:lpstr>
      <vt:lpstr>Workshop Group A – Megalithic 1  Preventing Microplastic Pollution from Artificial Pitches</vt:lpstr>
      <vt:lpstr>PowerPoint Presentation</vt:lpstr>
      <vt:lpstr>What is an artificial pitch? </vt:lpstr>
      <vt:lpstr>What is the problem?</vt:lpstr>
      <vt:lpstr>Solutions</vt:lpstr>
      <vt:lpstr>What are we doing?</vt:lpstr>
      <vt:lpstr>The Workshop</vt:lpstr>
      <vt:lpstr>A: Pitch In Planner game! </vt:lpstr>
      <vt:lpstr>Step 1: Spin the wheel to pick your unique pitch!</vt:lpstr>
      <vt:lpstr>PowerPoint Presentation</vt:lpstr>
      <vt:lpstr>PowerPoint Presentation</vt:lpstr>
      <vt:lpstr>Half-time huddle:</vt:lpstr>
      <vt:lpstr>B) Pitch Procurement</vt:lpstr>
      <vt:lpstr>Post match analysis</vt:lpstr>
      <vt:lpstr>Thank you! </vt:lpstr>
      <vt:lpstr>#SXLconference19 </vt:lpstr>
      <vt:lpstr>Lunch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Contract and Supplier Management – Development and Delivery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Contracts and Grants Management (CAGM) Team</vt:lpstr>
      <vt:lpstr>Overview of Contracts and Grants Management (CAGM) Team</vt:lpstr>
      <vt:lpstr>The CAGM Team will provide a layer of contract and framework management support to service areas </vt:lpstr>
      <vt:lpstr>Role of CAGM team:</vt:lpstr>
      <vt:lpstr>Contract Manager role</vt:lpstr>
      <vt:lpstr>Contract Management guidance/tools/training</vt:lpstr>
      <vt:lpstr>Purpose of the Contract Management Forum</vt:lpstr>
      <vt:lpstr>PowerPoint Presentation</vt:lpstr>
      <vt:lpstr>Lessons Learned</vt:lpstr>
      <vt:lpstr>Summary</vt:lpstr>
      <vt:lpstr>Any questions?</vt:lpstr>
      <vt:lpstr>Scotland Excel Conference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Remarks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xlwilliamsr1</dc:creator>
  <cp:lastModifiedBy>Sarah Nicholson</cp:lastModifiedBy>
  <cp:revision>19</cp:revision>
  <dcterms:created xsi:type="dcterms:W3CDTF">2017-01-06T11:01:37Z</dcterms:created>
  <dcterms:modified xsi:type="dcterms:W3CDTF">2019-05-08T13:48:33Z</dcterms:modified>
</cp:coreProperties>
</file>