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notesSlides/notesSlide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81" r:id="rId3"/>
    <p:sldMasterId id="2147483704" r:id="rId4"/>
    <p:sldMasterId id="2147483716" r:id="rId5"/>
    <p:sldMasterId id="2147483728" r:id="rId6"/>
    <p:sldMasterId id="2147483740" r:id="rId7"/>
  </p:sldMasterIdLst>
  <p:notesMasterIdLst>
    <p:notesMasterId r:id="rId97"/>
  </p:notesMasterIdLst>
  <p:sldIdLst>
    <p:sldId id="256" r:id="rId8"/>
    <p:sldId id="257" r:id="rId9"/>
    <p:sldId id="375" r:id="rId10"/>
    <p:sldId id="376" r:id="rId11"/>
    <p:sldId id="377" r:id="rId12"/>
    <p:sldId id="378" r:id="rId13"/>
    <p:sldId id="379" r:id="rId14"/>
    <p:sldId id="380" r:id="rId15"/>
    <p:sldId id="381" r:id="rId16"/>
    <p:sldId id="382" r:id="rId17"/>
    <p:sldId id="383" r:id="rId18"/>
    <p:sldId id="384" r:id="rId19"/>
    <p:sldId id="385"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1" r:id="rId36"/>
    <p:sldId id="402" r:id="rId37"/>
    <p:sldId id="403" r:id="rId38"/>
    <p:sldId id="404" r:id="rId39"/>
    <p:sldId id="405" r:id="rId40"/>
    <p:sldId id="348" r:id="rId41"/>
    <p:sldId id="347" r:id="rId42"/>
    <p:sldId id="340" r:id="rId43"/>
    <p:sldId id="419" r:id="rId44"/>
    <p:sldId id="420" r:id="rId45"/>
    <p:sldId id="421"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54" r:id="rId62"/>
    <p:sldId id="350" r:id="rId63"/>
    <p:sldId id="406" r:id="rId64"/>
    <p:sldId id="409" r:id="rId65"/>
    <p:sldId id="407" r:id="rId66"/>
    <p:sldId id="408" r:id="rId67"/>
    <p:sldId id="410" r:id="rId68"/>
    <p:sldId id="411" r:id="rId69"/>
    <p:sldId id="412" r:id="rId70"/>
    <p:sldId id="413" r:id="rId71"/>
    <p:sldId id="414" r:id="rId72"/>
    <p:sldId id="415" r:id="rId73"/>
    <p:sldId id="416" r:id="rId74"/>
    <p:sldId id="417" r:id="rId75"/>
    <p:sldId id="418" r:id="rId76"/>
    <p:sldId id="351" r:id="rId77"/>
    <p:sldId id="353"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49" r:id="rId91"/>
    <p:sldId id="450" r:id="rId92"/>
    <p:sldId id="451" r:id="rId93"/>
    <p:sldId id="452" r:id="rId94"/>
    <p:sldId id="453" r:id="rId95"/>
    <p:sldId id="322"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9" autoAdjust="0"/>
  </p:normalViewPr>
  <p:slideViewPr>
    <p:cSldViewPr>
      <p:cViewPr varScale="1">
        <p:scale>
          <a:sx n="108" d="100"/>
          <a:sy n="108" d="100"/>
        </p:scale>
        <p:origin x="1326"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33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 agree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2005/6</c:v>
                </c:pt>
                <c:pt idx="1">
                  <c:v>2007</c:v>
                </c:pt>
                <c:pt idx="2">
                  <c:v>2008</c:v>
                </c:pt>
                <c:pt idx="3">
                  <c:v>2009</c:v>
                </c:pt>
                <c:pt idx="4">
                  <c:v>2010</c:v>
                </c:pt>
                <c:pt idx="5">
                  <c:v>2011</c:v>
                </c:pt>
                <c:pt idx="6">
                  <c:v>2012</c:v>
                </c:pt>
                <c:pt idx="7">
                  <c:v>2013</c:v>
                </c:pt>
                <c:pt idx="8">
                  <c:v>2014</c:v>
                </c:pt>
                <c:pt idx="9">
                  <c:v>2015</c:v>
                </c:pt>
                <c:pt idx="10">
                  <c:v>2016</c:v>
                </c:pt>
              </c:strCache>
            </c:strRef>
          </c:cat>
          <c:val>
            <c:numRef>
              <c:f>Sheet1!$B$2:$L$2</c:f>
              <c:numCache>
                <c:formatCode>0</c:formatCode>
                <c:ptCount val="11"/>
                <c:pt idx="0" formatCode="General">
                  <c:v>43</c:v>
                </c:pt>
                <c:pt idx="1">
                  <c:v>40</c:v>
                </c:pt>
                <c:pt idx="2">
                  <c:v>42</c:v>
                </c:pt>
                <c:pt idx="3">
                  <c:v>43</c:v>
                </c:pt>
                <c:pt idx="4">
                  <c:v>42</c:v>
                </c:pt>
                <c:pt idx="5">
                  <c:v>44</c:v>
                </c:pt>
                <c:pt idx="6">
                  <c:v>44</c:v>
                </c:pt>
                <c:pt idx="7">
                  <c:v>45</c:v>
                </c:pt>
                <c:pt idx="8">
                  <c:v>47</c:v>
                </c:pt>
                <c:pt idx="9">
                  <c:v>46</c:v>
                </c:pt>
                <c:pt idx="10">
                  <c:v>45</c:v>
                </c:pt>
              </c:numCache>
            </c:numRef>
          </c:val>
          <c:smooth val="0"/>
          <c:extLst>
            <c:ext xmlns:c16="http://schemas.microsoft.com/office/drawing/2014/chart" uri="{C3380CC4-5D6E-409C-BE32-E72D297353CC}">
              <c16:uniqueId val="{00000000-83A2-43A1-9CBA-071313FC774F}"/>
            </c:ext>
          </c:extLst>
        </c:ser>
        <c:dLbls>
          <c:dLblPos val="t"/>
          <c:showLegendKey val="0"/>
          <c:showVal val="1"/>
          <c:showCatName val="0"/>
          <c:showSerName val="0"/>
          <c:showPercent val="0"/>
          <c:showBubbleSize val="0"/>
        </c:dLbls>
        <c:marker val="1"/>
        <c:smooth val="0"/>
        <c:axId val="-1783872656"/>
        <c:axId val="-1786376016"/>
      </c:lineChart>
      <c:catAx>
        <c:axId val="-1783872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6376016"/>
        <c:crosses val="autoZero"/>
        <c:auto val="1"/>
        <c:lblAlgn val="ctr"/>
        <c:lblOffset val="100"/>
        <c:noMultiLvlLbl val="0"/>
      </c:catAx>
      <c:valAx>
        <c:axId val="-1786376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3872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2007</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Private Companies</c:v>
                </c:pt>
                <c:pt idx="1">
                  <c:v>Charities</c:v>
                </c:pt>
              </c:strCache>
            </c:strRef>
          </c:cat>
          <c:val>
            <c:numRef>
              <c:f>Sheet1!$B$2:$B$3</c:f>
              <c:numCache>
                <c:formatCode>General</c:formatCode>
                <c:ptCount val="2"/>
                <c:pt idx="0">
                  <c:v>28</c:v>
                </c:pt>
                <c:pt idx="1">
                  <c:v>44</c:v>
                </c:pt>
              </c:numCache>
            </c:numRef>
          </c:val>
          <c:extLst>
            <c:ext xmlns:c16="http://schemas.microsoft.com/office/drawing/2014/chart" uri="{C3380CC4-5D6E-409C-BE32-E72D297353CC}">
              <c16:uniqueId val="{00000000-3DFD-4BCE-8F7E-FB096511E799}"/>
            </c:ext>
          </c:extLst>
        </c:ser>
        <c:ser>
          <c:idx val="1"/>
          <c:order val="1"/>
          <c:tx>
            <c:strRef>
              <c:f>Sheet1!$C$1</c:f>
              <c:strCache>
                <c:ptCount val="1"/>
                <c:pt idx="0">
                  <c:v>2010</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Private Companies</c:v>
                </c:pt>
                <c:pt idx="1">
                  <c:v>Charities</c:v>
                </c:pt>
              </c:strCache>
            </c:strRef>
          </c:cat>
          <c:val>
            <c:numRef>
              <c:f>Sheet1!$C$2:$C$3</c:f>
              <c:numCache>
                <c:formatCode>General</c:formatCode>
                <c:ptCount val="2"/>
                <c:pt idx="0">
                  <c:v>35</c:v>
                </c:pt>
                <c:pt idx="1">
                  <c:v>74</c:v>
                </c:pt>
              </c:numCache>
            </c:numRef>
          </c:val>
          <c:extLst>
            <c:ext xmlns:c16="http://schemas.microsoft.com/office/drawing/2014/chart" uri="{C3380CC4-5D6E-409C-BE32-E72D297353CC}">
              <c16:uniqueId val="{00000001-3DFD-4BCE-8F7E-FB096511E799}"/>
            </c:ext>
          </c:extLst>
        </c:ser>
        <c:dLbls>
          <c:showLegendKey val="0"/>
          <c:showVal val="1"/>
          <c:showCatName val="0"/>
          <c:showSerName val="0"/>
          <c:showPercent val="0"/>
          <c:showBubbleSize val="0"/>
        </c:dLbls>
        <c:gapWidth val="150"/>
        <c:axId val="-1811058416"/>
        <c:axId val="-1796762528"/>
      </c:barChart>
      <c:catAx>
        <c:axId val="-1811058416"/>
        <c:scaling>
          <c:orientation val="minMax"/>
        </c:scaling>
        <c:delete val="0"/>
        <c:axPos val="b"/>
        <c:numFmt formatCode="General" sourceLinked="0"/>
        <c:majorTickMark val="out"/>
        <c:minorTickMark val="none"/>
        <c:tickLblPos val="nextTo"/>
        <c:crossAx val="-1796762528"/>
        <c:crosses val="autoZero"/>
        <c:auto val="1"/>
        <c:lblAlgn val="ctr"/>
        <c:lblOffset val="100"/>
        <c:noMultiLvlLbl val="0"/>
      </c:catAx>
      <c:valAx>
        <c:axId val="-1796762528"/>
        <c:scaling>
          <c:orientation val="minMax"/>
        </c:scaling>
        <c:delete val="0"/>
        <c:axPos val="l"/>
        <c:majorGridlines/>
        <c:numFmt formatCode="General" sourceLinked="1"/>
        <c:majorTickMark val="out"/>
        <c:minorTickMark val="none"/>
        <c:tickLblPos val="nextTo"/>
        <c:crossAx val="-1811058416"/>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673204043938895E-2"/>
          <c:y val="4.1529283381238402E-2"/>
          <c:w val="0.90132679595606102"/>
          <c:h val="0.71142892683833303"/>
        </c:manualLayout>
      </c:layout>
      <c:barChart>
        <c:barDir val="col"/>
        <c:grouping val="clustered"/>
        <c:varyColors val="0"/>
        <c:ser>
          <c:idx val="0"/>
          <c:order val="0"/>
          <c:tx>
            <c:strRef>
              <c:f>Sheet1!$B$1</c:f>
              <c:strCache>
                <c:ptCount val="1"/>
                <c:pt idx="0">
                  <c:v>Private Cost Effective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2011</c:v>
                </c:pt>
                <c:pt idx="1">
                  <c:v>2013</c:v>
                </c:pt>
              </c:numCache>
            </c:numRef>
          </c:cat>
          <c:val>
            <c:numRef>
              <c:f>Sheet1!$B$2:$B$3</c:f>
              <c:numCache>
                <c:formatCode>General</c:formatCode>
                <c:ptCount val="2"/>
                <c:pt idx="0">
                  <c:v>39</c:v>
                </c:pt>
                <c:pt idx="1">
                  <c:v>32</c:v>
                </c:pt>
              </c:numCache>
            </c:numRef>
          </c:val>
          <c:extLst>
            <c:ext xmlns:c16="http://schemas.microsoft.com/office/drawing/2014/chart" uri="{C3380CC4-5D6E-409C-BE32-E72D297353CC}">
              <c16:uniqueId val="{00000000-28EF-459D-A872-15B6D6BFF0F0}"/>
            </c:ext>
          </c:extLst>
        </c:ser>
        <c:ser>
          <c:idx val="1"/>
          <c:order val="1"/>
          <c:tx>
            <c:strRef>
              <c:f>Sheet1!$C$1</c:f>
              <c:strCache>
                <c:ptCount val="1"/>
                <c:pt idx="0">
                  <c:v>Govt Cost Effective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2011</c:v>
                </c:pt>
                <c:pt idx="1">
                  <c:v>2013</c:v>
                </c:pt>
              </c:numCache>
            </c:numRef>
          </c:cat>
          <c:val>
            <c:numRef>
              <c:f>Sheet1!$C$2:$C$3</c:f>
              <c:numCache>
                <c:formatCode>General</c:formatCode>
                <c:ptCount val="2"/>
                <c:pt idx="0">
                  <c:v>56</c:v>
                </c:pt>
                <c:pt idx="1">
                  <c:v>59</c:v>
                </c:pt>
              </c:numCache>
            </c:numRef>
          </c:val>
          <c:extLst>
            <c:ext xmlns:c16="http://schemas.microsoft.com/office/drawing/2014/chart" uri="{C3380CC4-5D6E-409C-BE32-E72D297353CC}">
              <c16:uniqueId val="{00000001-28EF-459D-A872-15B6D6BFF0F0}"/>
            </c:ext>
          </c:extLst>
        </c:ser>
        <c:ser>
          <c:idx val="2"/>
          <c:order val="2"/>
          <c:tx>
            <c:strRef>
              <c:f>Sheet1!$D$1</c:f>
              <c:strCache>
                <c:ptCount val="1"/>
                <c:pt idx="0">
                  <c:v>Private Quality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2011</c:v>
                </c:pt>
                <c:pt idx="1">
                  <c:v>2013</c:v>
                </c:pt>
              </c:numCache>
            </c:numRef>
          </c:cat>
          <c:val>
            <c:numRef>
              <c:f>Sheet1!$D$2:$D$3</c:f>
              <c:numCache>
                <c:formatCode>General</c:formatCode>
                <c:ptCount val="2"/>
                <c:pt idx="0">
                  <c:v>33</c:v>
                </c:pt>
                <c:pt idx="1">
                  <c:v>32</c:v>
                </c:pt>
              </c:numCache>
            </c:numRef>
          </c:val>
          <c:extLst>
            <c:ext xmlns:c16="http://schemas.microsoft.com/office/drawing/2014/chart" uri="{C3380CC4-5D6E-409C-BE32-E72D297353CC}">
              <c16:uniqueId val="{00000002-28EF-459D-A872-15B6D6BFF0F0}"/>
            </c:ext>
          </c:extLst>
        </c:ser>
        <c:ser>
          <c:idx val="3"/>
          <c:order val="3"/>
          <c:tx>
            <c:strRef>
              <c:f>Sheet1!$E$1</c:f>
              <c:strCache>
                <c:ptCount val="1"/>
                <c:pt idx="0">
                  <c:v>Govt Quality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2011</c:v>
                </c:pt>
                <c:pt idx="1">
                  <c:v>2013</c:v>
                </c:pt>
              </c:numCache>
            </c:numRef>
          </c:cat>
          <c:val>
            <c:numRef>
              <c:f>Sheet1!$E$2:$E$3</c:f>
              <c:numCache>
                <c:formatCode>General</c:formatCode>
                <c:ptCount val="2"/>
                <c:pt idx="0">
                  <c:v>60</c:v>
                </c:pt>
                <c:pt idx="1">
                  <c:v>59</c:v>
                </c:pt>
              </c:numCache>
            </c:numRef>
          </c:val>
          <c:extLst>
            <c:ext xmlns:c16="http://schemas.microsoft.com/office/drawing/2014/chart" uri="{C3380CC4-5D6E-409C-BE32-E72D297353CC}">
              <c16:uniqueId val="{00000003-28EF-459D-A872-15B6D6BFF0F0}"/>
            </c:ext>
          </c:extLst>
        </c:ser>
        <c:dLbls>
          <c:showLegendKey val="0"/>
          <c:showVal val="1"/>
          <c:showCatName val="0"/>
          <c:showSerName val="0"/>
          <c:showPercent val="0"/>
          <c:showBubbleSize val="0"/>
        </c:dLbls>
        <c:gapWidth val="150"/>
        <c:axId val="-1829096272"/>
        <c:axId val="-1811110032"/>
      </c:barChart>
      <c:catAx>
        <c:axId val="-1829096272"/>
        <c:scaling>
          <c:orientation val="minMax"/>
        </c:scaling>
        <c:delete val="0"/>
        <c:axPos val="b"/>
        <c:numFmt formatCode="General" sourceLinked="1"/>
        <c:majorTickMark val="out"/>
        <c:minorTickMark val="none"/>
        <c:tickLblPos val="nextTo"/>
        <c:crossAx val="-1811110032"/>
        <c:crosses val="autoZero"/>
        <c:auto val="1"/>
        <c:lblAlgn val="ctr"/>
        <c:lblOffset val="100"/>
        <c:noMultiLvlLbl val="0"/>
      </c:catAx>
      <c:valAx>
        <c:axId val="-1811110032"/>
        <c:scaling>
          <c:orientation val="minMax"/>
        </c:scaling>
        <c:delete val="0"/>
        <c:axPos val="l"/>
        <c:majorGridlines/>
        <c:title>
          <c:tx>
            <c:rich>
              <a:bodyPr/>
              <a:lstStyle/>
              <a:p>
                <a:pPr>
                  <a:defRPr/>
                </a:pPr>
                <a:r>
                  <a:rPr lang="en-US"/>
                  <a:t>% definitely/probably</a:t>
                </a:r>
              </a:p>
            </c:rich>
          </c:tx>
          <c:overlay val="0"/>
        </c:title>
        <c:numFmt formatCode="General" sourceLinked="1"/>
        <c:majorTickMark val="out"/>
        <c:minorTickMark val="none"/>
        <c:tickLblPos val="nextTo"/>
        <c:crossAx val="-182909627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2838340225489396E-2"/>
          <c:y val="5.25925642785856E-2"/>
          <c:w val="0.90716165977451102"/>
          <c:h val="0.74705206383702205"/>
        </c:manualLayout>
      </c:layout>
      <c:barChart>
        <c:barDir val="col"/>
        <c:grouping val="clustered"/>
        <c:varyColors val="0"/>
        <c:ser>
          <c:idx val="0"/>
          <c:order val="0"/>
          <c:tx>
            <c:strRef>
              <c:f>Sheet1!$B$1</c:f>
              <c:strCache>
                <c:ptCount val="1"/>
                <c:pt idx="0">
                  <c:v>Charity Cost Effective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2011</c:v>
                </c:pt>
                <c:pt idx="1">
                  <c:v>2013</c:v>
                </c:pt>
              </c:numCache>
            </c:numRef>
          </c:cat>
          <c:val>
            <c:numRef>
              <c:f>Sheet1!$B$2:$B$3</c:f>
              <c:numCache>
                <c:formatCode>General</c:formatCode>
                <c:ptCount val="2"/>
                <c:pt idx="0">
                  <c:v>56</c:v>
                </c:pt>
                <c:pt idx="1">
                  <c:v>49</c:v>
                </c:pt>
              </c:numCache>
            </c:numRef>
          </c:val>
          <c:extLst>
            <c:ext xmlns:c16="http://schemas.microsoft.com/office/drawing/2014/chart" uri="{C3380CC4-5D6E-409C-BE32-E72D297353CC}">
              <c16:uniqueId val="{00000000-73A0-4899-989A-38DCF35D5AB0}"/>
            </c:ext>
          </c:extLst>
        </c:ser>
        <c:ser>
          <c:idx val="1"/>
          <c:order val="1"/>
          <c:tx>
            <c:strRef>
              <c:f>Sheet1!$C$1</c:f>
              <c:strCache>
                <c:ptCount val="1"/>
                <c:pt idx="0">
                  <c:v>Govt Cost Effective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2011</c:v>
                </c:pt>
                <c:pt idx="1">
                  <c:v>2013</c:v>
                </c:pt>
              </c:numCache>
            </c:numRef>
          </c:cat>
          <c:val>
            <c:numRef>
              <c:f>Sheet1!$C$2:$C$3</c:f>
              <c:numCache>
                <c:formatCode>General</c:formatCode>
                <c:ptCount val="2"/>
                <c:pt idx="0">
                  <c:v>37</c:v>
                </c:pt>
                <c:pt idx="1">
                  <c:v>43</c:v>
                </c:pt>
              </c:numCache>
            </c:numRef>
          </c:val>
          <c:extLst>
            <c:ext xmlns:c16="http://schemas.microsoft.com/office/drawing/2014/chart" uri="{C3380CC4-5D6E-409C-BE32-E72D297353CC}">
              <c16:uniqueId val="{00000001-73A0-4899-989A-38DCF35D5AB0}"/>
            </c:ext>
          </c:extLst>
        </c:ser>
        <c:ser>
          <c:idx val="2"/>
          <c:order val="2"/>
          <c:tx>
            <c:strRef>
              <c:f>Sheet1!$D$1</c:f>
              <c:strCache>
                <c:ptCount val="1"/>
                <c:pt idx="0">
                  <c:v>Charity Quality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2011</c:v>
                </c:pt>
                <c:pt idx="1">
                  <c:v>2013</c:v>
                </c:pt>
              </c:numCache>
            </c:numRef>
          </c:cat>
          <c:val>
            <c:numRef>
              <c:f>Sheet1!$D$2:$D$3</c:f>
              <c:numCache>
                <c:formatCode>General</c:formatCode>
                <c:ptCount val="2"/>
                <c:pt idx="0">
                  <c:v>55</c:v>
                </c:pt>
                <c:pt idx="1">
                  <c:v>48</c:v>
                </c:pt>
              </c:numCache>
            </c:numRef>
          </c:val>
          <c:extLst>
            <c:ext xmlns:c16="http://schemas.microsoft.com/office/drawing/2014/chart" uri="{C3380CC4-5D6E-409C-BE32-E72D297353CC}">
              <c16:uniqueId val="{00000002-73A0-4899-989A-38DCF35D5AB0}"/>
            </c:ext>
          </c:extLst>
        </c:ser>
        <c:ser>
          <c:idx val="3"/>
          <c:order val="3"/>
          <c:tx>
            <c:strRef>
              <c:f>Sheet1!$E$1</c:f>
              <c:strCache>
                <c:ptCount val="1"/>
                <c:pt idx="0">
                  <c:v>Govt Quality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Sheet1!$A$2:$A$3</c:f>
              <c:numCache>
                <c:formatCode>General</c:formatCode>
                <c:ptCount val="2"/>
                <c:pt idx="0">
                  <c:v>2011</c:v>
                </c:pt>
                <c:pt idx="1">
                  <c:v>2013</c:v>
                </c:pt>
              </c:numCache>
            </c:numRef>
          </c:cat>
          <c:val>
            <c:numRef>
              <c:f>Sheet1!$E$2:$E$3</c:f>
              <c:numCache>
                <c:formatCode>General</c:formatCode>
                <c:ptCount val="2"/>
                <c:pt idx="0">
                  <c:v>39</c:v>
                </c:pt>
                <c:pt idx="1">
                  <c:v>43</c:v>
                </c:pt>
              </c:numCache>
            </c:numRef>
          </c:val>
          <c:extLst>
            <c:ext xmlns:c16="http://schemas.microsoft.com/office/drawing/2014/chart" uri="{C3380CC4-5D6E-409C-BE32-E72D297353CC}">
              <c16:uniqueId val="{00000003-73A0-4899-989A-38DCF35D5AB0}"/>
            </c:ext>
          </c:extLst>
        </c:ser>
        <c:dLbls>
          <c:showLegendKey val="0"/>
          <c:showVal val="1"/>
          <c:showCatName val="0"/>
          <c:showSerName val="0"/>
          <c:showPercent val="0"/>
          <c:showBubbleSize val="0"/>
        </c:dLbls>
        <c:gapWidth val="150"/>
        <c:axId val="-1796729392"/>
        <c:axId val="-1797197696"/>
      </c:barChart>
      <c:catAx>
        <c:axId val="-1796729392"/>
        <c:scaling>
          <c:orientation val="minMax"/>
        </c:scaling>
        <c:delete val="0"/>
        <c:axPos val="b"/>
        <c:numFmt formatCode="General" sourceLinked="1"/>
        <c:majorTickMark val="out"/>
        <c:minorTickMark val="none"/>
        <c:tickLblPos val="nextTo"/>
        <c:crossAx val="-1797197696"/>
        <c:crosses val="autoZero"/>
        <c:auto val="1"/>
        <c:lblAlgn val="ctr"/>
        <c:lblOffset val="100"/>
        <c:noMultiLvlLbl val="0"/>
      </c:catAx>
      <c:valAx>
        <c:axId val="-1797197696"/>
        <c:scaling>
          <c:orientation val="minMax"/>
          <c:min val="0"/>
        </c:scaling>
        <c:delete val="0"/>
        <c:axPos val="l"/>
        <c:majorGridlines/>
        <c:title>
          <c:tx>
            <c:rich>
              <a:bodyPr/>
              <a:lstStyle/>
              <a:p>
                <a:pPr>
                  <a:defRPr/>
                </a:pPr>
                <a:r>
                  <a:rPr lang="en-US"/>
                  <a:t>% defintely/probably</a:t>
                </a:r>
              </a:p>
            </c:rich>
          </c:tx>
          <c:overlay val="0"/>
        </c:title>
        <c:numFmt formatCode="General" sourceLinked="1"/>
        <c:majorTickMark val="out"/>
        <c:minorTickMark val="none"/>
        <c:tickLblPos val="nextTo"/>
        <c:crossAx val="-179672939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Government no matter income</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2005</c:v>
                </c:pt>
                <c:pt idx="1">
                  <c:v>2007</c:v>
                </c:pt>
                <c:pt idx="2">
                  <c:v>2011</c:v>
                </c:pt>
                <c:pt idx="3">
                  <c:v>2013</c:v>
                </c:pt>
              </c:numCache>
            </c:numRef>
          </c:cat>
          <c:val>
            <c:numRef>
              <c:f>Sheet1!$B$2:$B$5</c:f>
              <c:numCache>
                <c:formatCode>General</c:formatCode>
                <c:ptCount val="4"/>
                <c:pt idx="0">
                  <c:v>57</c:v>
                </c:pt>
                <c:pt idx="1">
                  <c:v>55</c:v>
                </c:pt>
                <c:pt idx="2">
                  <c:v>51</c:v>
                </c:pt>
                <c:pt idx="3">
                  <c:v>45</c:v>
                </c:pt>
              </c:numCache>
            </c:numRef>
          </c:val>
          <c:smooth val="0"/>
          <c:extLst>
            <c:ext xmlns:c16="http://schemas.microsoft.com/office/drawing/2014/chart" uri="{C3380CC4-5D6E-409C-BE32-E72D297353CC}">
              <c16:uniqueId val="{00000000-81B1-418E-ADB2-37C2DDD972E3}"/>
            </c:ext>
          </c:extLst>
        </c:ser>
        <c:ser>
          <c:idx val="1"/>
          <c:order val="1"/>
          <c:tx>
            <c:strRef>
              <c:f>Sheet1!$C$1</c:f>
              <c:strCache>
                <c:ptCount val="1"/>
                <c:pt idx="0">
                  <c:v>Person no matter income</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2005</c:v>
                </c:pt>
                <c:pt idx="1">
                  <c:v>2007</c:v>
                </c:pt>
                <c:pt idx="2">
                  <c:v>2011</c:v>
                </c:pt>
                <c:pt idx="3">
                  <c:v>2013</c:v>
                </c:pt>
              </c:numCache>
            </c:numRef>
          </c:cat>
          <c:val>
            <c:numRef>
              <c:f>Sheet1!$C$2:$C$5</c:f>
              <c:numCache>
                <c:formatCode>General</c:formatCode>
                <c:ptCount val="4"/>
                <c:pt idx="0">
                  <c:v>1</c:v>
                </c:pt>
                <c:pt idx="1">
                  <c:v>2</c:v>
                </c:pt>
                <c:pt idx="2">
                  <c:v>2</c:v>
                </c:pt>
                <c:pt idx="3">
                  <c:v>2</c:v>
                </c:pt>
              </c:numCache>
            </c:numRef>
          </c:val>
          <c:smooth val="0"/>
          <c:extLst>
            <c:ext xmlns:c16="http://schemas.microsoft.com/office/drawing/2014/chart" uri="{C3380CC4-5D6E-409C-BE32-E72D297353CC}">
              <c16:uniqueId val="{00000001-81B1-418E-ADB2-37C2DDD972E3}"/>
            </c:ext>
          </c:extLst>
        </c:ser>
        <c:ser>
          <c:idx val="2"/>
          <c:order val="2"/>
          <c:tx>
            <c:strRef>
              <c:f>Sheet1!$D$1</c:f>
              <c:strCache>
                <c:ptCount val="1"/>
                <c:pt idx="0">
                  <c:v>Person depending on income</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2005</c:v>
                </c:pt>
                <c:pt idx="1">
                  <c:v>2007</c:v>
                </c:pt>
                <c:pt idx="2">
                  <c:v>2011</c:v>
                </c:pt>
                <c:pt idx="3">
                  <c:v>2013</c:v>
                </c:pt>
              </c:numCache>
            </c:numRef>
          </c:cat>
          <c:val>
            <c:numRef>
              <c:f>Sheet1!$D$2:$D$5</c:f>
              <c:numCache>
                <c:formatCode>General</c:formatCode>
                <c:ptCount val="4"/>
                <c:pt idx="0">
                  <c:v>41</c:v>
                </c:pt>
                <c:pt idx="1">
                  <c:v>42</c:v>
                </c:pt>
                <c:pt idx="2">
                  <c:v>46</c:v>
                </c:pt>
                <c:pt idx="3">
                  <c:v>51</c:v>
                </c:pt>
              </c:numCache>
            </c:numRef>
          </c:val>
          <c:smooth val="0"/>
          <c:extLst>
            <c:ext xmlns:c16="http://schemas.microsoft.com/office/drawing/2014/chart" uri="{C3380CC4-5D6E-409C-BE32-E72D297353CC}">
              <c16:uniqueId val="{00000002-81B1-418E-ADB2-37C2DDD972E3}"/>
            </c:ext>
          </c:extLst>
        </c:ser>
        <c:dLbls>
          <c:showLegendKey val="0"/>
          <c:showVal val="1"/>
          <c:showCatName val="0"/>
          <c:showSerName val="0"/>
          <c:showPercent val="0"/>
          <c:showBubbleSize val="0"/>
        </c:dLbls>
        <c:marker val="1"/>
        <c:smooth val="0"/>
        <c:axId val="-1801083712"/>
        <c:axId val="-1799485792"/>
      </c:lineChart>
      <c:catAx>
        <c:axId val="-1801083712"/>
        <c:scaling>
          <c:orientation val="minMax"/>
        </c:scaling>
        <c:delete val="0"/>
        <c:axPos val="b"/>
        <c:numFmt formatCode="General" sourceLinked="1"/>
        <c:majorTickMark val="out"/>
        <c:minorTickMark val="none"/>
        <c:tickLblPos val="nextTo"/>
        <c:crossAx val="-1799485792"/>
        <c:crosses val="autoZero"/>
        <c:auto val="1"/>
        <c:lblAlgn val="ctr"/>
        <c:lblOffset val="100"/>
        <c:noMultiLvlLbl val="0"/>
      </c:catAx>
      <c:valAx>
        <c:axId val="-1799485792"/>
        <c:scaling>
          <c:orientation val="minMax"/>
        </c:scaling>
        <c:delete val="0"/>
        <c:axPos val="l"/>
        <c:majorGridlines/>
        <c:numFmt formatCode="General" sourceLinked="1"/>
        <c:majorTickMark val="out"/>
        <c:minorTickMark val="none"/>
        <c:tickLblPos val="nextTo"/>
        <c:crossAx val="-180108371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Government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Mild</c:v>
                </c:pt>
                <c:pt idx="1">
                  <c:v>Severe</c:v>
                </c:pt>
              </c:strCache>
            </c:strRef>
          </c:cat>
          <c:val>
            <c:numRef>
              <c:f>Sheet1!$B$2:$C$2</c:f>
              <c:numCache>
                <c:formatCode>General</c:formatCode>
                <c:ptCount val="2"/>
                <c:pt idx="0">
                  <c:v>55</c:v>
                </c:pt>
                <c:pt idx="1">
                  <c:v>66</c:v>
                </c:pt>
              </c:numCache>
            </c:numRef>
          </c:val>
          <c:extLst>
            <c:ext xmlns:c16="http://schemas.microsoft.com/office/drawing/2014/chart" uri="{C3380CC4-5D6E-409C-BE32-E72D297353CC}">
              <c16:uniqueId val="{00000000-59F3-4B67-A758-26112D8C9574}"/>
            </c:ext>
          </c:extLst>
        </c:ser>
        <c:ser>
          <c:idx val="1"/>
          <c:order val="1"/>
          <c:tx>
            <c:strRef>
              <c:f>Sheet1!$A$3</c:f>
              <c:strCache>
                <c:ptCount val="1"/>
                <c:pt idx="0">
                  <c:v>Depends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Mild</c:v>
                </c:pt>
                <c:pt idx="1">
                  <c:v>Severe</c:v>
                </c:pt>
              </c:strCache>
            </c:strRef>
          </c:cat>
          <c:val>
            <c:numRef>
              <c:f>Sheet1!$B$3:$C$3</c:f>
              <c:numCache>
                <c:formatCode>General</c:formatCode>
                <c:ptCount val="2"/>
                <c:pt idx="0">
                  <c:v>42</c:v>
                </c:pt>
                <c:pt idx="1">
                  <c:v>32</c:v>
                </c:pt>
              </c:numCache>
            </c:numRef>
          </c:val>
          <c:extLst>
            <c:ext xmlns:c16="http://schemas.microsoft.com/office/drawing/2014/chart" uri="{C3380CC4-5D6E-409C-BE32-E72D297353CC}">
              <c16:uniqueId val="{00000001-59F3-4B67-A758-26112D8C9574}"/>
            </c:ext>
          </c:extLst>
        </c:ser>
        <c:ser>
          <c:idx val="2"/>
          <c:order val="2"/>
          <c:tx>
            <c:strRef>
              <c:f>Sheet1!$A$4</c:f>
              <c:strCache>
                <c:ptCount val="1"/>
                <c:pt idx="0">
                  <c:v>Person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Mild</c:v>
                </c:pt>
                <c:pt idx="1">
                  <c:v>Severe</c:v>
                </c:pt>
              </c:strCache>
            </c:strRef>
          </c:cat>
          <c:val>
            <c:numRef>
              <c:f>Sheet1!$B$4:$C$4</c:f>
              <c:numCache>
                <c:formatCode>General</c:formatCode>
                <c:ptCount val="2"/>
                <c:pt idx="0">
                  <c:v>2</c:v>
                </c:pt>
                <c:pt idx="1">
                  <c:v>2</c:v>
                </c:pt>
              </c:numCache>
            </c:numRef>
          </c:val>
          <c:extLst>
            <c:ext xmlns:c16="http://schemas.microsoft.com/office/drawing/2014/chart" uri="{C3380CC4-5D6E-409C-BE32-E72D297353CC}">
              <c16:uniqueId val="{00000002-59F3-4B67-A758-26112D8C9574}"/>
            </c:ext>
          </c:extLst>
        </c:ser>
        <c:dLbls>
          <c:dLblPos val="outEnd"/>
          <c:showLegendKey val="0"/>
          <c:showVal val="1"/>
          <c:showCatName val="0"/>
          <c:showSerName val="0"/>
          <c:showPercent val="0"/>
          <c:showBubbleSize val="0"/>
        </c:dLbls>
        <c:gapWidth val="219"/>
        <c:overlap val="-27"/>
        <c:axId val="-1424438496"/>
        <c:axId val="-1803084608"/>
      </c:barChart>
      <c:catAx>
        <c:axId val="-142443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03084608"/>
        <c:crosses val="autoZero"/>
        <c:auto val="1"/>
        <c:lblAlgn val="ctr"/>
        <c:lblOffset val="100"/>
        <c:noMultiLvlLbl val="0"/>
      </c:catAx>
      <c:valAx>
        <c:axId val="-180308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42443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Scotland</c:v>
                </c:pt>
              </c:strCache>
            </c:strRef>
          </c:tx>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2000</c:v>
                </c:pt>
                <c:pt idx="1">
                  <c:v>2001</c:v>
                </c:pt>
                <c:pt idx="2">
                  <c:v>2003</c:v>
                </c:pt>
                <c:pt idx="3">
                  <c:v>2007</c:v>
                </c:pt>
                <c:pt idx="4">
                  <c:v>2010</c:v>
                </c:pt>
                <c:pt idx="5">
                  <c:v>2013</c:v>
                </c:pt>
              </c:numCache>
            </c:numRef>
          </c:cat>
          <c:val>
            <c:numRef>
              <c:f>Sheet1!$B$2:$B$7</c:f>
              <c:numCache>
                <c:formatCode>General</c:formatCode>
                <c:ptCount val="6"/>
                <c:pt idx="0">
                  <c:v>38</c:v>
                </c:pt>
                <c:pt idx="1">
                  <c:v>31</c:v>
                </c:pt>
                <c:pt idx="2">
                  <c:v>29</c:v>
                </c:pt>
                <c:pt idx="3">
                  <c:v>30</c:v>
                </c:pt>
                <c:pt idx="4">
                  <c:v>20</c:v>
                </c:pt>
                <c:pt idx="5">
                  <c:v>26</c:v>
                </c:pt>
              </c:numCache>
            </c:numRef>
          </c:val>
          <c:smooth val="0"/>
          <c:extLst>
            <c:ext xmlns:c16="http://schemas.microsoft.com/office/drawing/2014/chart" uri="{C3380CC4-5D6E-409C-BE32-E72D297353CC}">
              <c16:uniqueId val="{00000000-7DFC-4934-8A89-4AF11DCCCF9A}"/>
            </c:ext>
          </c:extLst>
        </c:ser>
        <c:ser>
          <c:idx val="1"/>
          <c:order val="1"/>
          <c:tx>
            <c:strRef>
              <c:f>Sheet1!$C$1</c:f>
              <c:strCache>
                <c:ptCount val="1"/>
                <c:pt idx="0">
                  <c:v>England</c:v>
                </c:pt>
              </c:strCache>
            </c:strRef>
          </c:tx>
          <c:dLbls>
            <c:dLbl>
              <c:idx val="1"/>
              <c:layout>
                <c:manualLayout>
                  <c:x val="-4.6296296296296302E-3"/>
                  <c:y val="-1.6836195965366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FC-4934-8A89-4AF11DCCCF9A}"/>
                </c:ext>
              </c:extLst>
            </c:dLbl>
            <c:dLbl>
              <c:idx val="2"/>
              <c:layout>
                <c:manualLayout>
                  <c:x val="-4.6296296296296302E-3"/>
                  <c:y val="3.6478424591628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FC-4934-8A89-4AF11DCCCF9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2000</c:v>
                </c:pt>
                <c:pt idx="1">
                  <c:v>2001</c:v>
                </c:pt>
                <c:pt idx="2">
                  <c:v>2003</c:v>
                </c:pt>
                <c:pt idx="3">
                  <c:v>2007</c:v>
                </c:pt>
                <c:pt idx="4">
                  <c:v>2010</c:v>
                </c:pt>
                <c:pt idx="5">
                  <c:v>2013</c:v>
                </c:pt>
              </c:numCache>
            </c:numRef>
          </c:cat>
          <c:val>
            <c:numRef>
              <c:f>Sheet1!$C$2:$C$7</c:f>
              <c:numCache>
                <c:formatCode>General</c:formatCode>
                <c:ptCount val="6"/>
                <c:pt idx="0">
                  <c:v>30</c:v>
                </c:pt>
                <c:pt idx="1">
                  <c:v>33</c:v>
                </c:pt>
                <c:pt idx="2">
                  <c:v>28</c:v>
                </c:pt>
                <c:pt idx="3">
                  <c:v>25</c:v>
                </c:pt>
                <c:pt idx="4">
                  <c:v>18</c:v>
                </c:pt>
                <c:pt idx="5">
                  <c:v>19</c:v>
                </c:pt>
              </c:numCache>
            </c:numRef>
          </c:val>
          <c:smooth val="0"/>
          <c:extLst>
            <c:ext xmlns:c16="http://schemas.microsoft.com/office/drawing/2014/chart" uri="{C3380CC4-5D6E-409C-BE32-E72D297353CC}">
              <c16:uniqueId val="{00000003-7DFC-4934-8A89-4AF11DCCCF9A}"/>
            </c:ext>
          </c:extLst>
        </c:ser>
        <c:dLbls>
          <c:showLegendKey val="0"/>
          <c:showVal val="1"/>
          <c:showCatName val="0"/>
          <c:showSerName val="0"/>
          <c:showPercent val="0"/>
          <c:showBubbleSize val="0"/>
        </c:dLbls>
        <c:marker val="1"/>
        <c:smooth val="0"/>
        <c:axId val="-1341413600"/>
        <c:axId val="-1701663472"/>
      </c:lineChart>
      <c:catAx>
        <c:axId val="-1341413600"/>
        <c:scaling>
          <c:orientation val="minMax"/>
        </c:scaling>
        <c:delete val="0"/>
        <c:axPos val="b"/>
        <c:numFmt formatCode="General" sourceLinked="1"/>
        <c:majorTickMark val="out"/>
        <c:minorTickMark val="none"/>
        <c:tickLblPos val="nextTo"/>
        <c:crossAx val="-1701663472"/>
        <c:crosses val="autoZero"/>
        <c:auto val="1"/>
        <c:lblAlgn val="ctr"/>
        <c:lblOffset val="100"/>
        <c:noMultiLvlLbl val="0"/>
      </c:catAx>
      <c:valAx>
        <c:axId val="-1701663472"/>
        <c:scaling>
          <c:orientation val="minMax"/>
        </c:scaling>
        <c:delete val="0"/>
        <c:axPos val="l"/>
        <c:majorGridlines/>
        <c:title>
          <c:tx>
            <c:rich>
              <a:bodyPr/>
              <a:lstStyle/>
              <a:p>
                <a:pPr>
                  <a:defRPr/>
                </a:pPr>
                <a:r>
                  <a:rPr lang="en-US"/>
                  <a:t>% noone pay fees</a:t>
                </a:r>
              </a:p>
            </c:rich>
          </c:tx>
          <c:overlay val="0"/>
        </c:title>
        <c:numFmt formatCode="General" sourceLinked="1"/>
        <c:majorTickMark val="out"/>
        <c:minorTickMark val="none"/>
        <c:tickLblPos val="nextTo"/>
        <c:crossAx val="-1341413600"/>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Scotland</c:v>
                </c:pt>
              </c:strCache>
            </c:strRef>
          </c:tx>
          <c:dLbls>
            <c:dLbl>
              <c:idx val="0"/>
              <c:layout>
                <c:manualLayout>
                  <c:x val="-1.4145927120022199E-17"/>
                  <c:y val="1.40301633044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71-43A9-99E3-8350A1D3FE42}"/>
                </c:ext>
              </c:extLst>
            </c:dLbl>
            <c:dLbl>
              <c:idx val="1"/>
              <c:layout>
                <c:manualLayout>
                  <c:x val="-1.2345679012345699E-2"/>
                  <c:y val="-2.5254293948050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71-43A9-99E3-8350A1D3FE4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00</c:formatCode>
                <c:ptCount val="13"/>
                <c:pt idx="0" formatCode="General">
                  <c:v>99</c:v>
                </c:pt>
                <c:pt idx="1">
                  <c:v>0</c:v>
                </c:pt>
                <c:pt idx="2">
                  <c:v>1</c:v>
                </c:pt>
                <c:pt idx="3">
                  <c:v>2</c:v>
                </c:pt>
                <c:pt idx="4">
                  <c:v>3</c:v>
                </c:pt>
                <c:pt idx="5">
                  <c:v>4</c:v>
                </c:pt>
                <c:pt idx="6">
                  <c:v>6</c:v>
                </c:pt>
                <c:pt idx="7">
                  <c:v>9</c:v>
                </c:pt>
                <c:pt idx="8">
                  <c:v>10</c:v>
                </c:pt>
                <c:pt idx="9">
                  <c:v>13</c:v>
                </c:pt>
                <c:pt idx="10" formatCode="General">
                  <c:v>14</c:v>
                </c:pt>
                <c:pt idx="11" formatCode="General">
                  <c:v>15</c:v>
                </c:pt>
                <c:pt idx="12" formatCode="General">
                  <c:v>16</c:v>
                </c:pt>
              </c:numCache>
            </c:numRef>
          </c:cat>
          <c:val>
            <c:numRef>
              <c:f>Sheet1!$B$2:$B$14</c:f>
              <c:numCache>
                <c:formatCode>General</c:formatCode>
                <c:ptCount val="13"/>
                <c:pt idx="0">
                  <c:v>55</c:v>
                </c:pt>
                <c:pt idx="1">
                  <c:v>54</c:v>
                </c:pt>
                <c:pt idx="2">
                  <c:v>63</c:v>
                </c:pt>
                <c:pt idx="3">
                  <c:v>60</c:v>
                </c:pt>
                <c:pt idx="4">
                  <c:v>58</c:v>
                </c:pt>
                <c:pt idx="5">
                  <c:v>56</c:v>
                </c:pt>
                <c:pt idx="6">
                  <c:v>41</c:v>
                </c:pt>
                <c:pt idx="7">
                  <c:v>37</c:v>
                </c:pt>
                <c:pt idx="8">
                  <c:v>40</c:v>
                </c:pt>
                <c:pt idx="9">
                  <c:v>42</c:v>
                </c:pt>
                <c:pt idx="10">
                  <c:v>44</c:v>
                </c:pt>
                <c:pt idx="11">
                  <c:v>47</c:v>
                </c:pt>
                <c:pt idx="12">
                  <c:v>53</c:v>
                </c:pt>
              </c:numCache>
            </c:numRef>
          </c:val>
          <c:smooth val="0"/>
          <c:extLst>
            <c:ext xmlns:c16="http://schemas.microsoft.com/office/drawing/2014/chart" uri="{C3380CC4-5D6E-409C-BE32-E72D297353CC}">
              <c16:uniqueId val="{00000002-1171-43A9-99E3-8350A1D3FE42}"/>
            </c:ext>
          </c:extLst>
        </c:ser>
        <c:ser>
          <c:idx val="1"/>
          <c:order val="1"/>
          <c:tx>
            <c:strRef>
              <c:f>Sheet1!$C$1</c:f>
              <c:strCache>
                <c:ptCount val="1"/>
                <c:pt idx="0">
                  <c:v>England</c:v>
                </c:pt>
              </c:strCache>
            </c:strRef>
          </c:tx>
          <c:dLbls>
            <c:dLbl>
              <c:idx val="2"/>
              <c:layout>
                <c:manualLayout>
                  <c:x val="-1.38888888888889E-2"/>
                  <c:y val="1.6836195965366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71-43A9-99E3-8350A1D3FE42}"/>
                </c:ext>
              </c:extLst>
            </c:dLbl>
            <c:dLbl>
              <c:idx val="3"/>
              <c:layout>
                <c:manualLayout>
                  <c:x val="-2.3148148148148098E-2"/>
                  <c:y val="-2.5254293948050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71-43A9-99E3-8350A1D3FE4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00</c:formatCode>
                <c:ptCount val="13"/>
                <c:pt idx="0" formatCode="General">
                  <c:v>99</c:v>
                </c:pt>
                <c:pt idx="1">
                  <c:v>0</c:v>
                </c:pt>
                <c:pt idx="2">
                  <c:v>1</c:v>
                </c:pt>
                <c:pt idx="3">
                  <c:v>2</c:v>
                </c:pt>
                <c:pt idx="4">
                  <c:v>3</c:v>
                </c:pt>
                <c:pt idx="5">
                  <c:v>4</c:v>
                </c:pt>
                <c:pt idx="6">
                  <c:v>6</c:v>
                </c:pt>
                <c:pt idx="7">
                  <c:v>9</c:v>
                </c:pt>
                <c:pt idx="8">
                  <c:v>10</c:v>
                </c:pt>
                <c:pt idx="9">
                  <c:v>13</c:v>
                </c:pt>
                <c:pt idx="10" formatCode="General">
                  <c:v>14</c:v>
                </c:pt>
                <c:pt idx="11" formatCode="General">
                  <c:v>15</c:v>
                </c:pt>
                <c:pt idx="12" formatCode="General">
                  <c:v>16</c:v>
                </c:pt>
              </c:numCache>
            </c:numRef>
          </c:cat>
          <c:val>
            <c:numRef>
              <c:f>Sheet1!$C$2:$C$14</c:f>
              <c:numCache>
                <c:formatCode>00</c:formatCode>
                <c:ptCount val="13"/>
                <c:pt idx="0" formatCode="General">
                  <c:v>58</c:v>
                </c:pt>
                <c:pt idx="1">
                  <c:v>51</c:v>
                </c:pt>
                <c:pt idx="2">
                  <c:v>60</c:v>
                </c:pt>
                <c:pt idx="3">
                  <c:v>61</c:v>
                </c:pt>
                <c:pt idx="4">
                  <c:v>51</c:v>
                </c:pt>
                <c:pt idx="5">
                  <c:v>49</c:v>
                </c:pt>
                <c:pt idx="6">
                  <c:v>48</c:v>
                </c:pt>
                <c:pt idx="7">
                  <c:v>32</c:v>
                </c:pt>
                <c:pt idx="8">
                  <c:v>30</c:v>
                </c:pt>
                <c:pt idx="9">
                  <c:v>35</c:v>
                </c:pt>
                <c:pt idx="10" formatCode="General">
                  <c:v>38</c:v>
                </c:pt>
                <c:pt idx="11" formatCode="General">
                  <c:v>44</c:v>
                </c:pt>
                <c:pt idx="12" formatCode="General">
                  <c:v>49</c:v>
                </c:pt>
              </c:numCache>
            </c:numRef>
          </c:val>
          <c:smooth val="0"/>
          <c:extLst>
            <c:ext xmlns:c16="http://schemas.microsoft.com/office/drawing/2014/chart" uri="{C3380CC4-5D6E-409C-BE32-E72D297353CC}">
              <c16:uniqueId val="{00000005-1171-43A9-99E3-8350A1D3FE42}"/>
            </c:ext>
          </c:extLst>
        </c:ser>
        <c:dLbls>
          <c:showLegendKey val="0"/>
          <c:showVal val="1"/>
          <c:showCatName val="0"/>
          <c:showSerName val="0"/>
          <c:showPercent val="0"/>
          <c:showBubbleSize val="0"/>
        </c:dLbls>
        <c:marker val="1"/>
        <c:smooth val="0"/>
        <c:axId val="-1710076112"/>
        <c:axId val="-1735854192"/>
      </c:lineChart>
      <c:catAx>
        <c:axId val="-1710076112"/>
        <c:scaling>
          <c:orientation val="minMax"/>
        </c:scaling>
        <c:delete val="0"/>
        <c:axPos val="b"/>
        <c:numFmt formatCode="General" sourceLinked="1"/>
        <c:majorTickMark val="out"/>
        <c:minorTickMark val="none"/>
        <c:tickLblPos val="nextTo"/>
        <c:crossAx val="-1735854192"/>
        <c:crosses val="autoZero"/>
        <c:auto val="1"/>
        <c:lblAlgn val="ctr"/>
        <c:lblOffset val="100"/>
        <c:noMultiLvlLbl val="0"/>
      </c:catAx>
      <c:valAx>
        <c:axId val="-1735854192"/>
        <c:scaling>
          <c:orientation val="minMax"/>
        </c:scaling>
        <c:delete val="0"/>
        <c:axPos val="l"/>
        <c:majorGridlines/>
        <c:numFmt formatCode="General" sourceLinked="1"/>
        <c:majorTickMark val="out"/>
        <c:minorTickMark val="none"/>
        <c:tickLblPos val="nextTo"/>
        <c:crossAx val="-1710076112"/>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Support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YouGov</c:v>
                </c:pt>
                <c:pt idx="1">
                  <c:v>Survation</c:v>
                </c:pt>
              </c:strCache>
            </c:strRef>
          </c:cat>
          <c:val>
            <c:numRef>
              <c:f>Sheet1!$B$2:$C$2</c:f>
              <c:numCache>
                <c:formatCode>General</c:formatCode>
                <c:ptCount val="2"/>
                <c:pt idx="0">
                  <c:v>45</c:v>
                </c:pt>
                <c:pt idx="1">
                  <c:v>46</c:v>
                </c:pt>
              </c:numCache>
            </c:numRef>
          </c:val>
          <c:extLst>
            <c:ext xmlns:c16="http://schemas.microsoft.com/office/drawing/2014/chart" uri="{C3380CC4-5D6E-409C-BE32-E72D297353CC}">
              <c16:uniqueId val="{00000000-571D-44BB-B6F1-C41077E7CFB8}"/>
            </c:ext>
          </c:extLst>
        </c:ser>
        <c:ser>
          <c:idx val="1"/>
          <c:order val="1"/>
          <c:tx>
            <c:strRef>
              <c:f>Sheet1!$A$3</c:f>
              <c:strCache>
                <c:ptCount val="1"/>
                <c:pt idx="0">
                  <c:v>Oppose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YouGov</c:v>
                </c:pt>
                <c:pt idx="1">
                  <c:v>Survation</c:v>
                </c:pt>
              </c:strCache>
            </c:strRef>
          </c:cat>
          <c:val>
            <c:numRef>
              <c:f>Sheet1!$B$3:$C$3</c:f>
              <c:numCache>
                <c:formatCode>General</c:formatCode>
                <c:ptCount val="2"/>
                <c:pt idx="0">
                  <c:v>41</c:v>
                </c:pt>
                <c:pt idx="1">
                  <c:v>28</c:v>
                </c:pt>
              </c:numCache>
            </c:numRef>
          </c:val>
          <c:extLst>
            <c:ext xmlns:c16="http://schemas.microsoft.com/office/drawing/2014/chart" uri="{C3380CC4-5D6E-409C-BE32-E72D297353CC}">
              <c16:uniqueId val="{00000001-571D-44BB-B6F1-C41077E7CFB8}"/>
            </c:ext>
          </c:extLst>
        </c:ser>
        <c:dLbls>
          <c:dLblPos val="outEnd"/>
          <c:showLegendKey val="0"/>
          <c:showVal val="1"/>
          <c:showCatName val="0"/>
          <c:showSerName val="0"/>
          <c:showPercent val="0"/>
          <c:showBubbleSize val="0"/>
        </c:dLbls>
        <c:gapWidth val="219"/>
        <c:overlap val="-27"/>
        <c:axId val="-1708668864"/>
        <c:axId val="-1795415920"/>
      </c:barChart>
      <c:catAx>
        <c:axId val="-1708668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95415920"/>
        <c:crosses val="autoZero"/>
        <c:auto val="1"/>
        <c:lblAlgn val="ctr"/>
        <c:lblOffset val="100"/>
        <c:noMultiLvlLbl val="0"/>
      </c:catAx>
      <c:valAx>
        <c:axId val="-1795415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8668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20p rate</c:v>
                </c:pt>
                <c:pt idx="1">
                  <c:v>40p rate</c:v>
                </c:pt>
                <c:pt idx="2">
                  <c:v>45p rate</c:v>
                </c:pt>
              </c:strCache>
            </c:strRef>
          </c:cat>
          <c:val>
            <c:numRef>
              <c:f>Sheet1!$B$2:$B$4</c:f>
              <c:numCache>
                <c:formatCode>General</c:formatCode>
                <c:ptCount val="3"/>
                <c:pt idx="0">
                  <c:v>39</c:v>
                </c:pt>
                <c:pt idx="1">
                  <c:v>57</c:v>
                </c:pt>
                <c:pt idx="2">
                  <c:v>70</c:v>
                </c:pt>
              </c:numCache>
            </c:numRef>
          </c:val>
          <c:extLst>
            <c:ext xmlns:c16="http://schemas.microsoft.com/office/drawing/2014/chart" uri="{C3380CC4-5D6E-409C-BE32-E72D297353CC}">
              <c16:uniqueId val="{00000000-5C1A-4468-AAB3-2B63EE34D977}"/>
            </c:ext>
          </c:extLst>
        </c:ser>
        <c:ser>
          <c:idx val="1"/>
          <c:order val="1"/>
          <c:tx>
            <c:strRef>
              <c:f>Sheet1!$C$1</c:f>
              <c:strCache>
                <c:ptCount val="1"/>
                <c:pt idx="0">
                  <c:v>Oppose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20p rate</c:v>
                </c:pt>
                <c:pt idx="1">
                  <c:v>40p rate</c:v>
                </c:pt>
                <c:pt idx="2">
                  <c:v>45p rate</c:v>
                </c:pt>
              </c:strCache>
            </c:strRef>
          </c:cat>
          <c:val>
            <c:numRef>
              <c:f>Sheet1!$C$2:$C$4</c:f>
              <c:numCache>
                <c:formatCode>General</c:formatCode>
                <c:ptCount val="3"/>
                <c:pt idx="0">
                  <c:v>45</c:v>
                </c:pt>
                <c:pt idx="1">
                  <c:v>4.4000000000000004</c:v>
                </c:pt>
                <c:pt idx="2">
                  <c:v>1.8</c:v>
                </c:pt>
              </c:numCache>
            </c:numRef>
          </c:val>
          <c:extLst>
            <c:ext xmlns:c16="http://schemas.microsoft.com/office/drawing/2014/chart" uri="{C3380CC4-5D6E-409C-BE32-E72D297353CC}">
              <c16:uniqueId val="{00000001-5C1A-4468-AAB3-2B63EE34D977}"/>
            </c:ext>
          </c:extLst>
        </c:ser>
        <c:dLbls>
          <c:dLblPos val="outEnd"/>
          <c:showLegendKey val="0"/>
          <c:showVal val="1"/>
          <c:showCatName val="0"/>
          <c:showSerName val="0"/>
          <c:showPercent val="0"/>
          <c:showBubbleSize val="0"/>
        </c:dLbls>
        <c:gapWidth val="219"/>
        <c:overlap val="-27"/>
        <c:axId val="-1317845424"/>
        <c:axId val="-1709013152"/>
      </c:barChart>
      <c:catAx>
        <c:axId val="-131784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9013152"/>
        <c:crosses val="autoZero"/>
        <c:auto val="1"/>
        <c:lblAlgn val="ctr"/>
        <c:lblOffset val="100"/>
        <c:noMultiLvlLbl val="0"/>
      </c:catAx>
      <c:valAx>
        <c:axId val="-170901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17845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Agree/Support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Ipsos MORI</c:v>
                </c:pt>
                <c:pt idx="1">
                  <c:v>Panelbase</c:v>
                </c:pt>
              </c:strCache>
            </c:strRef>
          </c:cat>
          <c:val>
            <c:numRef>
              <c:f>Sheet1!$B$2:$B$3</c:f>
              <c:numCache>
                <c:formatCode>General</c:formatCode>
                <c:ptCount val="2"/>
                <c:pt idx="0">
                  <c:v>64</c:v>
                </c:pt>
                <c:pt idx="1">
                  <c:v>69</c:v>
                </c:pt>
              </c:numCache>
            </c:numRef>
          </c:val>
          <c:extLst>
            <c:ext xmlns:c16="http://schemas.microsoft.com/office/drawing/2014/chart" uri="{C3380CC4-5D6E-409C-BE32-E72D297353CC}">
              <c16:uniqueId val="{00000000-D4DA-47BF-A5A8-3A7F3B7B90B3}"/>
            </c:ext>
          </c:extLst>
        </c:ser>
        <c:ser>
          <c:idx val="1"/>
          <c:order val="1"/>
          <c:tx>
            <c:strRef>
              <c:f>Sheet1!$C$1</c:f>
              <c:strCache>
                <c:ptCount val="1"/>
                <c:pt idx="0">
                  <c:v>Disagree/Oppose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Ipsos MORI</c:v>
                </c:pt>
                <c:pt idx="1">
                  <c:v>Panelbase</c:v>
                </c:pt>
              </c:strCache>
            </c:strRef>
          </c:cat>
          <c:val>
            <c:numRef>
              <c:f>Sheet1!$C$2:$C$3</c:f>
              <c:numCache>
                <c:formatCode>General</c:formatCode>
                <c:ptCount val="2"/>
                <c:pt idx="0">
                  <c:v>30</c:v>
                </c:pt>
                <c:pt idx="1">
                  <c:v>9</c:v>
                </c:pt>
              </c:numCache>
            </c:numRef>
          </c:val>
          <c:extLst>
            <c:ext xmlns:c16="http://schemas.microsoft.com/office/drawing/2014/chart" uri="{C3380CC4-5D6E-409C-BE32-E72D297353CC}">
              <c16:uniqueId val="{00000001-D4DA-47BF-A5A8-3A7F3B7B90B3}"/>
            </c:ext>
          </c:extLst>
        </c:ser>
        <c:dLbls>
          <c:dLblPos val="outEnd"/>
          <c:showLegendKey val="0"/>
          <c:showVal val="1"/>
          <c:showCatName val="0"/>
          <c:showSerName val="0"/>
          <c:showPercent val="0"/>
          <c:showBubbleSize val="0"/>
        </c:dLbls>
        <c:gapWidth val="219"/>
        <c:overlap val="-27"/>
        <c:axId val="-1800688752"/>
        <c:axId val="-1829683488"/>
      </c:barChart>
      <c:catAx>
        <c:axId val="-180068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29683488"/>
        <c:crosses val="autoZero"/>
        <c:auto val="1"/>
        <c:lblAlgn val="ctr"/>
        <c:lblOffset val="100"/>
        <c:noMultiLvlLbl val="0"/>
      </c:catAx>
      <c:valAx>
        <c:axId val="-182968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00688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Satisfied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Sheet1!$B$2:$K$2</c:f>
              <c:numCache>
                <c:formatCode>0</c:formatCode>
                <c:ptCount val="10"/>
                <c:pt idx="0">
                  <c:v>79</c:v>
                </c:pt>
                <c:pt idx="1">
                  <c:v>81</c:v>
                </c:pt>
                <c:pt idx="2">
                  <c:v>83</c:v>
                </c:pt>
                <c:pt idx="3">
                  <c:v>83</c:v>
                </c:pt>
                <c:pt idx="4">
                  <c:v>85</c:v>
                </c:pt>
                <c:pt idx="5">
                  <c:v>83</c:v>
                </c:pt>
                <c:pt idx="6">
                  <c:v>81</c:v>
                </c:pt>
                <c:pt idx="7">
                  <c:v>79</c:v>
                </c:pt>
                <c:pt idx="8">
                  <c:v>74</c:v>
                </c:pt>
                <c:pt idx="9">
                  <c:v>73</c:v>
                </c:pt>
              </c:numCache>
            </c:numRef>
          </c:val>
          <c:smooth val="0"/>
          <c:extLst>
            <c:ext xmlns:c16="http://schemas.microsoft.com/office/drawing/2014/chart" uri="{C3380CC4-5D6E-409C-BE32-E72D297353CC}">
              <c16:uniqueId val="{00000000-6989-42F1-95D2-D2641EE47DDB}"/>
            </c:ext>
          </c:extLst>
        </c:ser>
        <c:ser>
          <c:idx val="1"/>
          <c:order val="1"/>
          <c:tx>
            <c:strRef>
              <c:f>Sheet1!$A$3</c:f>
              <c:strCache>
                <c:ptCount val="1"/>
                <c:pt idx="0">
                  <c:v>Neither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Sheet1!$B$3:$K$3</c:f>
              <c:numCache>
                <c:formatCode>0</c:formatCode>
                <c:ptCount val="10"/>
                <c:pt idx="0">
                  <c:v>16.72</c:v>
                </c:pt>
                <c:pt idx="1">
                  <c:v>14.231</c:v>
                </c:pt>
                <c:pt idx="2">
                  <c:v>12.071</c:v>
                </c:pt>
                <c:pt idx="3">
                  <c:v>11.768000000000001</c:v>
                </c:pt>
                <c:pt idx="4">
                  <c:v>11.159000000000001</c:v>
                </c:pt>
                <c:pt idx="5">
                  <c:v>13.11</c:v>
                </c:pt>
                <c:pt idx="6">
                  <c:v>14.823</c:v>
                </c:pt>
                <c:pt idx="7">
                  <c:v>17.949000000000002</c:v>
                </c:pt>
                <c:pt idx="8">
                  <c:v>21.591999999999999</c:v>
                </c:pt>
                <c:pt idx="9">
                  <c:v>22.013999999999999</c:v>
                </c:pt>
              </c:numCache>
            </c:numRef>
          </c:val>
          <c:smooth val="0"/>
          <c:extLst>
            <c:ext xmlns:c16="http://schemas.microsoft.com/office/drawing/2014/chart" uri="{C3380CC4-5D6E-409C-BE32-E72D297353CC}">
              <c16:uniqueId val="{00000001-6989-42F1-95D2-D2641EE47DDB}"/>
            </c:ext>
          </c:extLst>
        </c:ser>
        <c:ser>
          <c:idx val="2"/>
          <c:order val="2"/>
          <c:tx>
            <c:strRef>
              <c:f>Sheet1!$A$4</c:f>
              <c:strCache>
                <c:ptCount val="1"/>
                <c:pt idx="0">
                  <c:v>Dissatisfied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Sheet1!$B$4:$K$4</c:f>
              <c:numCache>
                <c:formatCode>0</c:formatCode>
                <c:ptCount val="10"/>
                <c:pt idx="0">
                  <c:v>4.3319999999999999</c:v>
                </c:pt>
                <c:pt idx="1">
                  <c:v>4.6829999999999998</c:v>
                </c:pt>
                <c:pt idx="2">
                  <c:v>5.0629999999999997</c:v>
                </c:pt>
                <c:pt idx="3">
                  <c:v>4.95</c:v>
                </c:pt>
                <c:pt idx="4">
                  <c:v>4.0339999999999998</c:v>
                </c:pt>
                <c:pt idx="5">
                  <c:v>3.4580000000000002</c:v>
                </c:pt>
                <c:pt idx="6">
                  <c:v>4.3</c:v>
                </c:pt>
                <c:pt idx="7">
                  <c:v>3.2389999999999999</c:v>
                </c:pt>
                <c:pt idx="8">
                  <c:v>4.282</c:v>
                </c:pt>
                <c:pt idx="9">
                  <c:v>4.5490000000000004</c:v>
                </c:pt>
              </c:numCache>
            </c:numRef>
          </c:val>
          <c:smooth val="0"/>
          <c:extLst>
            <c:ext xmlns:c16="http://schemas.microsoft.com/office/drawing/2014/chart" uri="{C3380CC4-5D6E-409C-BE32-E72D297353CC}">
              <c16:uniqueId val="{00000002-6989-42F1-95D2-D2641EE47DDB}"/>
            </c:ext>
          </c:extLst>
        </c:ser>
        <c:dLbls>
          <c:dLblPos val="t"/>
          <c:showLegendKey val="0"/>
          <c:showVal val="1"/>
          <c:showCatName val="0"/>
          <c:showSerName val="0"/>
          <c:showPercent val="0"/>
          <c:showBubbleSize val="0"/>
        </c:dLbls>
        <c:marker val="1"/>
        <c:smooth val="0"/>
        <c:axId val="-1803635216"/>
        <c:axId val="-1782630624"/>
      </c:lineChart>
      <c:catAx>
        <c:axId val="-180363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2630624"/>
        <c:crosses val="autoZero"/>
        <c:auto val="1"/>
        <c:lblAlgn val="ctr"/>
        <c:lblOffset val="100"/>
        <c:noMultiLvlLbl val="0"/>
      </c:catAx>
      <c:valAx>
        <c:axId val="-178263062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03635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v>
                </c:pt>
              </c:strCache>
            </c:strRef>
          </c:cat>
          <c:val>
            <c:numRef>
              <c:f>Sheet1!$B$2</c:f>
              <c:numCache>
                <c:formatCode>General</c:formatCode>
                <c:ptCount val="1"/>
                <c:pt idx="0">
                  <c:v>48</c:v>
                </c:pt>
              </c:numCache>
            </c:numRef>
          </c:val>
          <c:extLst>
            <c:ext xmlns:c16="http://schemas.microsoft.com/office/drawing/2014/chart" uri="{C3380CC4-5D6E-409C-BE32-E72D297353CC}">
              <c16:uniqueId val="{00000000-0864-4E4F-9A16-05E41B2215D9}"/>
            </c:ext>
          </c:extLst>
        </c:ser>
        <c:ser>
          <c:idx val="1"/>
          <c:order val="1"/>
          <c:tx>
            <c:strRef>
              <c:f>Sheet1!$C$1</c:f>
              <c:strCache>
                <c:ptCount val="1"/>
                <c:pt idx="0">
                  <c:v>Oppose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v>
                </c:pt>
              </c:strCache>
            </c:strRef>
          </c:cat>
          <c:val>
            <c:numRef>
              <c:f>Sheet1!$C$2</c:f>
              <c:numCache>
                <c:formatCode>General</c:formatCode>
                <c:ptCount val="1"/>
                <c:pt idx="0">
                  <c:v>36</c:v>
                </c:pt>
              </c:numCache>
            </c:numRef>
          </c:val>
          <c:extLst>
            <c:ext xmlns:c16="http://schemas.microsoft.com/office/drawing/2014/chart" uri="{C3380CC4-5D6E-409C-BE32-E72D297353CC}">
              <c16:uniqueId val="{00000001-0864-4E4F-9A16-05E41B2215D9}"/>
            </c:ext>
          </c:extLst>
        </c:ser>
        <c:ser>
          <c:idx val="2"/>
          <c:order val="2"/>
          <c:tx>
            <c:strRef>
              <c:f>Sheet1!$D$1</c:f>
              <c:strCache>
                <c:ptCount val="1"/>
                <c:pt idx="0">
                  <c:v>Don't Know</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v>
                </c:pt>
              </c:strCache>
            </c:strRef>
          </c:cat>
          <c:val>
            <c:numRef>
              <c:f>Sheet1!$D$2</c:f>
              <c:numCache>
                <c:formatCode>General</c:formatCode>
                <c:ptCount val="1"/>
                <c:pt idx="0">
                  <c:v>17</c:v>
                </c:pt>
              </c:numCache>
            </c:numRef>
          </c:val>
          <c:extLst>
            <c:ext xmlns:c16="http://schemas.microsoft.com/office/drawing/2014/chart" uri="{C3380CC4-5D6E-409C-BE32-E72D297353CC}">
              <c16:uniqueId val="{00000002-0864-4E4F-9A16-05E41B2215D9}"/>
            </c:ext>
          </c:extLst>
        </c:ser>
        <c:dLbls>
          <c:dLblPos val="outEnd"/>
          <c:showLegendKey val="0"/>
          <c:showVal val="1"/>
          <c:showCatName val="0"/>
          <c:showSerName val="0"/>
          <c:showPercent val="0"/>
          <c:showBubbleSize val="0"/>
        </c:dLbls>
        <c:gapWidth val="219"/>
        <c:overlap val="-27"/>
        <c:axId val="-1749041744"/>
        <c:axId val="-1778629616"/>
      </c:barChart>
      <c:catAx>
        <c:axId val="-174904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8629616"/>
        <c:crosses val="autoZero"/>
        <c:auto val="1"/>
        <c:lblAlgn val="ctr"/>
        <c:lblOffset val="100"/>
        <c:noMultiLvlLbl val="0"/>
      </c:catAx>
      <c:valAx>
        <c:axId val="-1778629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9041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Support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v>
                </c:pt>
              </c:strCache>
            </c:strRef>
          </c:cat>
          <c:val>
            <c:numRef>
              <c:f>Sheet1!$B$2</c:f>
              <c:numCache>
                <c:formatCode>General</c:formatCode>
                <c:ptCount val="1"/>
                <c:pt idx="0">
                  <c:v>54</c:v>
                </c:pt>
              </c:numCache>
            </c:numRef>
          </c:val>
          <c:extLst>
            <c:ext xmlns:c16="http://schemas.microsoft.com/office/drawing/2014/chart" uri="{C3380CC4-5D6E-409C-BE32-E72D297353CC}">
              <c16:uniqueId val="{00000000-A430-4CAB-99B1-0447D41E8ACF}"/>
            </c:ext>
          </c:extLst>
        </c:ser>
        <c:ser>
          <c:idx val="1"/>
          <c:order val="1"/>
          <c:tx>
            <c:strRef>
              <c:f>Sheet1!$C$1</c:f>
              <c:strCache>
                <c:ptCount val="1"/>
                <c:pt idx="0">
                  <c:v>Oppose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v>
                </c:pt>
              </c:strCache>
            </c:strRef>
          </c:cat>
          <c:val>
            <c:numRef>
              <c:f>Sheet1!$C$2</c:f>
              <c:numCache>
                <c:formatCode>General</c:formatCode>
                <c:ptCount val="1"/>
                <c:pt idx="0">
                  <c:v>27</c:v>
                </c:pt>
              </c:numCache>
            </c:numRef>
          </c:val>
          <c:extLst>
            <c:ext xmlns:c16="http://schemas.microsoft.com/office/drawing/2014/chart" uri="{C3380CC4-5D6E-409C-BE32-E72D297353CC}">
              <c16:uniqueId val="{00000001-A430-4CAB-99B1-0447D41E8ACF}"/>
            </c:ext>
          </c:extLst>
        </c:ser>
        <c:ser>
          <c:idx val="2"/>
          <c:order val="2"/>
          <c:tx>
            <c:strRef>
              <c:f>Sheet1!$D$1</c:f>
              <c:strCache>
                <c:ptCount val="1"/>
                <c:pt idx="0">
                  <c:v>Don't Know</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v>
                </c:pt>
              </c:strCache>
            </c:strRef>
          </c:cat>
          <c:val>
            <c:numRef>
              <c:f>Sheet1!$D$2</c:f>
              <c:numCache>
                <c:formatCode>General</c:formatCode>
                <c:ptCount val="1"/>
                <c:pt idx="0">
                  <c:v>19</c:v>
                </c:pt>
              </c:numCache>
            </c:numRef>
          </c:val>
          <c:extLst>
            <c:ext xmlns:c16="http://schemas.microsoft.com/office/drawing/2014/chart" uri="{C3380CC4-5D6E-409C-BE32-E72D297353CC}">
              <c16:uniqueId val="{00000002-A430-4CAB-99B1-0447D41E8ACF}"/>
            </c:ext>
          </c:extLst>
        </c:ser>
        <c:dLbls>
          <c:dLblPos val="outEnd"/>
          <c:showLegendKey val="0"/>
          <c:showVal val="1"/>
          <c:showCatName val="0"/>
          <c:showSerName val="0"/>
          <c:showPercent val="0"/>
          <c:showBubbleSize val="0"/>
        </c:dLbls>
        <c:gapWidth val="219"/>
        <c:overlap val="-27"/>
        <c:axId val="-1783361376"/>
        <c:axId val="-1702745600"/>
      </c:barChart>
      <c:catAx>
        <c:axId val="-178336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02745600"/>
        <c:crosses val="autoZero"/>
        <c:auto val="1"/>
        <c:lblAlgn val="ctr"/>
        <c:lblOffset val="100"/>
        <c:noMultiLvlLbl val="0"/>
      </c:catAx>
      <c:valAx>
        <c:axId val="-1702745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336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Satisfied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Sports/Leisure</c:v>
                </c:pt>
                <c:pt idx="1">
                  <c:v>Libraries</c:v>
                </c:pt>
                <c:pt idx="2">
                  <c:v>Museums</c:v>
                </c:pt>
              </c:strCache>
            </c:strRef>
          </c:cat>
          <c:val>
            <c:numRef>
              <c:f>Sheet1!$B$2:$D$2</c:f>
              <c:numCache>
                <c:formatCode>General</c:formatCode>
                <c:ptCount val="3"/>
                <c:pt idx="0">
                  <c:v>50</c:v>
                </c:pt>
                <c:pt idx="1">
                  <c:v>48</c:v>
                </c:pt>
                <c:pt idx="2">
                  <c:v>45</c:v>
                </c:pt>
              </c:numCache>
            </c:numRef>
          </c:val>
          <c:extLst>
            <c:ext xmlns:c16="http://schemas.microsoft.com/office/drawing/2014/chart" uri="{C3380CC4-5D6E-409C-BE32-E72D297353CC}">
              <c16:uniqueId val="{00000000-AD97-43A4-9706-EB1711AA62F9}"/>
            </c:ext>
          </c:extLst>
        </c:ser>
        <c:ser>
          <c:idx val="1"/>
          <c:order val="1"/>
          <c:tx>
            <c:strRef>
              <c:f>Sheet1!$A$3</c:f>
              <c:strCache>
                <c:ptCount val="1"/>
                <c:pt idx="0">
                  <c:v>Neither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Sports/Leisure</c:v>
                </c:pt>
                <c:pt idx="1">
                  <c:v>Libraries</c:v>
                </c:pt>
                <c:pt idx="2">
                  <c:v>Museums</c:v>
                </c:pt>
              </c:strCache>
            </c:strRef>
          </c:cat>
          <c:val>
            <c:numRef>
              <c:f>Sheet1!$B$3:$D$3</c:f>
              <c:numCache>
                <c:formatCode>General</c:formatCode>
                <c:ptCount val="3"/>
                <c:pt idx="0">
                  <c:v>14</c:v>
                </c:pt>
                <c:pt idx="1">
                  <c:v>15</c:v>
                </c:pt>
                <c:pt idx="2">
                  <c:v>17</c:v>
                </c:pt>
              </c:numCache>
            </c:numRef>
          </c:val>
          <c:extLst>
            <c:ext xmlns:c16="http://schemas.microsoft.com/office/drawing/2014/chart" uri="{C3380CC4-5D6E-409C-BE32-E72D297353CC}">
              <c16:uniqueId val="{00000001-AD97-43A4-9706-EB1711AA62F9}"/>
            </c:ext>
          </c:extLst>
        </c:ser>
        <c:ser>
          <c:idx val="2"/>
          <c:order val="2"/>
          <c:tx>
            <c:strRef>
              <c:f>Sheet1!$A$4</c:f>
              <c:strCache>
                <c:ptCount val="1"/>
                <c:pt idx="0">
                  <c:v>Dissatisfied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Sports/Leisure</c:v>
                </c:pt>
                <c:pt idx="1">
                  <c:v>Libraries</c:v>
                </c:pt>
                <c:pt idx="2">
                  <c:v>Museums</c:v>
                </c:pt>
              </c:strCache>
            </c:strRef>
          </c:cat>
          <c:val>
            <c:numRef>
              <c:f>Sheet1!$B$4:$D$4</c:f>
              <c:numCache>
                <c:formatCode>General</c:formatCode>
                <c:ptCount val="3"/>
                <c:pt idx="0">
                  <c:v>5</c:v>
                </c:pt>
                <c:pt idx="1">
                  <c:v>2</c:v>
                </c:pt>
                <c:pt idx="2">
                  <c:v>2</c:v>
                </c:pt>
              </c:numCache>
            </c:numRef>
          </c:val>
          <c:extLst>
            <c:ext xmlns:c16="http://schemas.microsoft.com/office/drawing/2014/chart" uri="{C3380CC4-5D6E-409C-BE32-E72D297353CC}">
              <c16:uniqueId val="{00000002-AD97-43A4-9706-EB1711AA62F9}"/>
            </c:ext>
          </c:extLst>
        </c:ser>
        <c:ser>
          <c:idx val="3"/>
          <c:order val="3"/>
          <c:tx>
            <c:strRef>
              <c:f>Sheet1!$A$5</c:f>
              <c:strCache>
                <c:ptCount val="1"/>
                <c:pt idx="0">
                  <c:v>Neither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Sports/Leisure</c:v>
                </c:pt>
                <c:pt idx="1">
                  <c:v>Libraries</c:v>
                </c:pt>
                <c:pt idx="2">
                  <c:v>Museums</c:v>
                </c:pt>
              </c:strCache>
            </c:strRef>
          </c:cat>
          <c:val>
            <c:numRef>
              <c:f>Sheet1!$B$5:$D$5</c:f>
              <c:numCache>
                <c:formatCode>General</c:formatCode>
                <c:ptCount val="3"/>
                <c:pt idx="0">
                  <c:v>31</c:v>
                </c:pt>
                <c:pt idx="1">
                  <c:v>35</c:v>
                </c:pt>
                <c:pt idx="2">
                  <c:v>36</c:v>
                </c:pt>
              </c:numCache>
            </c:numRef>
          </c:val>
          <c:extLst>
            <c:ext xmlns:c16="http://schemas.microsoft.com/office/drawing/2014/chart" uri="{C3380CC4-5D6E-409C-BE32-E72D297353CC}">
              <c16:uniqueId val="{00000003-AD97-43A4-9706-EB1711AA62F9}"/>
            </c:ext>
          </c:extLst>
        </c:ser>
        <c:dLbls>
          <c:dLblPos val="outEnd"/>
          <c:showLegendKey val="0"/>
          <c:showVal val="1"/>
          <c:showCatName val="0"/>
          <c:showSerName val="0"/>
          <c:showPercent val="0"/>
          <c:showBubbleSize val="0"/>
        </c:dLbls>
        <c:gapWidth val="219"/>
        <c:overlap val="-27"/>
        <c:axId val="-1709160368"/>
        <c:axId val="-1747496304"/>
      </c:barChart>
      <c:catAx>
        <c:axId val="-170916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7496304"/>
        <c:crosses val="autoZero"/>
        <c:auto val="1"/>
        <c:lblAlgn val="ctr"/>
        <c:lblOffset val="100"/>
        <c:noMultiLvlLbl val="0"/>
      </c:catAx>
      <c:valAx>
        <c:axId val="-1747496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916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 satisfied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Sheet1!$B$2:$K$2</c:f>
              <c:numCache>
                <c:formatCode>0</c:formatCode>
                <c:ptCount val="10"/>
                <c:pt idx="0">
                  <c:v>55</c:v>
                </c:pt>
                <c:pt idx="1">
                  <c:v>55</c:v>
                </c:pt>
                <c:pt idx="2">
                  <c:v>53</c:v>
                </c:pt>
                <c:pt idx="3">
                  <c:v>52</c:v>
                </c:pt>
                <c:pt idx="4">
                  <c:v>52</c:v>
                </c:pt>
                <c:pt idx="5">
                  <c:v>50</c:v>
                </c:pt>
                <c:pt idx="6">
                  <c:v>51</c:v>
                </c:pt>
                <c:pt idx="7">
                  <c:v>49</c:v>
                </c:pt>
                <c:pt idx="8">
                  <c:v>49</c:v>
                </c:pt>
                <c:pt idx="9">
                  <c:v>48</c:v>
                </c:pt>
              </c:numCache>
            </c:numRef>
          </c:val>
          <c:smooth val="0"/>
          <c:extLst>
            <c:ext xmlns:c16="http://schemas.microsoft.com/office/drawing/2014/chart" uri="{C3380CC4-5D6E-409C-BE32-E72D297353CC}">
              <c16:uniqueId val="{00000000-ACDC-461C-B6FF-D31EACDD8A60}"/>
            </c:ext>
          </c:extLst>
        </c:ser>
        <c:dLbls>
          <c:dLblPos val="t"/>
          <c:showLegendKey val="0"/>
          <c:showVal val="1"/>
          <c:showCatName val="0"/>
          <c:showSerName val="0"/>
          <c:showPercent val="0"/>
          <c:showBubbleSize val="0"/>
        </c:dLbls>
        <c:marker val="1"/>
        <c:smooth val="0"/>
        <c:axId val="-1785920240"/>
        <c:axId val="-1722073072"/>
      </c:lineChart>
      <c:catAx>
        <c:axId val="-178592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22073072"/>
        <c:crosses val="autoZero"/>
        <c:auto val="1"/>
        <c:lblAlgn val="ctr"/>
        <c:lblOffset val="100"/>
        <c:noMultiLvlLbl val="0"/>
      </c:catAx>
      <c:valAx>
        <c:axId val="-17220730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592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How</a:t>
            </a:r>
            <a:r>
              <a:rPr lang="en-US" baseline="0" dirty="0"/>
              <a:t> good local council at listening to people’s views? </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Good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2010</c:v>
                </c:pt>
                <c:pt idx="1">
                  <c:v>2015</c:v>
                </c:pt>
                <c:pt idx="2">
                  <c:v>2016</c:v>
                </c:pt>
              </c:strCache>
            </c:strRef>
          </c:cat>
          <c:val>
            <c:numRef>
              <c:f>Sheet1!$B$2:$D$2</c:f>
              <c:numCache>
                <c:formatCode>General</c:formatCode>
                <c:ptCount val="3"/>
                <c:pt idx="0">
                  <c:v>37</c:v>
                </c:pt>
                <c:pt idx="1">
                  <c:v>44</c:v>
                </c:pt>
                <c:pt idx="2">
                  <c:v>45</c:v>
                </c:pt>
              </c:numCache>
            </c:numRef>
          </c:val>
          <c:extLst>
            <c:ext xmlns:c16="http://schemas.microsoft.com/office/drawing/2014/chart" uri="{C3380CC4-5D6E-409C-BE32-E72D297353CC}">
              <c16:uniqueId val="{00000000-3F3E-4BF4-BF27-3E054C9CE9CF}"/>
            </c:ext>
          </c:extLst>
        </c:ser>
        <c:ser>
          <c:idx val="1"/>
          <c:order val="1"/>
          <c:tx>
            <c:strRef>
              <c:f>Sheet1!$A$3</c:f>
              <c:strCache>
                <c:ptCount val="1"/>
                <c:pt idx="0">
                  <c:v>Not Good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2010</c:v>
                </c:pt>
                <c:pt idx="1">
                  <c:v>2015</c:v>
                </c:pt>
                <c:pt idx="2">
                  <c:v>2016</c:v>
                </c:pt>
              </c:strCache>
            </c:strRef>
          </c:cat>
          <c:val>
            <c:numRef>
              <c:f>Sheet1!$B$3:$D$3</c:f>
              <c:numCache>
                <c:formatCode>General</c:formatCode>
                <c:ptCount val="3"/>
                <c:pt idx="0">
                  <c:v>55</c:v>
                </c:pt>
                <c:pt idx="1">
                  <c:v>42</c:v>
                </c:pt>
                <c:pt idx="2">
                  <c:v>40</c:v>
                </c:pt>
              </c:numCache>
            </c:numRef>
          </c:val>
          <c:extLst>
            <c:ext xmlns:c16="http://schemas.microsoft.com/office/drawing/2014/chart" uri="{C3380CC4-5D6E-409C-BE32-E72D297353CC}">
              <c16:uniqueId val="{00000001-3F3E-4BF4-BF27-3E054C9CE9CF}"/>
            </c:ext>
          </c:extLst>
        </c:ser>
        <c:dLbls>
          <c:dLblPos val="outEnd"/>
          <c:showLegendKey val="0"/>
          <c:showVal val="1"/>
          <c:showCatName val="0"/>
          <c:showSerName val="0"/>
          <c:showPercent val="0"/>
          <c:showBubbleSize val="0"/>
        </c:dLbls>
        <c:gapWidth val="219"/>
        <c:overlap val="-27"/>
        <c:axId val="-1702511600"/>
        <c:axId val="-1746679792"/>
      </c:barChart>
      <c:catAx>
        <c:axId val="-170251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6679792"/>
        <c:crosses val="autoZero"/>
        <c:auto val="1"/>
        <c:lblAlgn val="ctr"/>
        <c:lblOffset val="100"/>
        <c:noMultiLvlLbl val="0"/>
      </c:catAx>
      <c:valAx>
        <c:axId val="-1746679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2511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Local Council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Great Deal/Quite a Lot</c:v>
                </c:pt>
                <c:pt idx="1">
                  <c:v>Some</c:v>
                </c:pt>
                <c:pt idx="2">
                  <c:v>Not Much/At All</c:v>
                </c:pt>
              </c:strCache>
            </c:strRef>
          </c:cat>
          <c:val>
            <c:numRef>
              <c:f>Sheet1!$B$2:$B$4</c:f>
              <c:numCache>
                <c:formatCode>General</c:formatCode>
                <c:ptCount val="3"/>
                <c:pt idx="0">
                  <c:v>32</c:v>
                </c:pt>
                <c:pt idx="1">
                  <c:v>33</c:v>
                </c:pt>
                <c:pt idx="2">
                  <c:v>26</c:v>
                </c:pt>
              </c:numCache>
            </c:numRef>
          </c:val>
          <c:extLst>
            <c:ext xmlns:c16="http://schemas.microsoft.com/office/drawing/2014/chart" uri="{C3380CC4-5D6E-409C-BE32-E72D297353CC}">
              <c16:uniqueId val="{00000000-FAB5-44C6-BF61-AC436CC813E1}"/>
            </c:ext>
          </c:extLst>
        </c:ser>
        <c:ser>
          <c:idx val="1"/>
          <c:order val="1"/>
          <c:tx>
            <c:strRef>
              <c:f>Sheet1!$C$1</c:f>
              <c:strCache>
                <c:ptCount val="1"/>
                <c:pt idx="0">
                  <c:v>Scot Gov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Great Deal/Quite a Lot</c:v>
                </c:pt>
                <c:pt idx="1">
                  <c:v>Some</c:v>
                </c:pt>
                <c:pt idx="2">
                  <c:v>Not Much/At All</c:v>
                </c:pt>
              </c:strCache>
            </c:strRef>
          </c:cat>
          <c:val>
            <c:numRef>
              <c:f>Sheet1!$C$2:$C$4</c:f>
              <c:numCache>
                <c:formatCode>General</c:formatCode>
                <c:ptCount val="3"/>
                <c:pt idx="0">
                  <c:v>40</c:v>
                </c:pt>
                <c:pt idx="1">
                  <c:v>41</c:v>
                </c:pt>
                <c:pt idx="2">
                  <c:v>17</c:v>
                </c:pt>
              </c:numCache>
            </c:numRef>
          </c:val>
          <c:extLst>
            <c:ext xmlns:c16="http://schemas.microsoft.com/office/drawing/2014/chart" uri="{C3380CC4-5D6E-409C-BE32-E72D297353CC}">
              <c16:uniqueId val="{00000001-FAB5-44C6-BF61-AC436CC813E1}"/>
            </c:ext>
          </c:extLst>
        </c:ser>
        <c:dLbls>
          <c:dLblPos val="outEnd"/>
          <c:showLegendKey val="0"/>
          <c:showVal val="1"/>
          <c:showCatName val="0"/>
          <c:showSerName val="0"/>
          <c:showPercent val="0"/>
          <c:showBubbleSize val="0"/>
        </c:dLbls>
        <c:gapWidth val="219"/>
        <c:overlap val="-27"/>
        <c:axId val="-1698264736"/>
        <c:axId val="-1745017136"/>
      </c:barChart>
      <c:catAx>
        <c:axId val="-169826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45017136"/>
        <c:crosses val="autoZero"/>
        <c:auto val="1"/>
        <c:lblAlgn val="ctr"/>
        <c:lblOffset val="100"/>
        <c:noMultiLvlLbl val="0"/>
      </c:catAx>
      <c:valAx>
        <c:axId val="-1745017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9826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Definitely should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Public Services</c:v>
                </c:pt>
                <c:pt idx="1">
                  <c:v>Money Spent</c:v>
                </c:pt>
                <c:pt idx="2">
                  <c:v>Volunteer</c:v>
                </c:pt>
              </c:strCache>
            </c:strRef>
          </c:cat>
          <c:val>
            <c:numRef>
              <c:f>Sheet1!$B$2:$D$2</c:f>
              <c:numCache>
                <c:formatCode>General</c:formatCode>
                <c:ptCount val="3"/>
                <c:pt idx="0">
                  <c:v>54</c:v>
                </c:pt>
                <c:pt idx="1">
                  <c:v>34</c:v>
                </c:pt>
                <c:pt idx="2">
                  <c:v>33</c:v>
                </c:pt>
              </c:numCache>
            </c:numRef>
          </c:val>
          <c:extLst>
            <c:ext xmlns:c16="http://schemas.microsoft.com/office/drawing/2014/chart" uri="{C3380CC4-5D6E-409C-BE32-E72D297353CC}">
              <c16:uniqueId val="{00000000-5D08-4F24-B456-E0C4DBC08397}"/>
            </c:ext>
          </c:extLst>
        </c:ser>
        <c:ser>
          <c:idx val="1"/>
          <c:order val="1"/>
          <c:tx>
            <c:strRef>
              <c:f>Sheet1!$A$3</c:f>
              <c:strCache>
                <c:ptCount val="1"/>
                <c:pt idx="0">
                  <c:v>Probably should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Public Services</c:v>
                </c:pt>
                <c:pt idx="1">
                  <c:v>Money Spent</c:v>
                </c:pt>
                <c:pt idx="2">
                  <c:v>Volunteer</c:v>
                </c:pt>
              </c:strCache>
            </c:strRef>
          </c:cat>
          <c:val>
            <c:numRef>
              <c:f>Sheet1!$B$3:$D$3</c:f>
              <c:numCache>
                <c:formatCode>General</c:formatCode>
                <c:ptCount val="3"/>
                <c:pt idx="0">
                  <c:v>42</c:v>
                </c:pt>
                <c:pt idx="1">
                  <c:v>49</c:v>
                </c:pt>
                <c:pt idx="2">
                  <c:v>53</c:v>
                </c:pt>
              </c:numCache>
            </c:numRef>
          </c:val>
          <c:extLst>
            <c:ext xmlns:c16="http://schemas.microsoft.com/office/drawing/2014/chart" uri="{C3380CC4-5D6E-409C-BE32-E72D297353CC}">
              <c16:uniqueId val="{00000001-5D08-4F24-B456-E0C4DBC08397}"/>
            </c:ext>
          </c:extLst>
        </c:ser>
        <c:ser>
          <c:idx val="2"/>
          <c:order val="2"/>
          <c:tx>
            <c:strRef>
              <c:f>Sheet1!$A$4</c:f>
              <c:strCache>
                <c:ptCount val="1"/>
                <c:pt idx="0">
                  <c:v>Probably should not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Public Services</c:v>
                </c:pt>
                <c:pt idx="1">
                  <c:v>Money Spent</c:v>
                </c:pt>
                <c:pt idx="2">
                  <c:v>Volunteer</c:v>
                </c:pt>
              </c:strCache>
            </c:strRef>
          </c:cat>
          <c:val>
            <c:numRef>
              <c:f>Sheet1!$B$4:$D$4</c:f>
              <c:numCache>
                <c:formatCode>General</c:formatCode>
                <c:ptCount val="3"/>
                <c:pt idx="0">
                  <c:v>4</c:v>
                </c:pt>
                <c:pt idx="1">
                  <c:v>14</c:v>
                </c:pt>
                <c:pt idx="2">
                  <c:v>9</c:v>
                </c:pt>
              </c:numCache>
            </c:numRef>
          </c:val>
          <c:extLst>
            <c:ext xmlns:c16="http://schemas.microsoft.com/office/drawing/2014/chart" uri="{C3380CC4-5D6E-409C-BE32-E72D297353CC}">
              <c16:uniqueId val="{00000002-5D08-4F24-B456-E0C4DBC08397}"/>
            </c:ext>
          </c:extLst>
        </c:ser>
        <c:ser>
          <c:idx val="3"/>
          <c:order val="3"/>
          <c:tx>
            <c:strRef>
              <c:f>Sheet1!$A$5</c:f>
              <c:strCache>
                <c:ptCount val="1"/>
                <c:pt idx="0">
                  <c:v>Definitely should not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Public Services</c:v>
                </c:pt>
                <c:pt idx="1">
                  <c:v>Money Spent</c:v>
                </c:pt>
                <c:pt idx="2">
                  <c:v>Volunteer</c:v>
                </c:pt>
              </c:strCache>
            </c:strRef>
          </c:cat>
          <c:val>
            <c:numRef>
              <c:f>Sheet1!$B$5:$D$5</c:f>
              <c:numCache>
                <c:formatCode>General</c:formatCode>
                <c:ptCount val="3"/>
                <c:pt idx="0">
                  <c:v>0</c:v>
                </c:pt>
                <c:pt idx="1">
                  <c:v>2</c:v>
                </c:pt>
                <c:pt idx="2">
                  <c:v>2</c:v>
                </c:pt>
              </c:numCache>
            </c:numRef>
          </c:val>
          <c:extLst>
            <c:ext xmlns:c16="http://schemas.microsoft.com/office/drawing/2014/chart" uri="{C3380CC4-5D6E-409C-BE32-E72D297353CC}">
              <c16:uniqueId val="{00000003-5D08-4F24-B456-E0C4DBC08397}"/>
            </c:ext>
          </c:extLst>
        </c:ser>
        <c:dLbls>
          <c:dLblPos val="outEnd"/>
          <c:showLegendKey val="0"/>
          <c:showVal val="1"/>
          <c:showCatName val="0"/>
          <c:showSerName val="0"/>
          <c:showPercent val="0"/>
          <c:showBubbleSize val="0"/>
        </c:dLbls>
        <c:gapWidth val="219"/>
        <c:overlap val="-27"/>
        <c:axId val="-1832189216"/>
        <c:axId val="-1341485856"/>
      </c:barChart>
      <c:catAx>
        <c:axId val="-183218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341485856"/>
        <c:crosses val="autoZero"/>
        <c:auto val="1"/>
        <c:lblAlgn val="ctr"/>
        <c:lblOffset val="100"/>
        <c:noMultiLvlLbl val="0"/>
      </c:catAx>
      <c:valAx>
        <c:axId val="-1341485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32189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Public</a:t>
            </a:r>
            <a:r>
              <a:rPr lang="en-US" baseline="0" dirty="0"/>
              <a:t> Involvement in Decisions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Definitely should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Graduates</c:v>
                </c:pt>
                <c:pt idx="1">
                  <c:v>No Qualifications</c:v>
                </c:pt>
              </c:strCache>
            </c:strRef>
          </c:cat>
          <c:val>
            <c:numRef>
              <c:f>Sheet1!$B$2:$C$2</c:f>
              <c:numCache>
                <c:formatCode>General</c:formatCode>
                <c:ptCount val="2"/>
                <c:pt idx="0">
                  <c:v>61</c:v>
                </c:pt>
                <c:pt idx="1">
                  <c:v>38</c:v>
                </c:pt>
              </c:numCache>
            </c:numRef>
          </c:val>
          <c:extLst>
            <c:ext xmlns:c16="http://schemas.microsoft.com/office/drawing/2014/chart" uri="{C3380CC4-5D6E-409C-BE32-E72D297353CC}">
              <c16:uniqueId val="{00000000-6ABB-4F02-9774-0905EA1DD28C}"/>
            </c:ext>
          </c:extLst>
        </c:ser>
        <c:ser>
          <c:idx val="1"/>
          <c:order val="1"/>
          <c:tx>
            <c:strRef>
              <c:f>Sheet1!$A$3</c:f>
              <c:strCache>
                <c:ptCount val="1"/>
                <c:pt idx="0">
                  <c:v>Probably should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Graduates</c:v>
                </c:pt>
                <c:pt idx="1">
                  <c:v>No Qualifications</c:v>
                </c:pt>
              </c:strCache>
            </c:strRef>
          </c:cat>
          <c:val>
            <c:numRef>
              <c:f>Sheet1!$B$3:$C$3</c:f>
              <c:numCache>
                <c:formatCode>General</c:formatCode>
                <c:ptCount val="2"/>
                <c:pt idx="0">
                  <c:v>36</c:v>
                </c:pt>
                <c:pt idx="1">
                  <c:v>52</c:v>
                </c:pt>
              </c:numCache>
            </c:numRef>
          </c:val>
          <c:extLst>
            <c:ext xmlns:c16="http://schemas.microsoft.com/office/drawing/2014/chart" uri="{C3380CC4-5D6E-409C-BE32-E72D297353CC}">
              <c16:uniqueId val="{00000001-6ABB-4F02-9774-0905EA1DD28C}"/>
            </c:ext>
          </c:extLst>
        </c:ser>
        <c:ser>
          <c:idx val="2"/>
          <c:order val="2"/>
          <c:tx>
            <c:strRef>
              <c:f>Sheet1!$A$4</c:f>
              <c:strCache>
                <c:ptCount val="1"/>
                <c:pt idx="0">
                  <c:v>Probably should not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Graduates</c:v>
                </c:pt>
                <c:pt idx="1">
                  <c:v>No Qualifications</c:v>
                </c:pt>
              </c:strCache>
            </c:strRef>
          </c:cat>
          <c:val>
            <c:numRef>
              <c:f>Sheet1!$B$4:$C$4</c:f>
              <c:numCache>
                <c:formatCode>General</c:formatCode>
                <c:ptCount val="2"/>
                <c:pt idx="0">
                  <c:v>3</c:v>
                </c:pt>
                <c:pt idx="1">
                  <c:v>10</c:v>
                </c:pt>
              </c:numCache>
            </c:numRef>
          </c:val>
          <c:extLst>
            <c:ext xmlns:c16="http://schemas.microsoft.com/office/drawing/2014/chart" uri="{C3380CC4-5D6E-409C-BE32-E72D297353CC}">
              <c16:uniqueId val="{00000002-6ABB-4F02-9774-0905EA1DD28C}"/>
            </c:ext>
          </c:extLst>
        </c:ser>
        <c:ser>
          <c:idx val="3"/>
          <c:order val="3"/>
          <c:tx>
            <c:strRef>
              <c:f>Sheet1!$A$5</c:f>
              <c:strCache>
                <c:ptCount val="1"/>
                <c:pt idx="0">
                  <c:v>Definitely should not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Graduates</c:v>
                </c:pt>
                <c:pt idx="1">
                  <c:v>No Qualifications</c:v>
                </c:pt>
              </c:strCache>
            </c:strRef>
          </c:cat>
          <c:val>
            <c:numRef>
              <c:f>Sheet1!$B$5:$C$5</c:f>
              <c:numCache>
                <c:formatCode>General</c:formatCode>
                <c:ptCount val="2"/>
                <c:pt idx="0">
                  <c:v>0</c:v>
                </c:pt>
                <c:pt idx="1">
                  <c:v>0</c:v>
                </c:pt>
              </c:numCache>
            </c:numRef>
          </c:val>
          <c:extLst>
            <c:ext xmlns:c16="http://schemas.microsoft.com/office/drawing/2014/chart" uri="{C3380CC4-5D6E-409C-BE32-E72D297353CC}">
              <c16:uniqueId val="{00000003-6ABB-4F02-9774-0905EA1DD28C}"/>
            </c:ext>
          </c:extLst>
        </c:ser>
        <c:dLbls>
          <c:dLblPos val="outEnd"/>
          <c:showLegendKey val="0"/>
          <c:showVal val="1"/>
          <c:showCatName val="0"/>
          <c:showSerName val="0"/>
          <c:showPercent val="0"/>
          <c:showBubbleSize val="0"/>
        </c:dLbls>
        <c:gapWidth val="219"/>
        <c:overlap val="-27"/>
        <c:axId val="-1798617664"/>
        <c:axId val="-1802565712"/>
      </c:barChart>
      <c:catAx>
        <c:axId val="-1798617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02565712"/>
        <c:crosses val="autoZero"/>
        <c:auto val="1"/>
        <c:lblAlgn val="ctr"/>
        <c:lblOffset val="100"/>
        <c:noMultiLvlLbl val="0"/>
      </c:catAx>
      <c:valAx>
        <c:axId val="-180256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98617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2007</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Private Companies</c:v>
                </c:pt>
                <c:pt idx="1">
                  <c:v>Charities</c:v>
                </c:pt>
              </c:strCache>
            </c:strRef>
          </c:cat>
          <c:val>
            <c:numRef>
              <c:f>Sheet1!$B$2:$B$3</c:f>
              <c:numCache>
                <c:formatCode>General</c:formatCode>
                <c:ptCount val="2"/>
                <c:pt idx="0">
                  <c:v>11</c:v>
                </c:pt>
                <c:pt idx="1">
                  <c:v>22</c:v>
                </c:pt>
              </c:numCache>
            </c:numRef>
          </c:val>
          <c:extLst>
            <c:ext xmlns:c16="http://schemas.microsoft.com/office/drawing/2014/chart" uri="{C3380CC4-5D6E-409C-BE32-E72D297353CC}">
              <c16:uniqueId val="{00000000-F2F6-4C8A-8CD7-C4F6837C1C1F}"/>
            </c:ext>
          </c:extLst>
        </c:ser>
        <c:ser>
          <c:idx val="1"/>
          <c:order val="1"/>
          <c:tx>
            <c:strRef>
              <c:f>Sheet1!$C$1</c:f>
              <c:strCache>
                <c:ptCount val="1"/>
                <c:pt idx="0">
                  <c:v>2013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Private Companies</c:v>
                </c:pt>
                <c:pt idx="1">
                  <c:v>Charities</c:v>
                </c:pt>
              </c:strCache>
            </c:strRef>
          </c:cat>
          <c:val>
            <c:numRef>
              <c:f>Sheet1!$C$2:$C$3</c:f>
              <c:numCache>
                <c:formatCode>General</c:formatCode>
                <c:ptCount val="2"/>
                <c:pt idx="0">
                  <c:v>12</c:v>
                </c:pt>
                <c:pt idx="1">
                  <c:v>30</c:v>
                </c:pt>
              </c:numCache>
            </c:numRef>
          </c:val>
          <c:extLst>
            <c:ext xmlns:c16="http://schemas.microsoft.com/office/drawing/2014/chart" uri="{C3380CC4-5D6E-409C-BE32-E72D297353CC}">
              <c16:uniqueId val="{00000001-F2F6-4C8A-8CD7-C4F6837C1C1F}"/>
            </c:ext>
          </c:extLst>
        </c:ser>
        <c:dLbls>
          <c:dLblPos val="outEnd"/>
          <c:showLegendKey val="0"/>
          <c:showVal val="1"/>
          <c:showCatName val="0"/>
          <c:showSerName val="0"/>
          <c:showPercent val="0"/>
          <c:showBubbleSize val="0"/>
        </c:dLbls>
        <c:gapWidth val="219"/>
        <c:overlap val="-27"/>
        <c:axId val="-1704861264"/>
        <c:axId val="-1810009024"/>
      </c:barChart>
      <c:catAx>
        <c:axId val="-170486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10009024"/>
        <c:crosses val="autoZero"/>
        <c:auto val="1"/>
        <c:lblAlgn val="ctr"/>
        <c:lblOffset val="100"/>
        <c:noMultiLvlLbl val="0"/>
      </c:catAx>
      <c:valAx>
        <c:axId val="-181000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0486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32D32F-C47F-4CF9-8D82-3B3BD96F67CC}" type="datetimeFigureOut">
              <a:rPr lang="en-GB" smtClean="0"/>
              <a:t>26/02/2018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8480C-6BA7-4AA5-800A-2CDF083FC0D4}" type="slidenum">
              <a:rPr lang="en-GB" smtClean="0"/>
              <a:t>‹#›</a:t>
            </a:fld>
            <a:endParaRPr lang="en-GB"/>
          </a:p>
        </p:txBody>
      </p:sp>
    </p:spTree>
    <p:extLst>
      <p:ext uri="{BB962C8B-B14F-4D97-AF65-F5344CB8AC3E}">
        <p14:creationId xmlns:p14="http://schemas.microsoft.com/office/powerpoint/2010/main" val="2763628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08480C-6BA7-4AA5-800A-2CDF083FC0D4}" type="slidenum">
              <a:rPr lang="en-GB" smtClean="0"/>
              <a:t>21</a:t>
            </a:fld>
            <a:endParaRPr lang="en-GB"/>
          </a:p>
        </p:txBody>
      </p:sp>
    </p:spTree>
    <p:extLst>
      <p:ext uri="{BB962C8B-B14F-4D97-AF65-F5344CB8AC3E}">
        <p14:creationId xmlns:p14="http://schemas.microsoft.com/office/powerpoint/2010/main" val="415272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7442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72002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573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55911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7710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8791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0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9094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9465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05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54003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3427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4505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E3E2F2-1794-422C-B6E1-54EC5B66E521}" type="slidenum">
              <a:rPr lang="en-US" smtClean="0"/>
              <a:pPr fontAlgn="base">
                <a:spcBef>
                  <a:spcPct val="0"/>
                </a:spcBef>
                <a:spcAft>
                  <a:spcPct val="0"/>
                </a:spcAft>
                <a:defRPr/>
              </a:pPr>
              <a:t>72</a:t>
            </a:fld>
            <a:endParaRPr lang="en-US" dirty="0"/>
          </a:p>
        </p:txBody>
      </p:sp>
    </p:spTree>
    <p:extLst>
      <p:ext uri="{BB962C8B-B14F-4D97-AF65-F5344CB8AC3E}">
        <p14:creationId xmlns:p14="http://schemas.microsoft.com/office/powerpoint/2010/main" val="2200153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E3E2F2-1794-422C-B6E1-54EC5B66E521}" type="slidenum">
              <a:rPr lang="en-US" smtClean="0"/>
              <a:pPr fontAlgn="base">
                <a:spcBef>
                  <a:spcPct val="0"/>
                </a:spcBef>
                <a:spcAft>
                  <a:spcPct val="0"/>
                </a:spcAft>
                <a:defRPr/>
              </a:pPr>
              <a:t>79</a:t>
            </a:fld>
            <a:endParaRPr lang="en-US" dirty="0"/>
          </a:p>
        </p:txBody>
      </p:sp>
    </p:spTree>
    <p:extLst>
      <p:ext uri="{BB962C8B-B14F-4D97-AF65-F5344CB8AC3E}">
        <p14:creationId xmlns:p14="http://schemas.microsoft.com/office/powerpoint/2010/main" val="1211359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ea typeface="ＭＳ Ｐゴシック" panose="020B0600070205080204" pitchFamily="34" charset="-128"/>
              </a:rPr>
              <a:t>Zero Waste Scotland Title Slide – image version</a:t>
            </a:r>
            <a:endParaRPr lang="en-US" altLang="en-US">
              <a:ea typeface="ＭＳ Ｐゴシック" panose="020B0600070205080204" pitchFamily="34" charset="-128"/>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7BBE49C-B306-418B-8D92-BDFE154A3D61}" type="slidenum">
              <a:rPr lang="en-US" altLang="en-US" smtClean="0">
                <a:solidFill>
                  <a:prstClr val="black"/>
                </a:solidFill>
              </a:rPr>
              <a:pPr>
                <a:spcBef>
                  <a:spcPct val="0"/>
                </a:spcBef>
              </a:pPr>
              <a:t>80</a:t>
            </a:fld>
            <a:endParaRPr lang="en-US" altLang="en-US">
              <a:solidFill>
                <a:prstClr val="black"/>
              </a:solidFill>
            </a:endParaRPr>
          </a:p>
        </p:txBody>
      </p:sp>
    </p:spTree>
    <p:extLst>
      <p:ext uri="{BB962C8B-B14F-4D97-AF65-F5344CB8AC3E}">
        <p14:creationId xmlns:p14="http://schemas.microsoft.com/office/powerpoint/2010/main" val="1946931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Re-think design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Engage with designers to think about the impact of design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Spending time preparing designers to work for clients by equipping them with different tools and interrogating briefs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Design Action Plan</a:t>
            </a:r>
          </a:p>
          <a:p>
            <a:pPr eaLnBrk="1" hangingPunct="1">
              <a:spcBef>
                <a:spcPct val="0"/>
              </a:spcBef>
            </a:pP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67CC71B-4C34-4A32-AF6C-B241C6EE0080}" type="slidenum">
              <a:rPr lang="en-US" altLang="en-US" smtClean="0">
                <a:solidFill>
                  <a:prstClr val="black"/>
                </a:solidFill>
              </a:rPr>
              <a:pPr/>
              <a:t>81</a:t>
            </a:fld>
            <a:endParaRPr lang="en-US" altLang="en-US">
              <a:solidFill>
                <a:prstClr val="black"/>
              </a:solidFill>
            </a:endParaRPr>
          </a:p>
        </p:txBody>
      </p:sp>
    </p:spTree>
    <p:extLst>
      <p:ext uri="{BB962C8B-B14F-4D97-AF65-F5344CB8AC3E}">
        <p14:creationId xmlns:p14="http://schemas.microsoft.com/office/powerpoint/2010/main" val="2329732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GB" dirty="0"/>
              <a:t>CEBS: Currently providing support to 41 businesses across a range of sectors. Target of 100 business supported by end of financial year</a:t>
            </a:r>
          </a:p>
          <a:p>
            <a:endParaRPr lang="en-GB" dirty="0"/>
          </a:p>
          <a:p>
            <a:r>
              <a:rPr lang="en-GB" dirty="0"/>
              <a:t>Types of Business Model</a:t>
            </a:r>
          </a:p>
          <a:p>
            <a:endParaRPr lang="en-GB" dirty="0"/>
          </a:p>
          <a:p>
            <a:r>
              <a:rPr lang="en-GB" dirty="0"/>
              <a:t>Accenture, in its report Circular Advantage (PDF), has identified 5 circular business models companies can leverage — singly or in combination — to generate resource productivity improvements in innovative ways that also cut costs, generate revenue and enhance customer value and differentiation.</a:t>
            </a:r>
          </a:p>
          <a:p>
            <a:endParaRPr lang="en-GB" dirty="0"/>
          </a:p>
          <a:p>
            <a:r>
              <a:rPr lang="en-GB" dirty="0"/>
              <a:t>Product-service system – installation, maintenance and take-back. </a:t>
            </a:r>
          </a:p>
          <a:p>
            <a:r>
              <a:rPr lang="en-GB" dirty="0"/>
              <a:t>Product Life Extension – Caterpillar remanufacturing</a:t>
            </a:r>
          </a:p>
          <a:p>
            <a:r>
              <a:rPr lang="en-GB" dirty="0"/>
              <a:t>Sharing Platforms – car sharing schemes, WARPit</a:t>
            </a:r>
          </a:p>
          <a:p>
            <a:r>
              <a:rPr lang="en-GB" dirty="0"/>
              <a:t>Resource recovery – closed loop recycling, cradle to cradle</a:t>
            </a:r>
          </a:p>
          <a:p>
            <a:r>
              <a:rPr lang="en-GB" dirty="0"/>
              <a:t>Circular Supplies - substitute scarce resources with  renewable/biodegradable/recyclable options</a:t>
            </a:r>
          </a:p>
          <a:p>
            <a:endParaRPr lang="en-GB" dirty="0"/>
          </a:p>
          <a:p>
            <a:endParaRPr lang="en-GB" dirty="0"/>
          </a:p>
          <a:p>
            <a:r>
              <a:rPr lang="en-GB" dirty="0"/>
              <a:t>The circular supplies business model is particularly relevant for companies dealing with scarce commodities, in which scarce resources are replaced with fully renewable, recyclable or biodegradable resource inputs. Royal DSM has developed a cellulosic bio-ethanol in which agricultural residue (baled corn cobs, husks, leaves and stalks) is converted into renewable fuel. The cellulosic bio-ethanol created a new source of revenue for DSM, while reducing emissions, creating jobs and strengthening national energy security.</a:t>
            </a:r>
          </a:p>
          <a:p>
            <a:endParaRPr lang="en-GB" dirty="0"/>
          </a:p>
          <a:p>
            <a:r>
              <a:rPr lang="en-GB" dirty="0"/>
              <a:t>The resource recovery business model leverages technological innovations and capabilities to recover and reuse resource outputs that eliminates material leakage and maximizes economic value. Examples include closed loop recycling, industrial symbiosis and Cradle-to-Cradle designs, whereby waste materials are re-processed into new resources.</a:t>
            </a:r>
          </a:p>
          <a:p>
            <a:endParaRPr lang="en-GB" dirty="0"/>
          </a:p>
          <a:p>
            <a:endParaRPr lang="en-GB" dirty="0"/>
          </a:p>
          <a:p>
            <a:r>
              <a:rPr lang="en-GB" dirty="0"/>
              <a:t>The product life extension model helps companies extend the lifecycle of their products and assets to ensure they remain economically useful. Material that otherwise would be wasted is maintained or even improved, such as through remanufacturing, repairing, upgrading or re-marketing. By extending the lifespan of the product for as long as possible, companies can keep material out of the landfill and discover new sources of revenue. Over the past 40 years, Caterpillar’s remanufacturing activity, through its </a:t>
            </a:r>
            <a:r>
              <a:rPr lang="en-GB" dirty="0" err="1"/>
              <a:t>Reman</a:t>
            </a:r>
            <a:r>
              <a:rPr lang="en-GB" dirty="0"/>
              <a:t> Program, has focused on returning components at end of life to same-as-new condition or quality that reduces costs, waste, greenhouse gas emissions and need for raw inputs.</a:t>
            </a:r>
          </a:p>
          <a:p>
            <a:endParaRPr lang="en-GB" dirty="0"/>
          </a:p>
          <a:p>
            <a:endParaRPr lang="en-GB" dirty="0"/>
          </a:p>
          <a:p>
            <a:r>
              <a:rPr lang="en-GB" dirty="0"/>
              <a:t>The sharing platform model is </a:t>
            </a:r>
            <a:r>
              <a:rPr lang="en-GB" dirty="0" err="1"/>
              <a:t>centered</a:t>
            </a:r>
            <a:r>
              <a:rPr lang="en-GB" dirty="0"/>
              <a:t> on the sharing of products and assets that have a low ownership or use rate. Companies that leverage this model can maximize the use of the products they sell, enhance productivity and value creation. Examples of the sharing economy abound, including transportation (Lyft, RelayRides, </a:t>
            </a:r>
            <a:r>
              <a:rPr lang="en-GB" dirty="0" err="1"/>
              <a:t>BlaBlaCar</a:t>
            </a:r>
            <a:r>
              <a:rPr lang="en-GB" dirty="0"/>
              <a:t>), lodging (Airbnb), and </a:t>
            </a:r>
            <a:r>
              <a:rPr lang="en-GB" dirty="0" err="1"/>
              <a:t>neighbors</a:t>
            </a:r>
            <a:r>
              <a:rPr lang="en-GB" dirty="0"/>
              <a:t> helping </a:t>
            </a:r>
            <a:r>
              <a:rPr lang="en-GB" dirty="0" err="1"/>
              <a:t>neighbors</a:t>
            </a:r>
            <a:r>
              <a:rPr lang="en-GB" dirty="0"/>
              <a:t> (</a:t>
            </a:r>
            <a:r>
              <a:rPr lang="en-GB" dirty="0" err="1"/>
              <a:t>TaskRabbit</a:t>
            </a:r>
            <a:r>
              <a:rPr lang="en-GB" dirty="0"/>
              <a:t>, </a:t>
            </a:r>
            <a:r>
              <a:rPr lang="en-GB" dirty="0" err="1"/>
              <a:t>NeighborGoods</a:t>
            </a:r>
            <a:r>
              <a:rPr lang="en-GB" dirty="0"/>
              <a:t>)</a:t>
            </a:r>
          </a:p>
          <a:p>
            <a:endParaRPr lang="en-GB" dirty="0"/>
          </a:p>
          <a:p>
            <a:r>
              <a:rPr lang="en-GB" dirty="0"/>
              <a:t>Circular or ‘closed loop’ supply-chains aim to use fully renewable, recyclable or biodegradable materials that can be used in consecutive cycles to reduce costs, minimise harm and add to the systems (Lacy and </a:t>
            </a:r>
            <a:r>
              <a:rPr lang="en-GB" dirty="0" err="1"/>
              <a:t>Rutqvist</a:t>
            </a:r>
            <a:r>
              <a:rPr lang="en-GB" dirty="0"/>
              <a:t>, 2015). Such business models put considerate efforts towards design to fulfil circularity. This business model requires applying other business models such as take-back schemes or leasing in order to retain the products and materials in the chain and enable circularity. An example includes </a:t>
            </a:r>
            <a:r>
              <a:rPr lang="en-GB" dirty="0" err="1"/>
              <a:t>Desso</a:t>
            </a:r>
            <a:r>
              <a:rPr lang="en-GB" dirty="0"/>
              <a:t> that produces fully recyclable as well as biodegradable components in carpet-tiles</a:t>
            </a:r>
          </a:p>
          <a:p>
            <a:endParaRPr lang="en-GB" dirty="0"/>
          </a:p>
          <a:p>
            <a:r>
              <a:rPr lang="en-GB" dirty="0"/>
              <a:t>Product-service-systems</a:t>
            </a:r>
          </a:p>
          <a:p>
            <a:r>
              <a:rPr lang="en-GB" dirty="0"/>
              <a:t>If producers and retailers hold the ownership of products and services such models offer products-as-a-service. In such a model the producers holds the total cost of  ownership and is the ultimate extended producer responsibility as producers naturally adjust their focus to capture the maximum value of products by extending product life-cycles through maintenance, repair and refurbishment (Lacy and </a:t>
            </a:r>
            <a:r>
              <a:rPr lang="en-GB" dirty="0" err="1"/>
              <a:t>Rutqvist</a:t>
            </a:r>
            <a:r>
              <a:rPr lang="en-GB" dirty="0"/>
              <a:t>, 2015). Including a mix of tangible products and intangible services they can thus capture all of the above business models and be modified after the needs of the customers. Product-service-systems are often advocated for as they can incorporate more circular principles than for example sharing economies can (</a:t>
            </a:r>
            <a:r>
              <a:rPr lang="en-GB" dirty="0" err="1"/>
              <a:t>Tukker</a:t>
            </a:r>
            <a:r>
              <a:rPr lang="en-GB" dirty="0"/>
              <a:t>, 2015). One example of a product-service-systems is Philips’ ‘lighting as a service’ where Phillips charge users for the service of lightning rather than the LED diodes after a leasing model. Their model can also include installation, maintenance and a take-back scheme at the end-of the lease (Lacy and </a:t>
            </a:r>
            <a:r>
              <a:rPr lang="en-GB" dirty="0" err="1"/>
              <a:t>Rutqvist</a:t>
            </a:r>
            <a:r>
              <a:rPr lang="en-GB" dirty="0"/>
              <a:t>, 2015).</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522C4767-C5E9-49CD-985A-C057D681CAB6}" type="slidenum">
              <a:rPr lang="en-US" altLang="en-US" smtClean="0">
                <a:solidFill>
                  <a:prstClr val="black"/>
                </a:solidFill>
              </a:rPr>
              <a:pPr>
                <a:defRPr/>
              </a:pPr>
              <a:t>82</a:t>
            </a:fld>
            <a:endParaRPr lang="en-US" altLang="en-US">
              <a:solidFill>
                <a:prstClr val="black"/>
              </a:solidFill>
            </a:endParaRPr>
          </a:p>
        </p:txBody>
      </p:sp>
    </p:spTree>
    <p:extLst>
      <p:ext uri="{BB962C8B-B14F-4D97-AF65-F5344CB8AC3E}">
        <p14:creationId xmlns:p14="http://schemas.microsoft.com/office/powerpoint/2010/main" val="1001222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funded to support delivery of the Scottish Government’s circular economy strategy, Making Things Last. We receive additional funding to support the EU’s 2020 growth strategy.</a:t>
            </a:r>
          </a:p>
          <a:p>
            <a:endParaRPr lang="en-GB" dirty="0"/>
          </a:p>
          <a:p>
            <a:r>
              <a:rPr lang="en-GB" dirty="0"/>
              <a:t>In Scotland’s 2016 Circular Economy Strategy, sets out the ambition to create a more circular economy in Scotland. Emphasise the links between Circular Economy &amp; Sustainable Economic Growth. </a:t>
            </a:r>
          </a:p>
          <a:p>
            <a:endParaRPr lang="en-GB" dirty="0"/>
          </a:p>
          <a:p>
            <a:r>
              <a:rPr lang="en-GB" dirty="0"/>
              <a:t>Making Things Last  - specific references to public procurement as a key enabler </a:t>
            </a:r>
          </a:p>
          <a:p>
            <a:r>
              <a:rPr lang="en-GB" dirty="0"/>
              <a:t> </a:t>
            </a:r>
          </a:p>
          <a:p>
            <a:r>
              <a:rPr lang="en-GB" dirty="0"/>
              <a:t>We recognise the potential for public procurement to support the development of a more circular economy in Scotland building on the statutory guidance on the sustainable procurement duty under the Procurement Reform (Scotland) Act 2014[11] and the extensive training on circular economy principles of the procurement professional community through the Scottish approach to Sustainable Public Procurement. </a:t>
            </a:r>
          </a:p>
          <a:p>
            <a:r>
              <a:rPr lang="en-GB" dirty="0"/>
              <a:t>We will work with public organisations to identify the products and services where innovation and best practice in public procurement can have the greatest benefit in promoting circular approaches such as leasing, repair and remanufacture, while delivering value for money; and how best to expand that best practice, such as through collaborative procurement, guidance or regulation.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522C4767-C5E9-49CD-985A-C057D681CAB6}" type="slidenum">
              <a:rPr lang="en-US" altLang="en-US" smtClean="0">
                <a:solidFill>
                  <a:prstClr val="black"/>
                </a:solidFill>
              </a:rPr>
              <a:pPr>
                <a:defRPr/>
              </a:pPr>
              <a:t>83</a:t>
            </a:fld>
            <a:endParaRPr lang="en-US" altLang="en-US">
              <a:solidFill>
                <a:prstClr val="black"/>
              </a:solidFill>
            </a:endParaRPr>
          </a:p>
        </p:txBody>
      </p:sp>
    </p:spTree>
    <p:extLst>
      <p:ext uri="{BB962C8B-B14F-4D97-AF65-F5344CB8AC3E}">
        <p14:creationId xmlns:p14="http://schemas.microsoft.com/office/powerpoint/2010/main" val="4179439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a:t>Support for the Supply Chain to develop CE products &amp; services – Business Service &amp; Investment Fund (Combine 2 slides)</a:t>
            </a:r>
          </a:p>
          <a:p>
            <a:endParaRPr lang="en-GB" dirty="0"/>
          </a:p>
          <a:p>
            <a:r>
              <a:rPr lang="en-GB" dirty="0"/>
              <a:t>Business support service designed to accelerate the transition to a circular economy in Scotland </a:t>
            </a:r>
          </a:p>
          <a:p>
            <a:r>
              <a:rPr lang="en-GB" dirty="0"/>
              <a:t>Framework of contractors</a:t>
            </a:r>
          </a:p>
          <a:p>
            <a:r>
              <a:rPr lang="en-GB" dirty="0"/>
              <a:t>Up to 30 days consultancy to develop a CE approach, product or service</a:t>
            </a:r>
          </a:p>
          <a:p>
            <a:endParaRPr lang="en-GB" dirty="0"/>
          </a:p>
          <a:p>
            <a:r>
              <a:rPr lang="en-GB" dirty="0"/>
              <a:t>SMEs (incl. Third Sector) &amp; work with larger organisations and their SME supply chain.</a:t>
            </a:r>
          </a:p>
          <a:p>
            <a:r>
              <a:rPr lang="en-GB" dirty="0"/>
              <a:t>Early days – 16 businesses</a:t>
            </a:r>
            <a:r>
              <a:rPr lang="en-GB" baseline="0" dirty="0"/>
              <a:t> supported so far.</a:t>
            </a:r>
            <a:endParaRPr lang="en-GB" dirty="0"/>
          </a:p>
          <a:p>
            <a:endParaRPr lang="en-GB" dirty="0"/>
          </a:p>
          <a:p>
            <a:r>
              <a:rPr lang="en-GB" dirty="0"/>
              <a:t>Bespoke, tackle barriers</a:t>
            </a:r>
          </a:p>
          <a:p>
            <a:r>
              <a:rPr lang="en-GB" dirty="0"/>
              <a:t>Stimulate innovation by reducing risk associated with product and service development</a:t>
            </a:r>
          </a:p>
          <a:p>
            <a:endParaRPr lang="en-GB" dirty="0"/>
          </a:p>
          <a:p>
            <a:r>
              <a:rPr lang="en-GB" dirty="0"/>
              <a:t>Stages:</a:t>
            </a:r>
          </a:p>
          <a:p>
            <a:r>
              <a:rPr lang="en-GB" dirty="0"/>
              <a:t>• Innovation/opportunities identification</a:t>
            </a:r>
            <a:br>
              <a:rPr lang="en-GB" dirty="0"/>
            </a:br>
            <a:r>
              <a:rPr lang="en-GB" dirty="0"/>
              <a:t>• Market assessment</a:t>
            </a:r>
            <a:br>
              <a:rPr lang="en-GB" dirty="0"/>
            </a:br>
            <a:r>
              <a:rPr lang="en-GB" dirty="0"/>
              <a:t>• Stakeholder engagement</a:t>
            </a:r>
            <a:br>
              <a:rPr lang="en-GB" dirty="0"/>
            </a:br>
            <a:r>
              <a:rPr lang="en-GB" dirty="0"/>
              <a:t>• Business plan support</a:t>
            </a:r>
            <a:br>
              <a:rPr lang="en-GB" dirty="0"/>
            </a:br>
            <a:r>
              <a:rPr lang="en-GB" dirty="0"/>
              <a:t>• Lifecycle analysis</a:t>
            </a:r>
            <a:br>
              <a:rPr lang="en-GB" dirty="0"/>
            </a:br>
            <a:r>
              <a:rPr lang="en-GB" dirty="0"/>
              <a:t>• Business case development</a:t>
            </a:r>
            <a:br>
              <a:rPr lang="en-GB" dirty="0"/>
            </a:br>
            <a:r>
              <a:rPr lang="en-GB" dirty="0"/>
              <a:t>• Commercial case development</a:t>
            </a:r>
            <a:br>
              <a:rPr lang="en-GB" dirty="0"/>
            </a:br>
            <a:r>
              <a:rPr lang="en-GB" dirty="0"/>
              <a:t>• Support in identifying funding opportunities</a:t>
            </a:r>
            <a:br>
              <a:rPr lang="en-GB" dirty="0"/>
            </a:br>
            <a:r>
              <a:rPr lang="en-GB" dirty="0"/>
              <a:t>• Communications and marketing support</a:t>
            </a:r>
            <a:br>
              <a:rPr lang="en-GB" dirty="0"/>
            </a:br>
            <a:r>
              <a:rPr lang="en-GB" dirty="0"/>
              <a:t>• Implementation support </a:t>
            </a:r>
          </a:p>
          <a:p>
            <a:endParaRPr lang="en-GB" dirty="0"/>
          </a:p>
          <a:p>
            <a:r>
              <a:rPr lang="en-GB" dirty="0"/>
              <a:t>Provides a feeder into the CE Investment Fund - £18 million. Funding projects from £50,000 to £1,000,000</a:t>
            </a:r>
          </a:p>
          <a:p>
            <a:r>
              <a:rPr lang="en-GB" dirty="0"/>
              <a:t>Provide funding for projects that have demonstrated proof of concept and have the potential for commercial exploitation within five years</a:t>
            </a:r>
          </a:p>
          <a:p>
            <a:r>
              <a:rPr lang="en-GB" dirty="0"/>
              <a:t>Operating and/or capital costs</a:t>
            </a:r>
          </a:p>
          <a:p>
            <a:endParaRPr lang="en-GB" dirty="0"/>
          </a:p>
        </p:txBody>
      </p:sp>
      <p:sp>
        <p:nvSpPr>
          <p:cNvPr id="4" name="Slide Number Placeholder 3"/>
          <p:cNvSpPr>
            <a:spLocks noGrp="1"/>
          </p:cNvSpPr>
          <p:nvPr>
            <p:ph type="sldNum" sz="quarter" idx="10"/>
          </p:nvPr>
        </p:nvSpPr>
        <p:spPr/>
        <p:txBody>
          <a:bodyPr/>
          <a:lstStyle/>
          <a:p>
            <a:pPr>
              <a:defRPr/>
            </a:pPr>
            <a:fld id="{522C4767-C5E9-49CD-985A-C057D681CAB6}" type="slidenum">
              <a:rPr lang="en-US" altLang="en-US" smtClean="0">
                <a:solidFill>
                  <a:prstClr val="black"/>
                </a:solidFill>
              </a:rPr>
              <a:pPr>
                <a:defRPr/>
              </a:pPr>
              <a:t>84</a:t>
            </a:fld>
            <a:endParaRPr lang="en-US" altLang="en-US">
              <a:solidFill>
                <a:prstClr val="black"/>
              </a:solidFill>
            </a:endParaRPr>
          </a:p>
        </p:txBody>
      </p:sp>
    </p:spTree>
    <p:extLst>
      <p:ext uri="{BB962C8B-B14F-4D97-AF65-F5344CB8AC3E}">
        <p14:creationId xmlns:p14="http://schemas.microsoft.com/office/powerpoint/2010/main" val="3919659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AF65BCA9-CBE7-4A08-B1A1-1C4E84953760}" type="slidenum">
              <a:rPr lang="en-GB" smtClean="0">
                <a:solidFill>
                  <a:prstClr val="black"/>
                </a:solidFill>
              </a:rPr>
              <a:pPr/>
              <a:t>85</a:t>
            </a:fld>
            <a:endParaRPr lang="en-GB">
              <a:solidFill>
                <a:prstClr val="black"/>
              </a:solidFill>
            </a:endParaRPr>
          </a:p>
        </p:txBody>
      </p:sp>
    </p:spTree>
    <p:extLst>
      <p:ext uri="{BB962C8B-B14F-4D97-AF65-F5344CB8AC3E}">
        <p14:creationId xmlns:p14="http://schemas.microsoft.com/office/powerpoint/2010/main" val="2133488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Create</a:t>
            </a:r>
            <a:r>
              <a:rPr lang="en-GB" altLang="en-US" baseline="0" dirty="0"/>
              <a:t> and refine guidance to embed CE outcomes. Research was done to prioritise commodities and services that the public sector procure using following criteria: </a:t>
            </a:r>
          </a:p>
          <a:p>
            <a:r>
              <a:rPr lang="en-GB" altLang="en-US" baseline="0" dirty="0"/>
              <a:t>a.	current and future market availability and scope for expansion of repair/reuse/remanufacture activities</a:t>
            </a:r>
          </a:p>
          <a:p>
            <a:r>
              <a:rPr lang="en-GB" altLang="en-US" baseline="0" dirty="0"/>
              <a:t>b.	relative public sector expenditure </a:t>
            </a:r>
          </a:p>
          <a:p>
            <a:r>
              <a:rPr lang="en-GB" altLang="en-US" baseline="0" dirty="0"/>
              <a:t>a review of past research conducted into scope for circular economy outcomes within repair/reuse/remanufacture within Scotland.</a:t>
            </a:r>
          </a:p>
          <a:p>
            <a:endParaRPr lang="en-GB" altLang="en-US" baseline="0" dirty="0"/>
          </a:p>
          <a:p>
            <a:r>
              <a:rPr lang="en-GB" altLang="en-US" baseline="0" dirty="0"/>
              <a:t>Aim: Consideration of CE outcomes becomes embedded into procurement planning at every stage of the cycle from business case to  contract monitoring &amp; reporting.</a:t>
            </a:r>
          </a:p>
          <a:p>
            <a:r>
              <a:rPr lang="en-GB" altLang="en-US" baseline="0" dirty="0"/>
              <a:t>Output: Draft commodity guidance created with priority areas of focus rated: high, medium and low . </a:t>
            </a:r>
          </a:p>
          <a:p>
            <a:endParaRPr lang="en-GB" altLang="en-US" baseline="0" dirty="0"/>
          </a:p>
          <a:p>
            <a:r>
              <a:rPr lang="en-GB" altLang="en-US" baseline="0" dirty="0"/>
              <a:t>Published in draft form on our website at present, currently being reviewed &amp; updated for final publication. 17/18 Mentoring programme is piloting application of the guidance via centres of procurement expertise and other orgs. </a:t>
            </a:r>
          </a:p>
          <a:p>
            <a:endParaRPr lang="en-GB" altLang="en-US" baseline="0" dirty="0"/>
          </a:p>
          <a:p>
            <a:endParaRPr lang="en-GB" altLang="en-US" baseline="0" dirty="0"/>
          </a:p>
          <a:p>
            <a:endParaRPr lang="en-GB" alt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A09277A-5158-4F06-9995-9A1E7EFB7A97}" type="slidenum">
              <a:rPr lang="en-US" altLang="en-US" smtClean="0">
                <a:solidFill>
                  <a:prstClr val="black"/>
                </a:solidFill>
              </a:rPr>
              <a:pPr/>
              <a:t>86</a:t>
            </a:fld>
            <a:endParaRPr lang="en-US" altLang="en-US">
              <a:solidFill>
                <a:prstClr val="black"/>
              </a:solidFill>
            </a:endParaRPr>
          </a:p>
        </p:txBody>
      </p:sp>
    </p:spTree>
    <p:extLst>
      <p:ext uri="{BB962C8B-B14F-4D97-AF65-F5344CB8AC3E}">
        <p14:creationId xmlns:p14="http://schemas.microsoft.com/office/powerpoint/2010/main" val="572201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7A24B61-F00D-4D5B-A290-F468F0A34696}" type="slidenum">
              <a:rPr lang="en-US" altLang="en-US" smtClean="0">
                <a:solidFill>
                  <a:prstClr val="black"/>
                </a:solidFill>
              </a:rPr>
              <a:pPr/>
              <a:t>87</a:t>
            </a:fld>
            <a:endParaRPr lang="en-US" altLang="en-US">
              <a:solidFill>
                <a:prstClr val="black"/>
              </a:solidFill>
            </a:endParaRPr>
          </a:p>
        </p:txBody>
      </p:sp>
    </p:spTree>
    <p:extLst>
      <p:ext uri="{BB962C8B-B14F-4D97-AF65-F5344CB8AC3E}">
        <p14:creationId xmlns:p14="http://schemas.microsoft.com/office/powerpoint/2010/main" val="299992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96215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EF68956-7A92-4114-8FAE-333E4061DFCF}" type="slidenum">
              <a:rPr lang="en-US" altLang="en-US" smtClean="0">
                <a:solidFill>
                  <a:prstClr val="black"/>
                </a:solidFill>
              </a:rPr>
              <a:pPr>
                <a:spcBef>
                  <a:spcPct val="0"/>
                </a:spcBef>
              </a:pPr>
              <a:t>88</a:t>
            </a:fld>
            <a:endParaRPr lang="en-US" altLang="en-US">
              <a:solidFill>
                <a:prstClr val="black"/>
              </a:solidFill>
            </a:endParaRPr>
          </a:p>
        </p:txBody>
      </p:sp>
    </p:spTree>
    <p:extLst>
      <p:ext uri="{BB962C8B-B14F-4D97-AF65-F5344CB8AC3E}">
        <p14:creationId xmlns:p14="http://schemas.microsoft.com/office/powerpoint/2010/main" val="376213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62896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43232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0611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51607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1336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60445A-8D74-4038-820A-763A498D90C1}"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053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7.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TextBox 3"/>
          <p:cNvSpPr txBox="1"/>
          <p:nvPr userDrawn="1"/>
        </p:nvSpPr>
        <p:spPr>
          <a:xfrm>
            <a:off x="323528" y="6237312"/>
            <a:ext cx="2736304" cy="369332"/>
          </a:xfrm>
          <a:prstGeom prst="rect">
            <a:avLst/>
          </a:prstGeom>
          <a:noFill/>
        </p:spPr>
        <p:txBody>
          <a:bodyPr wrap="square" rtlCol="0">
            <a:spAutoFit/>
          </a:bodyPr>
          <a:lstStyle/>
          <a:p>
            <a:r>
              <a:rPr lang="en-GB" dirty="0"/>
              <a:t>#LGProcurement18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Layout_intro">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375795" y="1810742"/>
            <a:ext cx="8229600" cy="528875"/>
          </a:xfrm>
          <a:prstGeom prst="rect">
            <a:avLst/>
          </a:prstGeom>
        </p:spPr>
        <p:txBody>
          <a:bodyPr rtlCol="0">
            <a:noAutofit/>
          </a:bodyPr>
          <a:lstStyle>
            <a:lvl1pPr>
              <a:defRPr sz="3600"/>
            </a:lvl1pPr>
          </a:lstStyle>
          <a:p>
            <a:r>
              <a:rPr lang="en-GB" dirty="0"/>
              <a:t>Click to edit Master title style</a:t>
            </a:r>
            <a:endParaRPr lang="en-US" dirty="0"/>
          </a:p>
        </p:txBody>
      </p:sp>
      <p:sp>
        <p:nvSpPr>
          <p:cNvPr id="5" name="Text Placeholder 4"/>
          <p:cNvSpPr>
            <a:spLocks noGrp="1"/>
          </p:cNvSpPr>
          <p:nvPr>
            <p:ph idx="1"/>
          </p:nvPr>
        </p:nvSpPr>
        <p:spPr>
          <a:xfrm>
            <a:off x="375795" y="2663992"/>
            <a:ext cx="8229600" cy="2466449"/>
          </a:xfrm>
          <a:prstGeom prst="rect">
            <a:avLst/>
          </a:prstGeom>
        </p:spPr>
        <p:txBody>
          <a:bodyPr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427098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5" descr="CDS-logo_presentation July 2013"/>
          <p:cNvPicPr>
            <a:picLocks noChangeAspect="1" noChangeArrowheads="1"/>
          </p:cNvPicPr>
          <p:nvPr userDrawn="1"/>
        </p:nvPicPr>
        <p:blipFill>
          <a:blip r:embed="rId2" cstate="print"/>
          <a:srcRect/>
          <a:stretch>
            <a:fillRect/>
          </a:stretch>
        </p:blipFill>
        <p:spPr bwMode="auto">
          <a:xfrm>
            <a:off x="637862" y="6029326"/>
            <a:ext cx="1400908" cy="828675"/>
          </a:xfrm>
          <a:prstGeom prst="rect">
            <a:avLst/>
          </a:prstGeom>
          <a:noFill/>
          <a:ln w="9525">
            <a:noFill/>
            <a:miter lim="800000"/>
            <a:headEnd/>
            <a:tailEnd/>
          </a:ln>
        </p:spPr>
      </p:pic>
      <p:pic>
        <p:nvPicPr>
          <p:cNvPr id="5" name="Picture 4" descr="HIE Main Logo RGB.jpg"/>
          <p:cNvPicPr>
            <a:picLocks noChangeAspect="1"/>
          </p:cNvPicPr>
          <p:nvPr userDrawn="1"/>
        </p:nvPicPr>
        <p:blipFill>
          <a:blip r:embed="rId3" cstate="print"/>
          <a:stretch>
            <a:fillRect/>
          </a:stretch>
        </p:blipFill>
        <p:spPr>
          <a:xfrm>
            <a:off x="3438435" y="6067076"/>
            <a:ext cx="1400737" cy="684826"/>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5366" y="404813"/>
            <a:ext cx="7643446" cy="647700"/>
          </a:xfrm>
        </p:spPr>
        <p:txBody>
          <a:bodyPr/>
          <a:lstStyle/>
          <a:p>
            <a:r>
              <a:rPr lang="en-US"/>
              <a:t>Click to edit Master title style</a:t>
            </a:r>
          </a:p>
        </p:txBody>
      </p:sp>
      <p:sp>
        <p:nvSpPr>
          <p:cNvPr id="3" name="Content Placeholder 2"/>
          <p:cNvSpPr>
            <a:spLocks noGrp="1"/>
          </p:cNvSpPr>
          <p:nvPr>
            <p:ph idx="1"/>
          </p:nvPr>
        </p:nvSpPr>
        <p:spPr>
          <a:xfrm>
            <a:off x="619859" y="1600201"/>
            <a:ext cx="7902819"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5366" y="404813"/>
            <a:ext cx="7643446" cy="647700"/>
          </a:xfrm>
        </p:spPr>
        <p:txBody>
          <a:body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25366" y="404813"/>
            <a:ext cx="7643446" cy="647700"/>
          </a:xfrm>
        </p:spPr>
        <p:txBody>
          <a:bodyPr/>
          <a:lstStyle/>
          <a:p>
            <a:r>
              <a:rPr lang="en-US"/>
              <a:t>Click to edit Master title style</a:t>
            </a:r>
          </a:p>
        </p:txBody>
      </p:sp>
      <p:sp>
        <p:nvSpPr>
          <p:cNvPr id="3" name="Text Placeholder 2"/>
          <p:cNvSpPr>
            <a:spLocks noGrp="1"/>
          </p:cNvSpPr>
          <p:nvPr>
            <p:ph type="body" sz="half" idx="1"/>
          </p:nvPr>
        </p:nvSpPr>
        <p:spPr>
          <a:xfrm>
            <a:off x="619858" y="1600201"/>
            <a:ext cx="3880338"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874" y="1600201"/>
            <a:ext cx="3881803" cy="3700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289D75-E577-3441-92B1-1B1E3B678D0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2613358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289D75-E577-3441-92B1-1B1E3B678D0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1899302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289D75-E577-3441-92B1-1B1E3B678D0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386939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289D75-E577-3441-92B1-1B1E3B678D0D}" type="datetimeFigureOut">
              <a:rPr lang="en-US" smtClean="0"/>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227923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7200" y="1600201"/>
            <a:ext cx="8229600" cy="4329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289D75-E577-3441-92B1-1B1E3B678D0D}" type="datetimeFigureOut">
              <a:rPr lang="en-US" smtClean="0"/>
              <a:t>2/26/2018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4198054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289D75-E577-3441-92B1-1B1E3B678D0D}" type="datetimeFigureOut">
              <a:rPr lang="en-US" smtClean="0"/>
              <a:t>2/26/2018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3936893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289D75-E577-3441-92B1-1B1E3B678D0D}" type="datetimeFigureOut">
              <a:rPr lang="en-US" smtClean="0"/>
              <a:t>2/26/2018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3798518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289D75-E577-3441-92B1-1B1E3B678D0D}" type="datetimeFigureOut">
              <a:rPr lang="en-US" smtClean="0"/>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4202676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289D75-E577-3441-92B1-1B1E3B678D0D}" type="datetimeFigureOut">
              <a:rPr lang="en-US" smtClean="0"/>
              <a:t>2/26/2018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1155640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289D75-E577-3441-92B1-1B1E3B678D0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3848703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289D75-E577-3441-92B1-1B1E3B678D0D}" type="datetimeFigureOut">
              <a:rPr lang="en-US" smtClean="0"/>
              <a:t>2/26/2018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0FCDF3-F96B-934E-9D03-528D7B444962}" type="slidenum">
              <a:rPr lang="en-US" smtClean="0"/>
              <a:t>‹#›</a:t>
            </a:fld>
            <a:endParaRPr lang="en-US"/>
          </a:p>
        </p:txBody>
      </p:sp>
    </p:spTree>
    <p:extLst>
      <p:ext uri="{BB962C8B-B14F-4D97-AF65-F5344CB8AC3E}">
        <p14:creationId xmlns:p14="http://schemas.microsoft.com/office/powerpoint/2010/main" val="4139854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B96E0D-2CBE-46D7-A3F1-93BC4BD83ED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234583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96E0D-2CBE-46D7-A3F1-93BC4BD83ED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1780868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B96E0D-2CBE-46D7-A3F1-93BC4BD83ED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247576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329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329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96E0D-2CBE-46D7-A3F1-93BC4BD83EDE}" type="datetimeFigureOut">
              <a:rPr lang="en-GB" smtClean="0"/>
              <a:t>26/02/2018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3087488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96E0D-2CBE-46D7-A3F1-93BC4BD83EDE}" type="datetimeFigureOut">
              <a:rPr lang="en-GB" smtClean="0"/>
              <a:t>26/02/2018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403664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96E0D-2CBE-46D7-A3F1-93BC4BD83EDE}" type="datetimeFigureOut">
              <a:rPr lang="en-GB" smtClean="0"/>
              <a:t>26/02/2018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3321172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96E0D-2CBE-46D7-A3F1-93BC4BD83EDE}" type="datetimeFigureOut">
              <a:rPr lang="en-GB" smtClean="0"/>
              <a:t>26/02/2018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2415860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96E0D-2CBE-46D7-A3F1-93BC4BD83EDE}" type="datetimeFigureOut">
              <a:rPr lang="en-GB" smtClean="0"/>
              <a:t>26/02/2018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478365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96E0D-2CBE-46D7-A3F1-93BC4BD83EDE}" type="datetimeFigureOut">
              <a:rPr lang="en-GB" smtClean="0"/>
              <a:t>26/02/2018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19619742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96E0D-2CBE-46D7-A3F1-93BC4BD83ED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2227090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96E0D-2CBE-46D7-A3F1-93BC4BD83ED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74463-38AE-49BC-86CF-8BDA8174806E}" type="slidenum">
              <a:rPr lang="en-GB" smtClean="0"/>
              <a:t>‹#›</a:t>
            </a:fld>
            <a:endParaRPr lang="en-GB"/>
          </a:p>
        </p:txBody>
      </p:sp>
    </p:spTree>
    <p:extLst>
      <p:ext uri="{BB962C8B-B14F-4D97-AF65-F5344CB8AC3E}">
        <p14:creationId xmlns:p14="http://schemas.microsoft.com/office/powerpoint/2010/main" val="1899939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B8A6592-44B6-4213-A5D8-0CCEA2D35A2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3362975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8A6592-44B6-4213-A5D8-0CCEA2D35A2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2136146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544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544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8A6592-44B6-4213-A5D8-0CCEA2D35A2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2384529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B8A6592-44B6-4213-A5D8-0CCEA2D35A2E}" type="datetimeFigureOut">
              <a:rPr lang="en-GB" smtClean="0"/>
              <a:t>26/02/2018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3138036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B8A6592-44B6-4213-A5D8-0CCEA2D35A2E}" type="datetimeFigureOut">
              <a:rPr lang="en-GB" smtClean="0"/>
              <a:t>26/02/2018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2050749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B8A6592-44B6-4213-A5D8-0CCEA2D35A2E}" type="datetimeFigureOut">
              <a:rPr lang="en-GB" smtClean="0"/>
              <a:t>26/02/2018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383972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A6592-44B6-4213-A5D8-0CCEA2D35A2E}" type="datetimeFigureOut">
              <a:rPr lang="en-GB" smtClean="0"/>
              <a:t>26/02/2018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28786106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B8A6592-44B6-4213-A5D8-0CCEA2D35A2E}" type="datetimeFigureOut">
              <a:rPr lang="en-GB" smtClean="0"/>
              <a:t>26/02/2018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1824296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B8A6592-44B6-4213-A5D8-0CCEA2D35A2E}" type="datetimeFigureOut">
              <a:rPr lang="en-GB" smtClean="0"/>
              <a:t>26/02/2018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8790250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8A6592-44B6-4213-A5D8-0CCEA2D35A2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2623165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8A6592-44B6-4213-A5D8-0CCEA2D35A2E}" type="datetimeFigureOut">
              <a:rPr lang="en-GB" smtClean="0"/>
              <a:t>26/02/2018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FEE832-8E45-448A-8DFF-55A3AC78738F}" type="slidenum">
              <a:rPr lang="en-GB" smtClean="0"/>
              <a:t>‹#›</a:t>
            </a:fld>
            <a:endParaRPr lang="en-GB"/>
          </a:p>
        </p:txBody>
      </p:sp>
    </p:spTree>
    <p:extLst>
      <p:ext uri="{BB962C8B-B14F-4D97-AF65-F5344CB8AC3E}">
        <p14:creationId xmlns:p14="http://schemas.microsoft.com/office/powerpoint/2010/main" val="12548541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198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72252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0237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0719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4"/>
            <a:ext cx="4040188"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5219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2840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1987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7477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053240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413538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908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ullets Pag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1DF8F9-E097-4158-8DCB-09448E04BF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77403" y="6368877"/>
            <a:ext cx="1097729" cy="244755"/>
          </a:xfrm>
          <a:prstGeom prst="rect">
            <a:avLst/>
          </a:prstGeom>
        </p:spPr>
      </p:pic>
      <p:sp>
        <p:nvSpPr>
          <p:cNvPr id="21" name="Text Placeholder 4">
            <a:extLst>
              <a:ext uri="{FF2B5EF4-FFF2-40B4-BE49-F238E27FC236}">
                <a16:creationId xmlns:a16="http://schemas.microsoft.com/office/drawing/2014/main" id="{620CA3D2-41A9-4180-AF0A-45830141EDE8}"/>
              </a:ext>
            </a:extLst>
          </p:cNvPr>
          <p:cNvSpPr>
            <a:spLocks noGrp="1"/>
          </p:cNvSpPr>
          <p:nvPr>
            <p:ph type="body" sz="quarter" idx="19"/>
          </p:nvPr>
        </p:nvSpPr>
        <p:spPr>
          <a:xfrm>
            <a:off x="2612257" y="1933759"/>
            <a:ext cx="5281586" cy="4190741"/>
          </a:xfrm>
        </p:spPr>
        <p:txBody>
          <a:bodyPr>
            <a:noAutofit/>
          </a:bodyPr>
          <a:lstStyle>
            <a:lvl1pPr marL="128585" indent="-128585">
              <a:lnSpc>
                <a:spcPct val="100000"/>
              </a:lnSpc>
              <a:spcBef>
                <a:spcPts val="750"/>
              </a:spcBef>
              <a:buFont typeface="Arial" panose="020B0604020202020204" pitchFamily="34" charset="0"/>
              <a:buChar char="•"/>
              <a:defRPr sz="1200">
                <a:solidFill>
                  <a:schemeClr val="bg1"/>
                </a:solidFill>
              </a:defRPr>
            </a:lvl1pPr>
          </a:lstStyle>
          <a:p>
            <a:pPr lvl="0"/>
            <a:r>
              <a:rPr lang="en-US" dirty="0"/>
              <a:t>Edit Master text styles</a:t>
            </a:r>
          </a:p>
        </p:txBody>
      </p:sp>
      <p:sp>
        <p:nvSpPr>
          <p:cNvPr id="24" name="Text Placeholder 4">
            <a:extLst>
              <a:ext uri="{FF2B5EF4-FFF2-40B4-BE49-F238E27FC236}">
                <a16:creationId xmlns:a16="http://schemas.microsoft.com/office/drawing/2014/main" id="{97641F2F-5559-4EB8-B122-FB2630CD9011}"/>
              </a:ext>
            </a:extLst>
          </p:cNvPr>
          <p:cNvSpPr>
            <a:spLocks noGrp="1"/>
          </p:cNvSpPr>
          <p:nvPr>
            <p:ph type="body" sz="quarter" idx="21"/>
          </p:nvPr>
        </p:nvSpPr>
        <p:spPr>
          <a:xfrm>
            <a:off x="554855" y="1933762"/>
            <a:ext cx="1698300" cy="1679951"/>
          </a:xfrm>
        </p:spPr>
        <p:txBody>
          <a:bodyPr>
            <a:noAutofit/>
          </a:bodyPr>
          <a:lstStyle>
            <a:lvl1pPr>
              <a:lnSpc>
                <a:spcPct val="100000"/>
              </a:lnSpc>
              <a:spcBef>
                <a:spcPts val="0"/>
              </a:spcBef>
              <a:defRPr sz="1400" b="0">
                <a:solidFill>
                  <a:srgbClr val="FF8DC8"/>
                </a:solidFill>
              </a:defRPr>
            </a:lvl1pPr>
          </a:lstStyle>
          <a:p>
            <a:pPr lvl="0"/>
            <a:endParaRPr lang="en-US" dirty="0"/>
          </a:p>
        </p:txBody>
      </p:sp>
      <p:pic>
        <p:nvPicPr>
          <p:cNvPr id="19" name="Picture 18">
            <a:extLst>
              <a:ext uri="{FF2B5EF4-FFF2-40B4-BE49-F238E27FC236}">
                <a16:creationId xmlns:a16="http://schemas.microsoft.com/office/drawing/2014/main" id="{6826CEFB-7FEC-4225-9D00-0908C5DF6918}"/>
              </a:ext>
            </a:extLst>
          </p:cNvPr>
          <p:cNvPicPr>
            <a:picLocks noChangeAspect="1"/>
          </p:cNvPicPr>
          <p:nvPr userDrawn="1"/>
        </p:nvPicPr>
        <p:blipFill>
          <a:blip r:embed="rId4"/>
          <a:stretch>
            <a:fillRect/>
          </a:stretch>
        </p:blipFill>
        <p:spPr>
          <a:xfrm>
            <a:off x="7859196" y="6368877"/>
            <a:ext cx="1097729" cy="251273"/>
          </a:xfrm>
          <a:prstGeom prst="rect">
            <a:avLst/>
          </a:prstGeom>
        </p:spPr>
      </p:pic>
      <p:pic>
        <p:nvPicPr>
          <p:cNvPr id="20" name="Picture 19">
            <a:extLst>
              <a:ext uri="{FF2B5EF4-FFF2-40B4-BE49-F238E27FC236}">
                <a16:creationId xmlns:a16="http://schemas.microsoft.com/office/drawing/2014/main" id="{66A8CA9B-DFD7-4079-899A-55B9F2CD9333}"/>
              </a:ext>
            </a:extLst>
          </p:cNvPr>
          <p:cNvPicPr>
            <a:picLocks noChangeAspect="1"/>
          </p:cNvPicPr>
          <p:nvPr userDrawn="1"/>
        </p:nvPicPr>
        <p:blipFill>
          <a:blip r:embed="rId5"/>
          <a:stretch>
            <a:fillRect/>
          </a:stretch>
        </p:blipFill>
        <p:spPr>
          <a:xfrm>
            <a:off x="8525047" y="246961"/>
            <a:ext cx="442800" cy="365613"/>
          </a:xfrm>
          <a:prstGeom prst="rect">
            <a:avLst/>
          </a:prstGeom>
        </p:spPr>
      </p:pic>
      <p:sp>
        <p:nvSpPr>
          <p:cNvPr id="22" name="Slide Number Placeholder 5">
            <a:extLst>
              <a:ext uri="{FF2B5EF4-FFF2-40B4-BE49-F238E27FC236}">
                <a16:creationId xmlns:a16="http://schemas.microsoft.com/office/drawing/2014/main" id="{93546E12-F030-4350-A210-8292C936AD2C}"/>
              </a:ext>
            </a:extLst>
          </p:cNvPr>
          <p:cNvSpPr>
            <a:spLocks noGrp="1"/>
          </p:cNvSpPr>
          <p:nvPr>
            <p:ph type="sldNum" sz="quarter" idx="12"/>
          </p:nvPr>
        </p:nvSpPr>
        <p:spPr>
          <a:xfrm>
            <a:off x="8526835" y="344536"/>
            <a:ext cx="223657" cy="160939"/>
          </a:xfrm>
        </p:spPr>
        <p:txBody>
          <a:bodyPr/>
          <a:lstStyle>
            <a:lvl1pPr algn="ctr">
              <a:defRPr sz="800" b="1">
                <a:solidFill>
                  <a:schemeClr val="bg1"/>
                </a:solidFill>
              </a:defRPr>
            </a:lvl1pPr>
          </a:lstStyle>
          <a:p>
            <a:fld id="{7D8FD8FC-E42A-4A5C-B410-8078C66840C0}" type="slidenum">
              <a:rPr lang="en-GB" smtClean="0">
                <a:solidFill>
                  <a:prstClr val="white"/>
                </a:solidFill>
              </a:rPr>
              <a:pPr/>
              <a:t>‹#›</a:t>
            </a:fld>
            <a:endParaRPr lang="en-GB" dirty="0">
              <a:solidFill>
                <a:prstClr val="white"/>
              </a:solidFill>
            </a:endParaRPr>
          </a:p>
        </p:txBody>
      </p:sp>
      <p:sp>
        <p:nvSpPr>
          <p:cNvPr id="26" name="TextBox 25">
            <a:extLst>
              <a:ext uri="{FF2B5EF4-FFF2-40B4-BE49-F238E27FC236}">
                <a16:creationId xmlns:a16="http://schemas.microsoft.com/office/drawing/2014/main" id="{FA0BD3D8-CBE3-4240-A32E-8239FB52F85B}"/>
              </a:ext>
            </a:extLst>
          </p:cNvPr>
          <p:cNvSpPr txBox="1"/>
          <p:nvPr userDrawn="1"/>
        </p:nvSpPr>
        <p:spPr>
          <a:xfrm>
            <a:off x="561717" y="6527114"/>
            <a:ext cx="655629" cy="76944"/>
          </a:xfrm>
          <a:prstGeom prst="rect">
            <a:avLst/>
          </a:prstGeom>
          <a:noFill/>
        </p:spPr>
        <p:txBody>
          <a:bodyPr wrap="none" lIns="0" tIns="0" rIns="0" bIns="0" rtlCol="0">
            <a:spAutoFit/>
          </a:bodyPr>
          <a:lstStyle/>
          <a:p>
            <a:r>
              <a:rPr lang="en-GB" sz="500" dirty="0">
                <a:solidFill>
                  <a:prstClr val="white"/>
                </a:solidFill>
              </a:rPr>
              <a:t>© Virgin Media Business.</a:t>
            </a:r>
          </a:p>
        </p:txBody>
      </p:sp>
      <p:sp>
        <p:nvSpPr>
          <p:cNvPr id="27" name="Text Placeholder 2">
            <a:extLst>
              <a:ext uri="{FF2B5EF4-FFF2-40B4-BE49-F238E27FC236}">
                <a16:creationId xmlns:a16="http://schemas.microsoft.com/office/drawing/2014/main" id="{0955EBFC-1624-4B49-81A6-9CFE3284CD90}"/>
              </a:ext>
            </a:extLst>
          </p:cNvPr>
          <p:cNvSpPr>
            <a:spLocks noGrp="1"/>
          </p:cNvSpPr>
          <p:nvPr>
            <p:ph type="body" sz="quarter" idx="13" hasCustomPrompt="1"/>
          </p:nvPr>
        </p:nvSpPr>
        <p:spPr>
          <a:xfrm>
            <a:off x="1325039" y="6535074"/>
            <a:ext cx="2162175" cy="107723"/>
          </a:xfrm>
        </p:spPr>
        <p:txBody>
          <a:bodyPr rIns="0" bIns="0" anchor="ctr">
            <a:noAutofit/>
          </a:bodyPr>
          <a:lstStyle>
            <a:lvl1pPr>
              <a:defRPr lang="en-GB" sz="500" kern="1200" dirty="0">
                <a:solidFill>
                  <a:schemeClr val="bg1"/>
                </a:solidFill>
                <a:latin typeface="+mn-lt"/>
                <a:ea typeface="+mn-ea"/>
                <a:cs typeface="+mn-cs"/>
              </a:defRPr>
            </a:lvl1pPr>
          </a:lstStyle>
          <a:p>
            <a:pPr lvl="0"/>
            <a:r>
              <a:rPr lang="en-GB" dirty="0"/>
              <a:t>Add security level</a:t>
            </a:r>
          </a:p>
        </p:txBody>
      </p:sp>
      <p:sp>
        <p:nvSpPr>
          <p:cNvPr id="11" name="Title 1">
            <a:extLst>
              <a:ext uri="{FF2B5EF4-FFF2-40B4-BE49-F238E27FC236}">
                <a16:creationId xmlns:a16="http://schemas.microsoft.com/office/drawing/2014/main" id="{5FB01E62-E35D-4EAD-9C3E-9B6C0263122E}"/>
              </a:ext>
            </a:extLst>
          </p:cNvPr>
          <p:cNvSpPr>
            <a:spLocks noGrp="1"/>
          </p:cNvSpPr>
          <p:nvPr>
            <p:ph type="title"/>
          </p:nvPr>
        </p:nvSpPr>
        <p:spPr>
          <a:xfrm>
            <a:off x="557053" y="753367"/>
            <a:ext cx="7569986" cy="746933"/>
          </a:xfrm>
        </p:spPr>
        <p:txBody>
          <a:bodyPr tIns="0" anchor="t">
            <a:noAutofit/>
          </a:bodyPr>
          <a:lstStyle>
            <a:lvl1pPr>
              <a:lnSpc>
                <a:spcPct val="100000"/>
              </a:lnSpc>
              <a:defRPr sz="3000" b="1">
                <a:solidFill>
                  <a:schemeClr val="bg1"/>
                </a:solidFill>
              </a:defRPr>
            </a:lvl1pPr>
          </a:lstStyle>
          <a:p>
            <a:endParaRPr lang="en-GB" dirty="0"/>
          </a:p>
        </p:txBody>
      </p:sp>
    </p:spTree>
    <p:extLst>
      <p:ext uri="{BB962C8B-B14F-4D97-AF65-F5344CB8AC3E}">
        <p14:creationId xmlns:p14="http://schemas.microsoft.com/office/powerpoint/2010/main" val="38718571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6562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1"/>
            <a:ext cx="3008313" cy="44942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1"/>
          </p:nvPr>
        </p:nvSpPr>
        <p:spPr>
          <a:xfrm>
            <a:off x="285720" y="6286521"/>
            <a:ext cx="2062162" cy="285752"/>
          </a:xfrm>
          <a:prstGeom prst="rect">
            <a:avLst/>
          </a:prstGeom>
        </p:spPr>
        <p:txBody>
          <a:bodyPr/>
          <a:lstStyle>
            <a:lvl1pPr>
              <a:defRPr/>
            </a:lvl1pPr>
          </a:lstStyle>
          <a:p>
            <a:fld id="{E45A3FCA-7F23-4C87-968A-9A88F490A691}" type="slidenum">
              <a:rPr lang="en-GB" smtClean="0"/>
              <a:t>‹#›</a:t>
            </a:fld>
            <a:endParaRPr lang="en-GB"/>
          </a:p>
        </p:txBody>
      </p:sp>
      <p:sp>
        <p:nvSpPr>
          <p:cNvPr id="7" name="TextBox 6"/>
          <p:cNvSpPr txBox="1"/>
          <p:nvPr/>
        </p:nvSpPr>
        <p:spPr>
          <a:xfrm>
            <a:off x="2699792" y="6237312"/>
            <a:ext cx="3744416" cy="369332"/>
          </a:xfrm>
          <a:prstGeom prst="rect">
            <a:avLst/>
          </a:prstGeom>
          <a:noFill/>
        </p:spPr>
        <p:txBody>
          <a:bodyPr wrap="square" rtlCol="0">
            <a:spAutoFit/>
          </a:bodyPr>
          <a:lstStyle/>
          <a:p>
            <a:r>
              <a:rPr lang="en-GB" dirty="0"/>
              <a:t>Ian McNaught</a:t>
            </a:r>
            <a:r>
              <a:rPr lang="en-GB" baseline="0" dirty="0"/>
              <a:t>   15 February 2016</a:t>
            </a:r>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5619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7200" y="1600201"/>
            <a:ext cx="8229600" cy="4329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e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7.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scotlandexcel-logo-refresh-1.jpg"/>
          <p:cNvPicPr>
            <a:picLocks noChangeAspect="1"/>
          </p:cNvPicPr>
          <p:nvPr/>
        </p:nvPicPr>
        <p:blipFill>
          <a:blip r:embed="rId12" cstate="print"/>
          <a:stretch>
            <a:fillRect/>
          </a:stretch>
        </p:blipFill>
        <p:spPr>
          <a:xfrm>
            <a:off x="6300192" y="5877272"/>
            <a:ext cx="2588951" cy="842392"/>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200" y="1600200"/>
            <a:ext cx="8229600" cy="432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357158" y="6493252"/>
            <a:ext cx="1500198" cy="276999"/>
          </a:xfrm>
          <a:prstGeom prst="rect">
            <a:avLst/>
          </a:prstGeom>
          <a:noFill/>
        </p:spPr>
        <p:txBody>
          <a:bodyPr wrap="square" rtlCol="0">
            <a:spAutoFit/>
          </a:bodyPr>
          <a:lstStyle/>
          <a:p>
            <a:fld id="{DDF72773-82AF-46D9-9C16-989733A9787D}" type="slidenum">
              <a:rPr lang="en-US" sz="1200" smtClean="0">
                <a:solidFill>
                  <a:schemeClr val="bg1">
                    <a:lumMod val="65000"/>
                  </a:schemeClr>
                </a:solidFill>
              </a:rPr>
              <a:pPr/>
              <a:t>‹#›</a:t>
            </a:fld>
            <a:endParaRPr lang="en-US" sz="12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53" r:id="rId10"/>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mic Sans MS" pitchFamily="66" charset="0"/>
        </a:defRPr>
      </a:lvl2pPr>
      <a:lvl3pPr algn="ctr" rtl="0" eaLnBrk="1" fontAlgn="base" hangingPunct="1">
        <a:spcBef>
          <a:spcPct val="0"/>
        </a:spcBef>
        <a:spcAft>
          <a:spcPct val="0"/>
        </a:spcAft>
        <a:defRPr sz="4400">
          <a:solidFill>
            <a:schemeClr val="tx1"/>
          </a:solidFill>
          <a:latin typeface="Comic Sans MS" pitchFamily="66" charset="0"/>
        </a:defRPr>
      </a:lvl3pPr>
      <a:lvl4pPr algn="ctr" rtl="0" eaLnBrk="1" fontAlgn="base" hangingPunct="1">
        <a:spcBef>
          <a:spcPct val="0"/>
        </a:spcBef>
        <a:spcAft>
          <a:spcPct val="0"/>
        </a:spcAft>
        <a:defRPr sz="4400">
          <a:solidFill>
            <a:schemeClr val="tx1"/>
          </a:solidFill>
          <a:latin typeface="Comic Sans MS" pitchFamily="66" charset="0"/>
        </a:defRPr>
      </a:lvl4pPr>
      <a:lvl5pPr algn="ctr" rtl="0" eaLnBrk="1" fontAlgn="base" hangingPunct="1">
        <a:spcBef>
          <a:spcPct val="0"/>
        </a:spcBef>
        <a:spcAft>
          <a:spcPct val="0"/>
        </a:spcAft>
        <a:defRPr sz="4400">
          <a:solidFill>
            <a:schemeClr val="tx1"/>
          </a:solidFill>
          <a:latin typeface="Comic Sans MS" pitchFamily="66" charset="0"/>
        </a:defRPr>
      </a:lvl5pPr>
      <a:lvl6pPr marL="457200" algn="ctr" rtl="0" eaLnBrk="1" fontAlgn="base" hangingPunct="1">
        <a:spcBef>
          <a:spcPct val="0"/>
        </a:spcBef>
        <a:spcAft>
          <a:spcPct val="0"/>
        </a:spcAft>
        <a:defRPr sz="4400">
          <a:solidFill>
            <a:schemeClr val="tx1"/>
          </a:solidFill>
          <a:latin typeface="Comic Sans MS" pitchFamily="66" charset="0"/>
        </a:defRPr>
      </a:lvl6pPr>
      <a:lvl7pPr marL="914400" algn="ctr" rtl="0" eaLnBrk="1" fontAlgn="base" hangingPunct="1">
        <a:spcBef>
          <a:spcPct val="0"/>
        </a:spcBef>
        <a:spcAft>
          <a:spcPct val="0"/>
        </a:spcAft>
        <a:defRPr sz="4400">
          <a:solidFill>
            <a:schemeClr val="tx1"/>
          </a:solidFill>
          <a:latin typeface="Comic Sans MS" pitchFamily="66" charset="0"/>
        </a:defRPr>
      </a:lvl7pPr>
      <a:lvl8pPr marL="1371600" algn="ctr" rtl="0" eaLnBrk="1" fontAlgn="base" hangingPunct="1">
        <a:spcBef>
          <a:spcPct val="0"/>
        </a:spcBef>
        <a:spcAft>
          <a:spcPct val="0"/>
        </a:spcAft>
        <a:defRPr sz="4400">
          <a:solidFill>
            <a:schemeClr val="tx1"/>
          </a:solidFill>
          <a:latin typeface="Comic Sans MS" pitchFamily="66" charset="0"/>
        </a:defRPr>
      </a:lvl8pPr>
      <a:lvl9pPr marL="1828800" algn="ctr" rtl="0" eaLnBrk="1" fontAlgn="base" hangingPunct="1">
        <a:spcBef>
          <a:spcPct val="0"/>
        </a:spcBef>
        <a:spcAft>
          <a:spcPct val="0"/>
        </a:spcAft>
        <a:defRPr sz="4400">
          <a:solidFill>
            <a:schemeClr val="tx1"/>
          </a:solidFill>
          <a:latin typeface="Comic Sans MS" pitchFamily="66"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Picture 1" descr="Screen Shot 2013-04-15 at 14.44.20.png"/>
          <p:cNvPicPr>
            <a:picLocks noChangeAspect="1"/>
          </p:cNvPicPr>
          <p:nvPr/>
        </p:nvPicPr>
        <p:blipFill>
          <a:blip r:embed="rId3" cstate="print"/>
          <a:srcRect/>
          <a:stretch>
            <a:fillRect/>
          </a:stretch>
        </p:blipFill>
        <p:spPr bwMode="auto">
          <a:xfrm>
            <a:off x="-33704" y="0"/>
            <a:ext cx="9177704" cy="5589588"/>
          </a:xfrm>
          <a:prstGeom prst="rect">
            <a:avLst/>
          </a:prstGeom>
          <a:noFill/>
          <a:ln w="9525">
            <a:noFill/>
            <a:miter lim="800000"/>
            <a:headEnd/>
            <a:tailEnd/>
          </a:ln>
        </p:spPr>
      </p:pic>
      <p:grpSp>
        <p:nvGrpSpPr>
          <p:cNvPr id="8195" name="Group 15"/>
          <p:cNvGrpSpPr>
            <a:grpSpLocks/>
          </p:cNvGrpSpPr>
          <p:nvPr userDrawn="1"/>
        </p:nvGrpSpPr>
        <p:grpSpPr bwMode="auto">
          <a:xfrm>
            <a:off x="0" y="5589588"/>
            <a:ext cx="9144000" cy="1035050"/>
            <a:chOff x="0" y="3521"/>
            <a:chExt cx="6240" cy="652"/>
          </a:xfrm>
        </p:grpSpPr>
        <p:pic>
          <p:nvPicPr>
            <p:cNvPr id="8196" name="Picture 2" descr="SE landscape logo (cmyk).jpg"/>
            <p:cNvPicPr>
              <a:picLocks noChangeAspect="1"/>
            </p:cNvPicPr>
            <p:nvPr userDrawn="1"/>
          </p:nvPicPr>
          <p:blipFill>
            <a:blip r:embed="rId4" cstate="print"/>
            <a:srcRect/>
            <a:stretch>
              <a:fillRect/>
            </a:stretch>
          </p:blipFill>
          <p:spPr bwMode="auto">
            <a:xfrm>
              <a:off x="4254" y="3896"/>
              <a:ext cx="1679" cy="277"/>
            </a:xfrm>
            <a:prstGeom prst="rect">
              <a:avLst/>
            </a:prstGeom>
            <a:noFill/>
            <a:ln w="9525">
              <a:noFill/>
              <a:miter lim="800000"/>
              <a:headEnd/>
              <a:tailEnd/>
            </a:ln>
          </p:spPr>
        </p:pic>
        <p:sp>
          <p:nvSpPr>
            <p:cNvPr id="17" name="Rectangle 16"/>
            <p:cNvSpPr/>
            <p:nvPr userDrawn="1"/>
          </p:nvSpPr>
          <p:spPr>
            <a:xfrm>
              <a:off x="0" y="3521"/>
              <a:ext cx="6240" cy="227"/>
            </a:xfrm>
            <a:prstGeom prst="rect">
              <a:avLst/>
            </a:prstGeom>
            <a:solidFill>
              <a:srgbClr val="2CB431"/>
            </a:solidFill>
            <a:ln>
              <a:solidFill>
                <a:srgbClr val="2CB4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grpSp>
      <p:pic>
        <p:nvPicPr>
          <p:cNvPr id="6" name="Picture 5" descr="HIE Main Logo RGB.jpg"/>
          <p:cNvPicPr>
            <a:picLocks noChangeAspect="1"/>
          </p:cNvPicPr>
          <p:nvPr userDrawn="1"/>
        </p:nvPicPr>
        <p:blipFill>
          <a:blip r:embed="rId5" cstate="print"/>
          <a:stretch>
            <a:fillRect/>
          </a:stretch>
        </p:blipFill>
        <p:spPr>
          <a:xfrm>
            <a:off x="3438435" y="6067076"/>
            <a:ext cx="1400737" cy="684826"/>
          </a:xfrm>
          <a:prstGeom prst="rect">
            <a:avLst/>
          </a:prstGeom>
        </p:spPr>
      </p:pic>
      <p:pic>
        <p:nvPicPr>
          <p:cNvPr id="7" name="Picture 9" descr="CDS-logo_presentation July 2013"/>
          <p:cNvPicPr>
            <a:picLocks noChangeAspect="1" noChangeArrowheads="1"/>
          </p:cNvPicPr>
          <p:nvPr userDrawn="1"/>
        </p:nvPicPr>
        <p:blipFill>
          <a:blip r:embed="rId6" cstate="print"/>
          <a:srcRect/>
          <a:stretch>
            <a:fillRect/>
          </a:stretch>
        </p:blipFill>
        <p:spPr bwMode="auto">
          <a:xfrm>
            <a:off x="637443" y="5997575"/>
            <a:ext cx="1399442" cy="8270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unded Rectangle 10"/>
          <p:cNvSpPr/>
          <p:nvPr/>
        </p:nvSpPr>
        <p:spPr>
          <a:xfrm>
            <a:off x="509955" y="333376"/>
            <a:ext cx="8109438" cy="792163"/>
          </a:xfrm>
          <a:prstGeom prst="roundRect">
            <a:avLst/>
          </a:prstGeom>
          <a:solidFill>
            <a:srgbClr val="0042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400" b="1" dirty="0">
              <a:solidFill>
                <a:prstClr val="white"/>
              </a:solidFill>
              <a:latin typeface="Arial" pitchFamily="34" charset="0"/>
              <a:cs typeface="Arial" pitchFamily="34" charset="0"/>
            </a:endParaRPr>
          </a:p>
        </p:txBody>
      </p:sp>
      <p:sp>
        <p:nvSpPr>
          <p:cNvPr id="1027" name="Rectangle 9"/>
          <p:cNvSpPr>
            <a:spLocks noGrp="1" noChangeArrowheads="1"/>
          </p:cNvSpPr>
          <p:nvPr>
            <p:ph type="title"/>
          </p:nvPr>
        </p:nvSpPr>
        <p:spPr bwMode="auto">
          <a:xfrm>
            <a:off x="725366" y="404813"/>
            <a:ext cx="7643446"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19859" y="1600201"/>
            <a:ext cx="7902819" cy="3700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2" descr="SE landscape logo (cmyk).jpg"/>
          <p:cNvPicPr>
            <a:picLocks noChangeAspect="1"/>
          </p:cNvPicPr>
          <p:nvPr userDrawn="1"/>
        </p:nvPicPr>
        <p:blipFill>
          <a:blip r:embed="rId6" cstate="print"/>
          <a:srcRect/>
          <a:stretch>
            <a:fillRect/>
          </a:stretch>
        </p:blipFill>
        <p:spPr bwMode="auto">
          <a:xfrm>
            <a:off x="6233747" y="6184900"/>
            <a:ext cx="2460381" cy="439738"/>
          </a:xfrm>
          <a:prstGeom prst="rect">
            <a:avLst/>
          </a:prstGeom>
          <a:noFill/>
          <a:ln w="9525">
            <a:noFill/>
            <a:miter lim="800000"/>
            <a:headEnd/>
            <a:tailEnd/>
          </a:ln>
        </p:spPr>
      </p:pic>
      <p:sp>
        <p:nvSpPr>
          <p:cNvPr id="17" name="Rectangle 16"/>
          <p:cNvSpPr/>
          <p:nvPr userDrawn="1"/>
        </p:nvSpPr>
        <p:spPr>
          <a:xfrm>
            <a:off x="0" y="5589588"/>
            <a:ext cx="9144000" cy="360362"/>
          </a:xfrm>
          <a:prstGeom prst="rect">
            <a:avLst/>
          </a:prstGeom>
          <a:solidFill>
            <a:srgbClr val="2CB431"/>
          </a:solidFill>
          <a:ln>
            <a:solidFill>
              <a:srgbClr val="2CB4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1031" name="Picture 9" descr="CDS-logo_presentation July 2013"/>
          <p:cNvPicPr>
            <a:picLocks noChangeAspect="1" noChangeArrowheads="1"/>
          </p:cNvPicPr>
          <p:nvPr userDrawn="1"/>
        </p:nvPicPr>
        <p:blipFill>
          <a:blip r:embed="rId7" cstate="print"/>
          <a:srcRect/>
          <a:stretch>
            <a:fillRect/>
          </a:stretch>
        </p:blipFill>
        <p:spPr bwMode="auto">
          <a:xfrm>
            <a:off x="637443" y="5997575"/>
            <a:ext cx="1399442" cy="827088"/>
          </a:xfrm>
          <a:prstGeom prst="rect">
            <a:avLst/>
          </a:prstGeom>
          <a:noFill/>
          <a:ln w="9525">
            <a:noFill/>
            <a:miter lim="800000"/>
            <a:headEnd/>
            <a:tailEnd/>
          </a:ln>
        </p:spPr>
      </p:pic>
      <p:pic>
        <p:nvPicPr>
          <p:cNvPr id="8" name="Picture 7" descr="HIE Main Logo RGB.jpg"/>
          <p:cNvPicPr>
            <a:picLocks noChangeAspect="1"/>
          </p:cNvPicPr>
          <p:nvPr userDrawn="1"/>
        </p:nvPicPr>
        <p:blipFill>
          <a:blip r:embed="rId8" cstate="print"/>
          <a:stretch>
            <a:fillRect/>
          </a:stretch>
        </p:blipFill>
        <p:spPr>
          <a:xfrm>
            <a:off x="3438435" y="6067076"/>
            <a:ext cx="1400737" cy="684826"/>
          </a:xfrm>
          <a:prstGeom prst="rect">
            <a:avLst/>
          </a:prstGeom>
        </p:spPr>
      </p:pic>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ctr" rtl="0" eaLnBrk="0" fontAlgn="base" hangingPunct="0">
        <a:spcBef>
          <a:spcPct val="0"/>
        </a:spcBef>
        <a:spcAft>
          <a:spcPct val="0"/>
        </a:spcAft>
        <a:defRPr sz="2400" kern="1200">
          <a:solidFill>
            <a:schemeClr val="bg1"/>
          </a:solidFill>
          <a:latin typeface="Arial" charset="0"/>
          <a:ea typeface="MS PGothic" pitchFamily="34" charset="-128"/>
          <a:cs typeface="MS PGothic"/>
        </a:defRPr>
      </a:lvl1pPr>
      <a:lvl2pPr algn="ctr" rtl="0" eaLnBrk="0" fontAlgn="base" hangingPunct="0">
        <a:spcBef>
          <a:spcPct val="0"/>
        </a:spcBef>
        <a:spcAft>
          <a:spcPct val="0"/>
        </a:spcAft>
        <a:defRPr sz="2400">
          <a:solidFill>
            <a:schemeClr val="bg1"/>
          </a:solidFill>
          <a:latin typeface="Arial" charset="0"/>
          <a:ea typeface="MS PGothic" pitchFamily="34" charset="-128"/>
          <a:cs typeface="MS PGothic"/>
        </a:defRPr>
      </a:lvl2pPr>
      <a:lvl3pPr algn="ctr" rtl="0" eaLnBrk="0" fontAlgn="base" hangingPunct="0">
        <a:spcBef>
          <a:spcPct val="0"/>
        </a:spcBef>
        <a:spcAft>
          <a:spcPct val="0"/>
        </a:spcAft>
        <a:defRPr sz="2400">
          <a:solidFill>
            <a:schemeClr val="bg1"/>
          </a:solidFill>
          <a:latin typeface="Arial" charset="0"/>
          <a:ea typeface="MS PGothic" pitchFamily="34" charset="-128"/>
          <a:cs typeface="MS PGothic"/>
        </a:defRPr>
      </a:lvl3pPr>
      <a:lvl4pPr algn="ctr" rtl="0" eaLnBrk="0" fontAlgn="base" hangingPunct="0">
        <a:spcBef>
          <a:spcPct val="0"/>
        </a:spcBef>
        <a:spcAft>
          <a:spcPct val="0"/>
        </a:spcAft>
        <a:defRPr sz="2400">
          <a:solidFill>
            <a:schemeClr val="bg1"/>
          </a:solidFill>
          <a:latin typeface="Arial" charset="0"/>
          <a:ea typeface="MS PGothic" pitchFamily="34" charset="-128"/>
          <a:cs typeface="MS PGothic"/>
        </a:defRPr>
      </a:lvl4pPr>
      <a:lvl5pPr algn="ctr" rtl="0" eaLnBrk="0" fontAlgn="base" hangingPunct="0">
        <a:spcBef>
          <a:spcPct val="0"/>
        </a:spcBef>
        <a:spcAft>
          <a:spcPct val="0"/>
        </a:spcAft>
        <a:defRPr sz="2400">
          <a:solidFill>
            <a:schemeClr val="bg1"/>
          </a:solidFill>
          <a:latin typeface="Arial" charset="0"/>
          <a:ea typeface="MS PGothic" pitchFamily="34" charset="-128"/>
          <a:cs typeface="MS PGothic"/>
        </a:defRPr>
      </a:lvl5pPr>
      <a:lvl6pPr marL="4572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1600" kern="1200">
          <a:solidFill>
            <a:schemeClr val="tx1"/>
          </a:solidFill>
          <a:latin typeface="Arial" charset="0"/>
          <a:ea typeface="MS PGothic" pitchFamily="34" charset="-128"/>
          <a:cs typeface="MS PGothic"/>
        </a:defRPr>
      </a:lvl1pPr>
      <a:lvl2pPr marL="742950" indent="-285750" algn="l" rtl="0" eaLnBrk="0" fontAlgn="base" hangingPunct="0">
        <a:spcBef>
          <a:spcPct val="20000"/>
        </a:spcBef>
        <a:spcAft>
          <a:spcPct val="0"/>
        </a:spcAft>
        <a:buFont typeface="Arial" charset="0"/>
        <a:buChar char="–"/>
        <a:defRPr sz="1400" kern="1200">
          <a:solidFill>
            <a:schemeClr val="tx1"/>
          </a:solidFill>
          <a:latin typeface="Arial" charset="0"/>
          <a:ea typeface="MS PGothic" pitchFamily="34" charset="-128"/>
          <a:cs typeface="MS PGothic"/>
        </a:defRPr>
      </a:lvl2pPr>
      <a:lvl3pPr marL="1143000" indent="-228600" algn="l" rtl="0" eaLnBrk="0" fontAlgn="base" hangingPunct="0">
        <a:spcBef>
          <a:spcPct val="20000"/>
        </a:spcBef>
        <a:spcAft>
          <a:spcPct val="0"/>
        </a:spcAft>
        <a:buFont typeface="Arial" charset="0"/>
        <a:buChar char="•"/>
        <a:defRPr sz="1200" kern="1200">
          <a:solidFill>
            <a:schemeClr val="tx1"/>
          </a:solidFill>
          <a:latin typeface="Arial" charset="0"/>
          <a:ea typeface="MS PGothic" pitchFamily="34" charset="-128"/>
          <a:cs typeface="MS PGothic"/>
        </a:defRPr>
      </a:lvl3pPr>
      <a:lvl4pPr marL="1600200" indent="-228600" algn="l" rtl="0" eaLnBrk="0" fontAlgn="base" hangingPunct="0">
        <a:spcBef>
          <a:spcPct val="20000"/>
        </a:spcBef>
        <a:spcAft>
          <a:spcPct val="0"/>
        </a:spcAft>
        <a:buFont typeface="Arial" charset="0"/>
        <a:buChar char="–"/>
        <a:defRPr sz="1000" kern="1200">
          <a:solidFill>
            <a:schemeClr val="tx1"/>
          </a:solidFill>
          <a:latin typeface="Arial" charset="0"/>
          <a:ea typeface="MS PGothic" pitchFamily="34" charset="-128"/>
          <a:cs typeface="MS PGothic"/>
        </a:defRPr>
      </a:lvl4pPr>
      <a:lvl5pPr marL="2057400" indent="-228600" algn="l" rtl="0" eaLnBrk="0" fontAlgn="base" hangingPunct="0">
        <a:spcBef>
          <a:spcPct val="20000"/>
        </a:spcBef>
        <a:spcAft>
          <a:spcPct val="0"/>
        </a:spcAft>
        <a:buFont typeface="Arial" charset="0"/>
        <a:buChar char="»"/>
        <a:defRPr sz="800" kern="1200">
          <a:solidFill>
            <a:schemeClr val="tx1"/>
          </a:solidFill>
          <a:latin typeface="Arial" charset="0"/>
          <a:ea typeface="MS PGothic" pitchFamily="34" charset="-128"/>
          <a:cs typeface="MS P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289D75-E577-3441-92B1-1B1E3B678D0D}" type="datetimeFigureOut">
              <a:rPr lang="en-US" smtClean="0"/>
              <a:t>2/26/2018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0FCDF3-F96B-934E-9D03-528D7B444962}" type="slidenum">
              <a:rPr lang="en-US" smtClean="0"/>
              <a:t>‹#›</a:t>
            </a:fld>
            <a:endParaRPr lang="en-US"/>
          </a:p>
        </p:txBody>
      </p:sp>
    </p:spTree>
    <p:extLst>
      <p:ext uri="{BB962C8B-B14F-4D97-AF65-F5344CB8AC3E}">
        <p14:creationId xmlns:p14="http://schemas.microsoft.com/office/powerpoint/2010/main" val="238222479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96E0D-2CBE-46D7-A3F1-93BC4BD83EDE}" type="datetimeFigureOut">
              <a:rPr lang="en-GB" smtClean="0"/>
              <a:t>26/02/2018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74463-38AE-49BC-86CF-8BDA8174806E}" type="slidenum">
              <a:rPr lang="en-GB" smtClean="0"/>
              <a:t>‹#›</a:t>
            </a:fld>
            <a:endParaRPr lang="en-GB"/>
          </a:p>
        </p:txBody>
      </p:sp>
    </p:spTree>
    <p:extLst>
      <p:ext uri="{BB962C8B-B14F-4D97-AF65-F5344CB8AC3E}">
        <p14:creationId xmlns:p14="http://schemas.microsoft.com/office/powerpoint/2010/main" val="28837325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8A6592-44B6-4213-A5D8-0CCEA2D35A2E}" type="datetimeFigureOut">
              <a:rPr lang="en-GB" smtClean="0"/>
              <a:t>26/02/2018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FEE832-8E45-448A-8DFF-55A3AC78738F}" type="slidenum">
              <a:rPr lang="en-GB" smtClean="0"/>
              <a:t>‹#›</a:t>
            </a:fld>
            <a:endParaRPr lang="en-GB"/>
          </a:p>
        </p:txBody>
      </p:sp>
    </p:spTree>
    <p:extLst>
      <p:ext uri="{BB962C8B-B14F-4D97-AF65-F5344CB8AC3E}">
        <p14:creationId xmlns:p14="http://schemas.microsoft.com/office/powerpoint/2010/main" val="370937930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19A06-5CEA-44DB-B36B-9B894DB696D3}" type="datetimeFigureOut">
              <a:rPr lang="en-GB" smtClean="0">
                <a:solidFill>
                  <a:prstClr val="black">
                    <a:tint val="75000"/>
                  </a:prstClr>
                </a:solidFill>
              </a:rPr>
              <a:pPr/>
              <a:t>26/02/2018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76939-EB97-438C-8DC8-DBB3FB9AC3F7}"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45975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0.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4.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17.png"/><Relationship Id="rId11" Type="http://schemas.openxmlformats.org/officeDocument/2006/relationships/image" Target="../media/image62.png"/><Relationship Id="rId5" Type="http://schemas.openxmlformats.org/officeDocument/2006/relationships/image" Target="../media/image16.png"/><Relationship Id="rId10" Type="http://schemas.openxmlformats.org/officeDocument/2006/relationships/image" Target="../media/image61.png"/><Relationship Id="rId4" Type="http://schemas.openxmlformats.org/officeDocument/2006/relationships/image" Target="../media/image15.pn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6.jpe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jpe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2.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6.jpe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6.jpe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6.jpe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emf"/></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hyperlink" Target="mailto:Claire.Guerin@zerowastescotland.org.uk"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96.png"/><Relationship Id="rId4" Type="http://schemas.openxmlformats.org/officeDocument/2006/relationships/hyperlink" Target="http://www.zerowastescotland.org.uk/"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Delivering Better Outcomes </a:t>
            </a:r>
            <a:br>
              <a:rPr lang="en-GB" dirty="0"/>
            </a:br>
            <a:r>
              <a:rPr lang="en-GB" dirty="0"/>
              <a:t>Day 2</a:t>
            </a:r>
            <a:br>
              <a:rPr lang="en-GB" dirty="0"/>
            </a:br>
            <a:endParaRPr lang="en-GB" dirty="0"/>
          </a:p>
        </p:txBody>
      </p:sp>
      <p:sp>
        <p:nvSpPr>
          <p:cNvPr id="3" name="Subtitle 2"/>
          <p:cNvSpPr>
            <a:spLocks noGrp="1"/>
          </p:cNvSpPr>
          <p:nvPr>
            <p:ph type="subTitle" idx="1"/>
          </p:nvPr>
        </p:nvSpPr>
        <p:spPr/>
        <p:txBody>
          <a:bodyPr/>
          <a:lstStyle/>
          <a:p>
            <a:r>
              <a:rPr lang="en-GB" dirty="0"/>
              <a:t>Scotland Excel Conference 2018</a:t>
            </a:r>
          </a:p>
        </p:txBody>
      </p:sp>
    </p:spTree>
    <p:extLst>
      <p:ext uri="{BB962C8B-B14F-4D97-AF65-F5344CB8AC3E}">
        <p14:creationId xmlns:p14="http://schemas.microsoft.com/office/powerpoint/2010/main" val="494624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A Challenge for Libraries?</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28650" y="5657850"/>
            <a:ext cx="7011591" cy="230832"/>
          </a:xfrm>
          <a:prstGeom prst="rect">
            <a:avLst/>
          </a:prstGeom>
          <a:noFill/>
        </p:spPr>
        <p:txBody>
          <a:bodyPr wrap="square" rtlCol="0">
            <a:spAutoFit/>
          </a:bodyPr>
          <a:lstStyle/>
          <a:p>
            <a:pPr defTabSz="685800"/>
            <a:r>
              <a:rPr lang="en-US" sz="900" kern="0" dirty="0">
                <a:solidFill>
                  <a:sysClr val="windowText" lastClr="000000"/>
                </a:solidFill>
              </a:rPr>
              <a:t>Source: Scottish Household Survey</a:t>
            </a:r>
          </a:p>
        </p:txBody>
      </p:sp>
    </p:spTree>
    <p:extLst>
      <p:ext uri="{BB962C8B-B14F-4D97-AF65-F5344CB8AC3E}">
        <p14:creationId xmlns:p14="http://schemas.microsoft.com/office/powerpoint/2010/main" val="361619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Better Listeners?</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94163" y="5649487"/>
            <a:ext cx="4825691"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a:t>
            </a:r>
          </a:p>
        </p:txBody>
      </p:sp>
    </p:spTree>
    <p:extLst>
      <p:ext uri="{BB962C8B-B14F-4D97-AF65-F5344CB8AC3E}">
        <p14:creationId xmlns:p14="http://schemas.microsoft.com/office/powerpoint/2010/main" val="1855089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 To Make Fair Decisions?</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28650" y="5649058"/>
            <a:ext cx="4813789"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 2016</a:t>
            </a:r>
          </a:p>
        </p:txBody>
      </p:sp>
    </p:spTree>
    <p:extLst>
      <p:ext uri="{BB962C8B-B14F-4D97-AF65-F5344CB8AC3E}">
        <p14:creationId xmlns:p14="http://schemas.microsoft.com/office/powerpoint/2010/main" val="204723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Perceptions</a:t>
            </a:r>
          </a:p>
        </p:txBody>
      </p:sp>
      <p:sp>
        <p:nvSpPr>
          <p:cNvPr id="3" name="Content Placeholder 2"/>
          <p:cNvSpPr>
            <a:spLocks noGrp="1"/>
          </p:cNvSpPr>
          <p:nvPr>
            <p:ph idx="1"/>
          </p:nvPr>
        </p:nvSpPr>
        <p:spPr/>
        <p:txBody>
          <a:bodyPr/>
          <a:lstStyle/>
          <a:p>
            <a:r>
              <a:rPr lang="en-US" dirty="0"/>
              <a:t>For a long time, weathered fiscal austerity remarkably well.</a:t>
            </a:r>
          </a:p>
          <a:p>
            <a:r>
              <a:rPr lang="en-US" dirty="0"/>
              <a:t>And still little dissatisfaction</a:t>
            </a:r>
          </a:p>
          <a:p>
            <a:r>
              <a:rPr lang="en-US" dirty="0"/>
              <a:t>But signs that this resilience is no longer being sustained</a:t>
            </a:r>
          </a:p>
          <a:p>
            <a:r>
              <a:rPr lang="en-US" dirty="0"/>
              <a:t>Councils may have made some progress as listeners</a:t>
            </a:r>
          </a:p>
          <a:p>
            <a:endParaRPr lang="en-US" dirty="0"/>
          </a:p>
        </p:txBody>
      </p:sp>
    </p:spTree>
    <p:extLst>
      <p:ext uri="{BB962C8B-B14F-4D97-AF65-F5344CB8AC3E}">
        <p14:creationId xmlns:p14="http://schemas.microsoft.com/office/powerpoint/2010/main" val="3038250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Delivering Services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5091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About Public Involvement</a:t>
            </a:r>
          </a:p>
        </p:txBody>
      </p:sp>
      <p:sp>
        <p:nvSpPr>
          <p:cNvPr id="3" name="Content Placeholder 2"/>
          <p:cNvSpPr>
            <a:spLocks noGrp="1"/>
          </p:cNvSpPr>
          <p:nvPr>
            <p:ph idx="1"/>
          </p:nvPr>
        </p:nvSpPr>
        <p:spPr/>
        <p:txBody>
          <a:bodyPr>
            <a:normAutofit/>
          </a:bodyPr>
          <a:lstStyle/>
          <a:p>
            <a:r>
              <a:rPr lang="en-GB" dirty="0"/>
              <a:t>Do you think that people in this area should, or should not, be involved in making decisions about how local public services are planned and run?</a:t>
            </a:r>
            <a:endParaRPr lang="en-US" dirty="0"/>
          </a:p>
          <a:p>
            <a:r>
              <a:rPr lang="en-GB" dirty="0"/>
              <a:t>And what about the way decisions are made about how much money should be spent on different local public services. Do you think that people in this area should, or should not, be involved in making decisions about how money is spent on different local public services?</a:t>
            </a:r>
            <a:endParaRPr lang="en-US" dirty="0"/>
          </a:p>
          <a:p>
            <a:r>
              <a:rPr lang="en-GB" dirty="0"/>
              <a:t>And what about who should be involved in providing local public services? Do you think that people in this area should, or should not, be able to volunteer alongside paid staff to provide local public services?</a:t>
            </a:r>
            <a:endParaRPr lang="en-US" dirty="0"/>
          </a:p>
          <a:p>
            <a:endParaRPr lang="en-US" dirty="0"/>
          </a:p>
        </p:txBody>
      </p:sp>
    </p:spTree>
    <p:extLst>
      <p:ext uri="{BB962C8B-B14F-4D97-AF65-F5344CB8AC3E}">
        <p14:creationId xmlns:p14="http://schemas.microsoft.com/office/powerpoint/2010/main" val="2506546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 Up To A Point?</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94885" y="5489972"/>
            <a:ext cx="5009686"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 2015</a:t>
            </a:r>
          </a:p>
        </p:txBody>
      </p:sp>
    </p:spTree>
    <p:extLst>
      <p:ext uri="{BB962C8B-B14F-4D97-AF65-F5344CB8AC3E}">
        <p14:creationId xmlns:p14="http://schemas.microsoft.com/office/powerpoint/2010/main" val="2332031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of Representation?</a:t>
            </a:r>
          </a:p>
        </p:txBody>
      </p:sp>
      <p:graphicFrame>
        <p:nvGraphicFramePr>
          <p:cNvPr id="4" name="Content Placeholder 3"/>
          <p:cNvGraphicFramePr>
            <a:graphicFrameLocks noGrp="1"/>
          </p:cNvGraphicFramePr>
          <p:nvPr>
            <p:ph idx="1"/>
            <p:extLst/>
          </p:nvPr>
        </p:nvGraphicFramePr>
        <p:xfrm>
          <a:off x="628650" y="1994675"/>
          <a:ext cx="7886700" cy="349529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86522" y="5674577"/>
            <a:ext cx="4298795"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 2015</a:t>
            </a:r>
          </a:p>
        </p:txBody>
      </p:sp>
    </p:spTree>
    <p:extLst>
      <p:ext uri="{BB962C8B-B14F-4D97-AF65-F5344CB8AC3E}">
        <p14:creationId xmlns:p14="http://schemas.microsoft.com/office/powerpoint/2010/main" val="1357524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Provision of Schools By:</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28650" y="5657850"/>
            <a:ext cx="5807319"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a:t>
            </a:r>
          </a:p>
        </p:txBody>
      </p:sp>
    </p:spTree>
    <p:extLst>
      <p:ext uri="{BB962C8B-B14F-4D97-AF65-F5344CB8AC3E}">
        <p14:creationId xmlns:p14="http://schemas.microsoft.com/office/powerpoint/2010/main" val="3505928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Provision of Personal Care By:</a:t>
            </a:r>
          </a:p>
        </p:txBody>
      </p:sp>
      <p:graphicFrame>
        <p:nvGraphicFramePr>
          <p:cNvPr id="4" name="Content Placeholder 3"/>
          <p:cNvGraphicFramePr>
            <a:graphicFrameLocks noGrp="1"/>
          </p:cNvGraphicFramePr>
          <p:nvPr>
            <p:ph idx="1"/>
            <p:extLst/>
          </p:nvPr>
        </p:nvGraphicFramePr>
        <p:xfrm>
          <a:off x="719254" y="2057401"/>
          <a:ext cx="7552163"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69378" y="5451873"/>
            <a:ext cx="3677746" cy="230832"/>
          </a:xfrm>
          <a:prstGeom prst="rect">
            <a:avLst/>
          </a:prstGeom>
          <a:noFill/>
        </p:spPr>
        <p:txBody>
          <a:bodyPr wrap="square" rtlCol="0">
            <a:spAutoFit/>
          </a:bodyPr>
          <a:lstStyle/>
          <a:p>
            <a:pPr defTabSz="685800"/>
            <a:r>
              <a:rPr lang="en-US" sz="900" kern="0" dirty="0">
                <a:solidFill>
                  <a:sysClr val="windowText" lastClr="000000"/>
                </a:solidFill>
              </a:rPr>
              <a:t>Source: Scottish </a:t>
            </a:r>
            <a:r>
              <a:rPr lang="en-US" sz="900" kern="0">
                <a:solidFill>
                  <a:sysClr val="windowText" lastClr="000000"/>
                </a:solidFill>
              </a:rPr>
              <a:t>Social Attitudes</a:t>
            </a:r>
            <a:endParaRPr lang="en-US" sz="900" kern="0" dirty="0">
              <a:solidFill>
                <a:sysClr val="windowText" lastClr="000000"/>
              </a:solidFill>
            </a:endParaRPr>
          </a:p>
        </p:txBody>
      </p:sp>
    </p:spTree>
    <p:extLst>
      <p:ext uri="{BB962C8B-B14F-4D97-AF65-F5344CB8AC3E}">
        <p14:creationId xmlns:p14="http://schemas.microsoft.com/office/powerpoint/2010/main" val="984241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Welcome and Agenda</a:t>
            </a:r>
          </a:p>
        </p:txBody>
      </p:sp>
      <p:sp>
        <p:nvSpPr>
          <p:cNvPr id="3" name="Subtitle 2"/>
          <p:cNvSpPr>
            <a:spLocks noGrp="1"/>
          </p:cNvSpPr>
          <p:nvPr>
            <p:ph type="subTitle" idx="1"/>
          </p:nvPr>
        </p:nvSpPr>
        <p:spPr/>
        <p:txBody>
          <a:bodyPr/>
          <a:lstStyle/>
          <a:p>
            <a:r>
              <a:rPr lang="en-GB" dirty="0"/>
              <a:t>Hugh Carr</a:t>
            </a:r>
          </a:p>
          <a:p>
            <a:r>
              <a:rPr lang="en-GB" dirty="0"/>
              <a:t>Head of Strategic Procurement</a:t>
            </a:r>
          </a:p>
        </p:txBody>
      </p:sp>
    </p:spTree>
    <p:extLst>
      <p:ext uri="{BB962C8B-B14F-4D97-AF65-F5344CB8AC3E}">
        <p14:creationId xmlns:p14="http://schemas.microsoft.com/office/powerpoint/2010/main" val="3113853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Providing Care – Are Private Companies or Government Better?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4889874"/>
              </p:ext>
            </p:extLst>
          </p:nvPr>
        </p:nvGraphicFramePr>
        <p:xfrm>
          <a:off x="628650" y="1690689"/>
          <a:ext cx="7667858" cy="450711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28650" y="6197806"/>
            <a:ext cx="3571178"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a:t>
            </a:r>
          </a:p>
        </p:txBody>
      </p:sp>
    </p:spTree>
    <p:extLst>
      <p:ext uri="{BB962C8B-B14F-4D97-AF65-F5344CB8AC3E}">
        <p14:creationId xmlns:p14="http://schemas.microsoft.com/office/powerpoint/2010/main" val="3221588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Providing Care – Are Charities or Government Better?</a:t>
            </a:r>
          </a:p>
        </p:txBody>
      </p:sp>
      <p:graphicFrame>
        <p:nvGraphicFramePr>
          <p:cNvPr id="4" name="Content Placeholder 3"/>
          <p:cNvGraphicFramePr>
            <a:graphicFrameLocks noGrp="1"/>
          </p:cNvGraphicFramePr>
          <p:nvPr>
            <p:ph idx="1"/>
            <p:extLst/>
          </p:nvPr>
        </p:nvGraphicFramePr>
        <p:xfrm>
          <a:off x="628650" y="2057401"/>
          <a:ext cx="8002394" cy="35000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777797" y="5632760"/>
            <a:ext cx="3972623"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a:t>
            </a:r>
          </a:p>
        </p:txBody>
      </p:sp>
    </p:spTree>
    <p:extLst>
      <p:ext uri="{BB962C8B-B14F-4D97-AF65-F5344CB8AC3E}">
        <p14:creationId xmlns:p14="http://schemas.microsoft.com/office/powerpoint/2010/main" val="3575426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Should Pay for Care?</a:t>
            </a:r>
          </a:p>
        </p:txBody>
      </p:sp>
      <p:graphicFrame>
        <p:nvGraphicFramePr>
          <p:cNvPr id="4" name="Content Placeholder 3"/>
          <p:cNvGraphicFramePr>
            <a:graphicFrameLocks noGrp="1"/>
          </p:cNvGraphicFramePr>
          <p:nvPr>
            <p:ph idx="1"/>
            <p:extLst/>
          </p:nvPr>
        </p:nvGraphicFramePr>
        <p:xfrm>
          <a:off x="628650" y="2057401"/>
          <a:ext cx="7634404"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44345" y="5612648"/>
            <a:ext cx="4731938"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a:t>
            </a:r>
          </a:p>
        </p:txBody>
      </p:sp>
    </p:spTree>
    <p:extLst>
      <p:ext uri="{BB962C8B-B14F-4D97-AF65-F5344CB8AC3E}">
        <p14:creationId xmlns:p14="http://schemas.microsoft.com/office/powerpoint/2010/main" val="630870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Pay? - Mild and Severe Dementia</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02888" y="5549126"/>
            <a:ext cx="3980986" cy="230832"/>
          </a:xfrm>
          <a:prstGeom prst="rect">
            <a:avLst/>
          </a:prstGeom>
          <a:noFill/>
        </p:spPr>
        <p:txBody>
          <a:bodyPr wrap="square" rtlCol="0">
            <a:spAutoFit/>
          </a:bodyPr>
          <a:lstStyle/>
          <a:p>
            <a:pPr defTabSz="685800"/>
            <a:r>
              <a:rPr lang="en-US" sz="900" kern="0" dirty="0">
                <a:solidFill>
                  <a:sysClr val="windowText" lastClr="000000"/>
                </a:solidFill>
              </a:rPr>
              <a:t>Source: Scottish Social Attitudes 2014</a:t>
            </a:r>
          </a:p>
        </p:txBody>
      </p:sp>
    </p:spTree>
    <p:extLst>
      <p:ext uri="{BB962C8B-B14F-4D97-AF65-F5344CB8AC3E}">
        <p14:creationId xmlns:p14="http://schemas.microsoft.com/office/powerpoint/2010/main" val="3394920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Tuition Fees)</a:t>
            </a:r>
          </a:p>
        </p:txBody>
      </p:sp>
      <p:graphicFrame>
        <p:nvGraphicFramePr>
          <p:cNvPr id="4" name="Content Placeholder 3"/>
          <p:cNvGraphicFramePr>
            <a:graphicFrameLocks noGrp="1"/>
          </p:cNvGraphicFramePr>
          <p:nvPr>
            <p:ph idx="1"/>
            <p:extLst/>
          </p:nvPr>
        </p:nvGraphicFramePr>
        <p:xfrm>
          <a:off x="747346" y="2057401"/>
          <a:ext cx="7684477"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51931" y="5451873"/>
            <a:ext cx="2811177" cy="230832"/>
          </a:xfrm>
          <a:prstGeom prst="rect">
            <a:avLst/>
          </a:prstGeom>
          <a:noFill/>
        </p:spPr>
        <p:txBody>
          <a:bodyPr wrap="square" rtlCol="0">
            <a:spAutoFit/>
          </a:bodyPr>
          <a:lstStyle/>
          <a:p>
            <a:pPr defTabSz="685800"/>
            <a:r>
              <a:rPr lang="en-US" sz="900" kern="0" dirty="0">
                <a:solidFill>
                  <a:sysClr val="windowText" lastClr="000000"/>
                </a:solidFill>
              </a:rPr>
              <a:t>Source: British and Scottish Social Attitudes</a:t>
            </a:r>
          </a:p>
        </p:txBody>
      </p:sp>
    </p:spTree>
    <p:extLst>
      <p:ext uri="{BB962C8B-B14F-4D97-AF65-F5344CB8AC3E}">
        <p14:creationId xmlns:p14="http://schemas.microsoft.com/office/powerpoint/2010/main" val="3833458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Delivery</a:t>
            </a:r>
          </a:p>
        </p:txBody>
      </p:sp>
      <p:sp>
        <p:nvSpPr>
          <p:cNvPr id="3" name="Content Placeholder 2"/>
          <p:cNvSpPr>
            <a:spLocks noGrp="1"/>
          </p:cNvSpPr>
          <p:nvPr>
            <p:ph idx="1"/>
          </p:nvPr>
        </p:nvSpPr>
        <p:spPr/>
        <p:txBody>
          <a:bodyPr/>
          <a:lstStyle/>
          <a:p>
            <a:r>
              <a:rPr lang="en-US" dirty="0"/>
              <a:t>Mild support for user involvement in and co-production of local services</a:t>
            </a:r>
          </a:p>
          <a:p>
            <a:r>
              <a:rPr lang="en-US" dirty="0"/>
              <a:t>Little enthusiasm for private sector provision of public services</a:t>
            </a:r>
          </a:p>
          <a:p>
            <a:r>
              <a:rPr lang="en-US" dirty="0"/>
              <a:t>But charitable provision is another matter</a:t>
            </a:r>
          </a:p>
          <a:p>
            <a:r>
              <a:rPr lang="en-US" dirty="0"/>
              <a:t>We should perhaps not assume that charging is always necessarily regarded as wrong</a:t>
            </a:r>
          </a:p>
          <a:p>
            <a:endParaRPr lang="en-US" dirty="0"/>
          </a:p>
          <a:p>
            <a:endParaRPr lang="en-US" dirty="0"/>
          </a:p>
        </p:txBody>
      </p:sp>
    </p:spTree>
    <p:extLst>
      <p:ext uri="{BB962C8B-B14F-4D97-AF65-F5344CB8AC3E}">
        <p14:creationId xmlns:p14="http://schemas.microsoft.com/office/powerpoint/2010/main" val="8247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Paying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6110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Tax and Spend?</a:t>
            </a:r>
          </a:p>
        </p:txBody>
      </p:sp>
      <p:graphicFrame>
        <p:nvGraphicFramePr>
          <p:cNvPr id="4" name="Content Placeholder 3"/>
          <p:cNvGraphicFramePr>
            <a:graphicFrameLocks noGrp="1"/>
          </p:cNvGraphicFramePr>
          <p:nvPr>
            <p:ph idx="1"/>
            <p:extLst/>
          </p:nvPr>
        </p:nvGraphicFramePr>
        <p:xfrm>
          <a:off x="628650" y="2057401"/>
          <a:ext cx="7642767"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02888" y="5451873"/>
            <a:ext cx="3917251" cy="230832"/>
          </a:xfrm>
          <a:prstGeom prst="rect">
            <a:avLst/>
          </a:prstGeom>
          <a:noFill/>
        </p:spPr>
        <p:txBody>
          <a:bodyPr wrap="square" rtlCol="0">
            <a:spAutoFit/>
          </a:bodyPr>
          <a:lstStyle/>
          <a:p>
            <a:pPr defTabSz="685800"/>
            <a:r>
              <a:rPr lang="en-US" sz="900" kern="0" dirty="0">
                <a:solidFill>
                  <a:sysClr val="windowText" lastClr="000000"/>
                </a:solidFill>
              </a:rPr>
              <a:t>Source: Scottish and British Social Attitudes</a:t>
            </a:r>
          </a:p>
        </p:txBody>
      </p:sp>
    </p:spTree>
    <p:extLst>
      <p:ext uri="{BB962C8B-B14F-4D97-AF65-F5344CB8AC3E}">
        <p14:creationId xmlns:p14="http://schemas.microsoft.com/office/powerpoint/2010/main" val="1500102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Taxes For Better Services</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00100" y="5489972"/>
            <a:ext cx="3446585" cy="230832"/>
          </a:xfrm>
          <a:prstGeom prst="rect">
            <a:avLst/>
          </a:prstGeom>
          <a:noFill/>
        </p:spPr>
        <p:txBody>
          <a:bodyPr wrap="square" rtlCol="0">
            <a:spAutoFit/>
          </a:bodyPr>
          <a:lstStyle/>
          <a:p>
            <a:pPr defTabSz="685800"/>
            <a:r>
              <a:rPr lang="en-US" sz="900" kern="0" dirty="0">
                <a:solidFill>
                  <a:sysClr val="windowText" lastClr="000000"/>
                </a:solidFill>
              </a:rPr>
              <a:t>Oct/Dec. 17</a:t>
            </a:r>
          </a:p>
        </p:txBody>
      </p:sp>
    </p:spTree>
    <p:extLst>
      <p:ext uri="{BB962C8B-B14F-4D97-AF65-F5344CB8AC3E}">
        <p14:creationId xmlns:p14="http://schemas.microsoft.com/office/powerpoint/2010/main" val="4057687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Also Higher Taxes For The Better Off</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28650" y="5684227"/>
            <a:ext cx="4972050" cy="230832"/>
          </a:xfrm>
          <a:prstGeom prst="rect">
            <a:avLst/>
          </a:prstGeom>
          <a:noFill/>
        </p:spPr>
        <p:txBody>
          <a:bodyPr wrap="square" rtlCol="0">
            <a:spAutoFit/>
          </a:bodyPr>
          <a:lstStyle/>
          <a:p>
            <a:pPr defTabSz="685800"/>
            <a:r>
              <a:rPr lang="en-US" sz="900" kern="0" dirty="0">
                <a:solidFill>
                  <a:sysClr val="windowText" lastClr="000000"/>
                </a:solidFill>
              </a:rPr>
              <a:t>Source: </a:t>
            </a:r>
            <a:r>
              <a:rPr lang="en-US" sz="900" kern="0" dirty="0" err="1">
                <a:solidFill>
                  <a:sysClr val="windowText" lastClr="000000"/>
                </a:solidFill>
              </a:rPr>
              <a:t>YouGov</a:t>
            </a:r>
            <a:r>
              <a:rPr lang="en-US" sz="900" kern="0" dirty="0">
                <a:solidFill>
                  <a:sysClr val="windowText" lastClr="000000"/>
                </a:solidFill>
              </a:rPr>
              <a:t> Oct 2017</a:t>
            </a:r>
          </a:p>
        </p:txBody>
      </p:sp>
    </p:spTree>
    <p:extLst>
      <p:ext uri="{BB962C8B-B14F-4D97-AF65-F5344CB8AC3E}">
        <p14:creationId xmlns:p14="http://schemas.microsoft.com/office/powerpoint/2010/main" val="165874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Scottish Public Attitudes Towards Public Service Delivery</a:t>
            </a:r>
          </a:p>
        </p:txBody>
      </p:sp>
      <p:sp>
        <p:nvSpPr>
          <p:cNvPr id="3" name="Subtitle 2"/>
          <p:cNvSpPr>
            <a:spLocks noGrp="1"/>
          </p:cNvSpPr>
          <p:nvPr>
            <p:ph type="subTitle" idx="1"/>
          </p:nvPr>
        </p:nvSpPr>
        <p:spPr/>
        <p:txBody>
          <a:bodyPr/>
          <a:lstStyle/>
          <a:p>
            <a:r>
              <a:rPr lang="en-US" dirty="0"/>
              <a:t>John Curtice</a:t>
            </a:r>
          </a:p>
          <a:p>
            <a:r>
              <a:rPr lang="en-US" dirty="0" err="1"/>
              <a:t>ScotCen</a:t>
            </a:r>
            <a:r>
              <a:rPr lang="en-US" dirty="0"/>
              <a:t> Social Research/</a:t>
            </a:r>
            <a:r>
              <a:rPr lang="en-US" dirty="0" err="1"/>
              <a:t>Univ</a:t>
            </a:r>
            <a:r>
              <a:rPr lang="en-US" dirty="0"/>
              <a:t> of Strathclyde</a:t>
            </a:r>
          </a:p>
        </p:txBody>
      </p:sp>
    </p:spTree>
    <p:extLst>
      <p:ext uri="{BB962C8B-B14F-4D97-AF65-F5344CB8AC3E}">
        <p14:creationId xmlns:p14="http://schemas.microsoft.com/office/powerpoint/2010/main" val="535481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tax should be same as in England?</a:t>
            </a:r>
          </a:p>
        </p:txBody>
      </p:sp>
      <p:graphicFrame>
        <p:nvGraphicFramePr>
          <p:cNvPr id="4" name="Content Placeholder 3"/>
          <p:cNvGraphicFramePr>
            <a:graphicFrameLocks noGrp="1"/>
          </p:cNvGraphicFramePr>
          <p:nvPr>
            <p:ph idx="1"/>
            <p:extLst/>
          </p:nvPr>
        </p:nvGraphicFramePr>
        <p:xfrm>
          <a:off x="710890" y="1977947"/>
          <a:ext cx="7527073" cy="35120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986884" y="5489973"/>
            <a:ext cx="4045106" cy="230832"/>
          </a:xfrm>
          <a:prstGeom prst="rect">
            <a:avLst/>
          </a:prstGeom>
          <a:noFill/>
        </p:spPr>
        <p:txBody>
          <a:bodyPr wrap="square" rtlCol="0">
            <a:spAutoFit/>
          </a:bodyPr>
          <a:lstStyle/>
          <a:p>
            <a:pPr defTabSz="685800"/>
            <a:r>
              <a:rPr lang="en-US" sz="900" kern="0" dirty="0">
                <a:solidFill>
                  <a:sysClr val="windowText" lastClr="000000"/>
                </a:solidFill>
              </a:rPr>
              <a:t>Both April 2016</a:t>
            </a:r>
          </a:p>
        </p:txBody>
      </p:sp>
    </p:spTree>
    <p:extLst>
      <p:ext uri="{BB962C8B-B14F-4D97-AF65-F5344CB8AC3E}">
        <p14:creationId xmlns:p14="http://schemas.microsoft.com/office/powerpoint/2010/main" val="1035486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Support/Oppose Different Tax Bands From England</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03385" y="5631473"/>
            <a:ext cx="4721469" cy="230832"/>
          </a:xfrm>
          <a:prstGeom prst="rect">
            <a:avLst/>
          </a:prstGeom>
          <a:noFill/>
        </p:spPr>
        <p:txBody>
          <a:bodyPr wrap="square" rtlCol="0">
            <a:spAutoFit/>
          </a:bodyPr>
          <a:lstStyle/>
          <a:p>
            <a:pPr defTabSz="685800"/>
            <a:r>
              <a:rPr lang="en-US" sz="900" kern="0" dirty="0">
                <a:solidFill>
                  <a:sysClr val="windowText" lastClr="000000"/>
                </a:solidFill>
              </a:rPr>
              <a:t>Source: </a:t>
            </a:r>
            <a:r>
              <a:rPr lang="en-US" sz="900" kern="0" dirty="0" err="1">
                <a:solidFill>
                  <a:sysClr val="windowText" lastClr="000000"/>
                </a:solidFill>
              </a:rPr>
              <a:t>YouGov</a:t>
            </a:r>
            <a:r>
              <a:rPr lang="en-US" sz="900" kern="0" dirty="0">
                <a:solidFill>
                  <a:sysClr val="windowText" lastClr="000000"/>
                </a:solidFill>
              </a:rPr>
              <a:t> May 17</a:t>
            </a:r>
          </a:p>
        </p:txBody>
      </p:sp>
    </p:spTree>
    <p:extLst>
      <p:ext uri="{BB962C8B-B14F-4D97-AF65-F5344CB8AC3E}">
        <p14:creationId xmlns:p14="http://schemas.microsoft.com/office/powerpoint/2010/main" val="1873633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Support/Oppose the £26K Divide?</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4932" y="5613889"/>
            <a:ext cx="5301761" cy="230832"/>
          </a:xfrm>
          <a:prstGeom prst="rect">
            <a:avLst/>
          </a:prstGeom>
          <a:noFill/>
        </p:spPr>
        <p:txBody>
          <a:bodyPr wrap="square" rtlCol="0">
            <a:spAutoFit/>
          </a:bodyPr>
          <a:lstStyle/>
          <a:p>
            <a:pPr defTabSz="685800"/>
            <a:r>
              <a:rPr lang="en-US" sz="900" kern="0" dirty="0">
                <a:solidFill>
                  <a:sysClr val="windowText" lastClr="000000"/>
                </a:solidFill>
              </a:rPr>
              <a:t>Source: </a:t>
            </a:r>
            <a:r>
              <a:rPr lang="en-US" sz="900" kern="0" dirty="0" err="1">
                <a:solidFill>
                  <a:sysClr val="windowText" lastClr="000000"/>
                </a:solidFill>
              </a:rPr>
              <a:t>YouGov</a:t>
            </a:r>
            <a:r>
              <a:rPr lang="en-US" sz="900" kern="0" dirty="0">
                <a:solidFill>
                  <a:sysClr val="windowText" lastClr="000000"/>
                </a:solidFill>
              </a:rPr>
              <a:t> Jan 2018</a:t>
            </a:r>
          </a:p>
        </p:txBody>
      </p:sp>
    </p:spTree>
    <p:extLst>
      <p:ext uri="{BB962C8B-B14F-4D97-AF65-F5344CB8AC3E}">
        <p14:creationId xmlns:p14="http://schemas.microsoft.com/office/powerpoint/2010/main" val="4152268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 Paying</a:t>
            </a:r>
          </a:p>
        </p:txBody>
      </p:sp>
      <p:sp>
        <p:nvSpPr>
          <p:cNvPr id="3" name="Content Placeholder 2"/>
          <p:cNvSpPr>
            <a:spLocks noGrp="1"/>
          </p:cNvSpPr>
          <p:nvPr>
            <p:ph idx="1"/>
          </p:nvPr>
        </p:nvSpPr>
        <p:spPr/>
        <p:txBody>
          <a:bodyPr/>
          <a:lstStyle/>
          <a:p>
            <a:r>
              <a:rPr lang="en-US" dirty="0"/>
              <a:t>‘Thermostatic’ reaction against constraints on public spending now beginning to be in evidence?</a:t>
            </a:r>
          </a:p>
          <a:p>
            <a:r>
              <a:rPr lang="en-US" dirty="0"/>
              <a:t>Means substantial if not overwhelming support for more tax and spend</a:t>
            </a:r>
          </a:p>
          <a:p>
            <a:r>
              <a:rPr lang="en-US" dirty="0"/>
              <a:t>Though preferably if the better off should pay</a:t>
            </a:r>
          </a:p>
          <a:p>
            <a:r>
              <a:rPr lang="en-US" dirty="0"/>
              <a:t> Maybe having different tax rates and bands from England is an argument still to be won/lost</a:t>
            </a:r>
          </a:p>
          <a:p>
            <a:r>
              <a:rPr lang="en-US" dirty="0"/>
              <a:t>The Scottish Government may have judged its current income tax proposals quite well</a:t>
            </a:r>
          </a:p>
          <a:p>
            <a:endParaRPr lang="en-US" dirty="0"/>
          </a:p>
        </p:txBody>
      </p:sp>
    </p:spTree>
    <p:extLst>
      <p:ext uri="{BB962C8B-B14F-4D97-AF65-F5344CB8AC3E}">
        <p14:creationId xmlns:p14="http://schemas.microsoft.com/office/powerpoint/2010/main" val="325905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Progressive Contract Management – are we there yet?</a:t>
            </a:r>
          </a:p>
        </p:txBody>
      </p:sp>
      <p:sp>
        <p:nvSpPr>
          <p:cNvPr id="5" name="Subtitle 4"/>
          <p:cNvSpPr>
            <a:spLocks noGrp="1"/>
          </p:cNvSpPr>
          <p:nvPr>
            <p:ph type="subTitle" idx="1"/>
          </p:nvPr>
        </p:nvSpPr>
        <p:spPr/>
        <p:txBody>
          <a:bodyPr/>
          <a:lstStyle/>
          <a:p>
            <a:r>
              <a:rPr lang="en-GB" dirty="0"/>
              <a:t>Hugh Carr</a:t>
            </a:r>
          </a:p>
          <a:p>
            <a:r>
              <a:rPr lang="en-GB" dirty="0"/>
              <a:t>Head of Strategic Procurement</a:t>
            </a:r>
          </a:p>
        </p:txBody>
      </p:sp>
    </p:spTree>
    <p:extLst>
      <p:ext uri="{BB962C8B-B14F-4D97-AF65-F5344CB8AC3E}">
        <p14:creationId xmlns:p14="http://schemas.microsoft.com/office/powerpoint/2010/main" val="173238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Coffee &amp; Networking</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4069178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Managing Supplier Relationships: Love at First Fight?</a:t>
            </a:r>
          </a:p>
        </p:txBody>
      </p:sp>
      <p:sp>
        <p:nvSpPr>
          <p:cNvPr id="3" name="Subtitle 2"/>
          <p:cNvSpPr>
            <a:spLocks noGrp="1"/>
          </p:cNvSpPr>
          <p:nvPr>
            <p:ph type="subTitle" idx="1"/>
          </p:nvPr>
        </p:nvSpPr>
        <p:spPr/>
        <p:txBody>
          <a:bodyPr/>
          <a:lstStyle/>
          <a:p>
            <a:r>
              <a:rPr lang="en-GB" dirty="0"/>
              <a:t>Andy Door Scottish Prison Service </a:t>
            </a:r>
          </a:p>
          <a:p>
            <a:r>
              <a:rPr lang="en-GB" dirty="0"/>
              <a:t>Mark </a:t>
            </a:r>
            <a:r>
              <a:rPr lang="en-GB" dirty="0" err="1"/>
              <a:t>Rennison</a:t>
            </a:r>
            <a:r>
              <a:rPr lang="en-GB" dirty="0"/>
              <a:t>, Virgin Media </a:t>
            </a:r>
          </a:p>
        </p:txBody>
      </p:sp>
    </p:spTree>
    <p:extLst>
      <p:ext uri="{BB962C8B-B14F-4D97-AF65-F5344CB8AC3E}">
        <p14:creationId xmlns:p14="http://schemas.microsoft.com/office/powerpoint/2010/main" val="782080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pic>
        <p:nvPicPr>
          <p:cNvPr id="3" name="Picture 2"/>
          <p:cNvPicPr>
            <a:picLocks noChangeAspect="1"/>
          </p:cNvPicPr>
          <p:nvPr/>
        </p:nvPicPr>
        <p:blipFill>
          <a:blip r:embed="rId4"/>
          <a:stretch>
            <a:fillRect/>
          </a:stretch>
        </p:blipFill>
        <p:spPr>
          <a:xfrm>
            <a:off x="128588" y="857250"/>
            <a:ext cx="1444790" cy="1401928"/>
          </a:xfrm>
          <a:prstGeom prst="rect">
            <a:avLst/>
          </a:prstGeom>
        </p:spPr>
      </p:pic>
      <p:sp>
        <p:nvSpPr>
          <p:cNvPr id="2" name="Title 1"/>
          <p:cNvSpPr>
            <a:spLocks noGrp="1"/>
          </p:cNvSpPr>
          <p:nvPr>
            <p:ph type="title"/>
          </p:nvPr>
        </p:nvSpPr>
        <p:spPr>
          <a:xfrm>
            <a:off x="3442764" y="2651522"/>
            <a:ext cx="7905750" cy="4641056"/>
          </a:xfrm>
        </p:spPr>
        <p:txBody>
          <a:bodyPr>
            <a:normAutofit/>
          </a:bodyPr>
          <a:lstStyle/>
          <a:p>
            <a:pPr algn="ctr"/>
            <a:r>
              <a:rPr lang="en-GB" sz="2700" b="1" dirty="0">
                <a:solidFill>
                  <a:schemeClr val="bg1"/>
                </a:solidFill>
              </a:rPr>
              <a:t>Andy Door</a:t>
            </a:r>
            <a:br>
              <a:rPr lang="en-GB" sz="2700" b="1" dirty="0">
                <a:solidFill>
                  <a:schemeClr val="bg1"/>
                </a:solidFill>
              </a:rPr>
            </a:br>
            <a:r>
              <a:rPr lang="en-GB" sz="2700" b="1" dirty="0">
                <a:solidFill>
                  <a:schemeClr val="bg1"/>
                </a:solidFill>
              </a:rPr>
              <a:t>Head of Procurement</a:t>
            </a:r>
            <a:br>
              <a:rPr lang="en-GB" sz="2700" b="1" dirty="0">
                <a:solidFill>
                  <a:schemeClr val="bg1"/>
                </a:solidFill>
              </a:rPr>
            </a:br>
            <a:br>
              <a:rPr lang="en-GB" sz="2700" b="1" dirty="0">
                <a:solidFill>
                  <a:schemeClr val="bg1"/>
                </a:solidFill>
              </a:rPr>
            </a:br>
            <a:r>
              <a:rPr lang="en-GB" sz="2700" b="1" dirty="0">
                <a:solidFill>
                  <a:schemeClr val="bg1"/>
                </a:solidFill>
              </a:rPr>
              <a:t>Scottish Prison Service</a:t>
            </a:r>
            <a:br>
              <a:rPr lang="en-GB" sz="2700" b="1" dirty="0">
                <a:solidFill>
                  <a:schemeClr val="bg1"/>
                </a:solidFill>
              </a:rPr>
            </a:br>
            <a:br>
              <a:rPr lang="en-GB" sz="2700" b="1" dirty="0">
                <a:solidFill>
                  <a:schemeClr val="bg1"/>
                </a:solidFill>
              </a:rPr>
            </a:br>
            <a:r>
              <a:rPr lang="en-GB" sz="2700" b="1" dirty="0">
                <a:solidFill>
                  <a:schemeClr val="bg1"/>
                </a:solidFill>
              </a:rPr>
              <a:t>						</a:t>
            </a:r>
          </a:p>
        </p:txBody>
      </p:sp>
    </p:spTree>
    <p:extLst>
      <p:ext uri="{BB962C8B-B14F-4D97-AF65-F5344CB8AC3E}">
        <p14:creationId xmlns:p14="http://schemas.microsoft.com/office/powerpoint/2010/main" val="33102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7" descr="image002">
            <a:extLst>
              <a:ext uri="{FF2B5EF4-FFF2-40B4-BE49-F238E27FC236}">
                <a16:creationId xmlns:a16="http://schemas.microsoft.com/office/drawing/2014/main" id="{F565FF6A-E7C1-47D7-929C-E987138C4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1473"/>
            <a:ext cx="9144000" cy="364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328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1467759"/>
            <a:ext cx="9144000" cy="3767347"/>
          </a:xfrm>
          <a:prstGeom prst="rect">
            <a:avLst/>
          </a:prstGeom>
        </p:spPr>
      </p:pic>
    </p:spTree>
    <p:extLst>
      <p:ext uri="{BB962C8B-B14F-4D97-AF65-F5344CB8AC3E}">
        <p14:creationId xmlns:p14="http://schemas.microsoft.com/office/powerpoint/2010/main" val="4079159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Key Questions?</a:t>
            </a:r>
          </a:p>
        </p:txBody>
      </p:sp>
      <p:sp>
        <p:nvSpPr>
          <p:cNvPr id="3" name="Content Placeholder 2"/>
          <p:cNvSpPr>
            <a:spLocks noGrp="1"/>
          </p:cNvSpPr>
          <p:nvPr>
            <p:ph idx="1"/>
          </p:nvPr>
        </p:nvSpPr>
        <p:spPr/>
        <p:txBody>
          <a:bodyPr/>
          <a:lstStyle/>
          <a:p>
            <a:r>
              <a:rPr lang="en-US" dirty="0"/>
              <a:t>How Good or Bad are (Local) Public Services?</a:t>
            </a:r>
          </a:p>
          <a:p>
            <a:r>
              <a:rPr lang="en-US" dirty="0"/>
              <a:t>How Should They Be Delivered?</a:t>
            </a:r>
          </a:p>
          <a:p>
            <a:pPr lvl="1"/>
            <a:r>
              <a:rPr lang="en-US" dirty="0"/>
              <a:t>Co-Production</a:t>
            </a:r>
          </a:p>
          <a:p>
            <a:pPr lvl="1"/>
            <a:r>
              <a:rPr lang="en-US" dirty="0"/>
              <a:t>Private Companies and The Third Sector</a:t>
            </a:r>
          </a:p>
          <a:p>
            <a:r>
              <a:rPr lang="en-US" dirty="0"/>
              <a:t>How Might They Be Paid For?</a:t>
            </a:r>
          </a:p>
        </p:txBody>
      </p:sp>
    </p:spTree>
    <p:extLst>
      <p:ext uri="{BB962C8B-B14F-4D97-AF65-F5344CB8AC3E}">
        <p14:creationId xmlns:p14="http://schemas.microsoft.com/office/powerpoint/2010/main" val="348850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pic>
        <p:nvPicPr>
          <p:cNvPr id="3" name="Picture 2"/>
          <p:cNvPicPr>
            <a:picLocks noChangeAspect="1"/>
          </p:cNvPicPr>
          <p:nvPr/>
        </p:nvPicPr>
        <p:blipFill>
          <a:blip r:embed="rId4"/>
          <a:stretch>
            <a:fillRect/>
          </a:stretch>
        </p:blipFill>
        <p:spPr>
          <a:xfrm>
            <a:off x="128588" y="857250"/>
            <a:ext cx="1444790" cy="1401928"/>
          </a:xfrm>
          <a:prstGeom prst="rect">
            <a:avLst/>
          </a:prstGeom>
        </p:spPr>
      </p:pic>
      <p:sp>
        <p:nvSpPr>
          <p:cNvPr id="2" name="Title 1"/>
          <p:cNvSpPr>
            <a:spLocks noGrp="1"/>
          </p:cNvSpPr>
          <p:nvPr>
            <p:ph type="title"/>
          </p:nvPr>
        </p:nvSpPr>
        <p:spPr>
          <a:xfrm>
            <a:off x="3442764" y="2651522"/>
            <a:ext cx="7905750" cy="4641056"/>
          </a:xfrm>
        </p:spPr>
        <p:txBody>
          <a:bodyPr>
            <a:normAutofit/>
          </a:bodyPr>
          <a:lstStyle/>
          <a:p>
            <a:pPr algn="ctr"/>
            <a:r>
              <a:rPr lang="en-GB" sz="2700" b="1" dirty="0">
                <a:solidFill>
                  <a:schemeClr val="bg1"/>
                </a:solidFill>
              </a:rPr>
              <a:t>Andy Door</a:t>
            </a:r>
            <a:br>
              <a:rPr lang="en-GB" sz="2700" b="1" dirty="0">
                <a:solidFill>
                  <a:schemeClr val="bg1"/>
                </a:solidFill>
              </a:rPr>
            </a:br>
            <a:r>
              <a:rPr lang="en-GB" sz="2700" b="1" dirty="0">
                <a:solidFill>
                  <a:schemeClr val="bg1"/>
                </a:solidFill>
              </a:rPr>
              <a:t>Head of Procurement</a:t>
            </a:r>
            <a:br>
              <a:rPr lang="en-GB" sz="2700" b="1" dirty="0">
                <a:solidFill>
                  <a:schemeClr val="bg1"/>
                </a:solidFill>
              </a:rPr>
            </a:br>
            <a:br>
              <a:rPr lang="en-GB" sz="2700" b="1" dirty="0">
                <a:solidFill>
                  <a:schemeClr val="bg1"/>
                </a:solidFill>
              </a:rPr>
            </a:br>
            <a:r>
              <a:rPr lang="en-GB" sz="2700" b="1" dirty="0">
                <a:solidFill>
                  <a:schemeClr val="bg1"/>
                </a:solidFill>
              </a:rPr>
              <a:t>Scottish Prison Service</a:t>
            </a:r>
            <a:br>
              <a:rPr lang="en-GB" sz="2700" b="1" dirty="0">
                <a:solidFill>
                  <a:schemeClr val="bg1"/>
                </a:solidFill>
              </a:rPr>
            </a:br>
            <a:br>
              <a:rPr lang="en-GB" sz="2700" b="1" dirty="0">
                <a:solidFill>
                  <a:schemeClr val="bg1"/>
                </a:solidFill>
              </a:rPr>
            </a:br>
            <a:r>
              <a:rPr lang="en-GB" sz="2700" b="1" dirty="0">
                <a:solidFill>
                  <a:schemeClr val="bg1"/>
                </a:solidFill>
              </a:rPr>
              <a:t>						</a:t>
            </a:r>
          </a:p>
        </p:txBody>
      </p:sp>
    </p:spTree>
    <p:extLst>
      <p:ext uri="{BB962C8B-B14F-4D97-AF65-F5344CB8AC3E}">
        <p14:creationId xmlns:p14="http://schemas.microsoft.com/office/powerpoint/2010/main" val="172310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4"/>
          <a:stretch>
            <a:fillRect/>
          </a:stretch>
        </p:blipFill>
        <p:spPr>
          <a:xfrm>
            <a:off x="-17029" y="854428"/>
            <a:ext cx="9161029" cy="5146322"/>
          </a:xfrm>
          <a:prstGeom prst="rect">
            <a:avLst/>
          </a:prstGeom>
          <a:noFill/>
          <a:ln>
            <a:noFill/>
          </a:ln>
        </p:spPr>
      </p:pic>
      <p:sp>
        <p:nvSpPr>
          <p:cNvPr id="2" name="Title 1"/>
          <p:cNvSpPr>
            <a:spLocks noGrp="1"/>
          </p:cNvSpPr>
          <p:nvPr>
            <p:ph type="ctrTitle"/>
          </p:nvPr>
        </p:nvSpPr>
        <p:spPr>
          <a:xfrm>
            <a:off x="1224471" y="2655057"/>
            <a:ext cx="6858000" cy="545427"/>
          </a:xfrm>
        </p:spPr>
        <p:txBody>
          <a:bodyPr>
            <a:normAutofit fontScale="90000"/>
          </a:bodyPr>
          <a:lstStyle/>
          <a:p>
            <a:r>
              <a:rPr lang="en-GB" sz="3600" dirty="0">
                <a:solidFill>
                  <a:schemeClr val="bg1"/>
                </a:solidFill>
              </a:rPr>
              <a:t>Managing Supplier Relationships:</a:t>
            </a:r>
          </a:p>
        </p:txBody>
      </p:sp>
      <p:pic>
        <p:nvPicPr>
          <p:cNvPr id="41" name="Picture 40"/>
          <p:cNvPicPr>
            <a:picLocks noChangeAspect="1"/>
          </p:cNvPicPr>
          <p:nvPr/>
        </p:nvPicPr>
        <p:blipFill>
          <a:blip r:embed="rId5"/>
          <a:stretch>
            <a:fillRect/>
          </a:stretch>
        </p:blipFill>
        <p:spPr>
          <a:xfrm>
            <a:off x="0" y="4751128"/>
            <a:ext cx="1109844" cy="1240414"/>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9198258">
            <a:off x="3904782" y="5262797"/>
            <a:ext cx="822106" cy="714092"/>
          </a:xfrm>
          <a:prstGeom prst="rect">
            <a:avLst/>
          </a:prstGeom>
          <a:noFill/>
          <a:ln>
            <a:noFill/>
          </a:ln>
        </p:spPr>
      </p:pic>
      <p:pic>
        <p:nvPicPr>
          <p:cNvPr id="46" name="Picture 4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022646">
            <a:off x="7919552" y="3666771"/>
            <a:ext cx="822106" cy="714092"/>
          </a:xfrm>
          <a:prstGeom prst="rect">
            <a:avLst/>
          </a:prstGeom>
          <a:noFill/>
          <a:ln>
            <a:noFill/>
          </a:ln>
        </p:spPr>
      </p:pic>
      <p:pic>
        <p:nvPicPr>
          <p:cNvPr id="47" name="Picture 4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5033570" y="1171180"/>
            <a:ext cx="791567" cy="687565"/>
          </a:xfrm>
          <a:prstGeom prst="rect">
            <a:avLst/>
          </a:prstGeom>
          <a:noFill/>
          <a:ln>
            <a:noFill/>
          </a:ln>
        </p:spPr>
      </p:pic>
      <p:pic>
        <p:nvPicPr>
          <p:cNvPr id="48" name="Picture 4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613614">
            <a:off x="180363" y="2067284"/>
            <a:ext cx="579293" cy="503181"/>
          </a:xfrm>
          <a:prstGeom prst="rect">
            <a:avLst/>
          </a:prstGeom>
          <a:noFill/>
          <a:ln>
            <a:noFill/>
          </a:ln>
        </p:spPr>
      </p:pic>
      <p:pic>
        <p:nvPicPr>
          <p:cNvPr id="49" name="Picture 4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340888">
            <a:off x="6137259" y="5153462"/>
            <a:ext cx="822106" cy="714092"/>
          </a:xfrm>
          <a:prstGeom prst="rect">
            <a:avLst/>
          </a:prstGeom>
          <a:noFill/>
          <a:ln>
            <a:noFill/>
          </a:ln>
        </p:spPr>
      </p:pic>
      <p:pic>
        <p:nvPicPr>
          <p:cNvPr id="50" name="Picture 4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36155">
            <a:off x="1481316" y="5170555"/>
            <a:ext cx="822106" cy="714092"/>
          </a:xfrm>
          <a:prstGeom prst="rect">
            <a:avLst/>
          </a:prstGeom>
          <a:noFill/>
          <a:ln>
            <a:noFill/>
          </a:ln>
        </p:spPr>
      </p:pic>
      <p:pic>
        <p:nvPicPr>
          <p:cNvPr id="51" name="Picture 5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07840">
            <a:off x="7013760" y="1133767"/>
            <a:ext cx="822106" cy="714092"/>
          </a:xfrm>
          <a:prstGeom prst="rect">
            <a:avLst/>
          </a:prstGeom>
          <a:noFill/>
          <a:ln>
            <a:noFill/>
          </a:ln>
        </p:spPr>
      </p:pic>
      <p:pic>
        <p:nvPicPr>
          <p:cNvPr id="52" name="Picture 5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319756">
            <a:off x="50424" y="3927719"/>
            <a:ext cx="822106" cy="714092"/>
          </a:xfrm>
          <a:prstGeom prst="rect">
            <a:avLst/>
          </a:prstGeom>
          <a:noFill/>
          <a:ln>
            <a:noFill/>
          </a:ln>
        </p:spPr>
      </p:pic>
      <p:pic>
        <p:nvPicPr>
          <p:cNvPr id="53" name="Picture 5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730304">
            <a:off x="8154090" y="5197888"/>
            <a:ext cx="822106" cy="714092"/>
          </a:xfrm>
          <a:prstGeom prst="rect">
            <a:avLst/>
          </a:prstGeom>
          <a:noFill/>
          <a:ln>
            <a:noFill/>
          </a:ln>
        </p:spPr>
      </p:pic>
      <p:pic>
        <p:nvPicPr>
          <p:cNvPr id="54" name="Picture 5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944208">
            <a:off x="2520256" y="1192527"/>
            <a:ext cx="822106" cy="714092"/>
          </a:xfrm>
          <a:prstGeom prst="rect">
            <a:avLst/>
          </a:prstGeom>
          <a:noFill/>
          <a:ln>
            <a:noFill/>
          </a:ln>
        </p:spPr>
      </p:pic>
      <p:pic>
        <p:nvPicPr>
          <p:cNvPr id="55" name="Picture 5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29271">
            <a:off x="150730" y="1137786"/>
            <a:ext cx="898998" cy="780881"/>
          </a:xfrm>
          <a:prstGeom prst="rect">
            <a:avLst/>
          </a:prstGeom>
          <a:noFill/>
          <a:ln>
            <a:noFill/>
          </a:ln>
        </p:spPr>
      </p:pic>
      <p:pic>
        <p:nvPicPr>
          <p:cNvPr id="112" name="Picture 111"/>
          <p:cNvPicPr>
            <a:picLocks noChangeAspect="1"/>
          </p:cNvPicPr>
          <p:nvPr/>
        </p:nvPicPr>
        <p:blipFill>
          <a:blip r:embed="rId5"/>
          <a:stretch>
            <a:fillRect/>
          </a:stretch>
        </p:blipFill>
        <p:spPr>
          <a:xfrm flipH="1">
            <a:off x="8000987" y="685641"/>
            <a:ext cx="1109844" cy="1240414"/>
          </a:xfrm>
          <a:prstGeom prst="rect">
            <a:avLst/>
          </a:prstGeom>
        </p:spPr>
      </p:pic>
      <p:pic>
        <p:nvPicPr>
          <p:cNvPr id="113" name="Picture 11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233932">
            <a:off x="946172" y="4625888"/>
            <a:ext cx="579293" cy="503181"/>
          </a:xfrm>
          <a:prstGeom prst="rect">
            <a:avLst/>
          </a:prstGeom>
          <a:noFill/>
          <a:ln>
            <a:noFill/>
          </a:ln>
        </p:spPr>
      </p:pic>
      <p:pic>
        <p:nvPicPr>
          <p:cNvPr id="114" name="Picture 11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470798">
            <a:off x="8493220" y="2313294"/>
            <a:ext cx="579293" cy="503181"/>
          </a:xfrm>
          <a:prstGeom prst="rect">
            <a:avLst/>
          </a:prstGeom>
          <a:noFill/>
          <a:ln>
            <a:noFill/>
          </a:ln>
        </p:spPr>
      </p:pic>
      <p:pic>
        <p:nvPicPr>
          <p:cNvPr id="115" name="Picture 11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181399">
            <a:off x="7641106" y="4596817"/>
            <a:ext cx="579293" cy="503181"/>
          </a:xfrm>
          <a:prstGeom prst="rect">
            <a:avLst/>
          </a:prstGeom>
          <a:noFill/>
          <a:ln>
            <a:noFill/>
          </a:ln>
        </p:spPr>
      </p:pic>
      <p:pic>
        <p:nvPicPr>
          <p:cNvPr id="116" name="Picture 11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9789993">
            <a:off x="1871118" y="1202835"/>
            <a:ext cx="579293" cy="503181"/>
          </a:xfrm>
          <a:prstGeom prst="rect">
            <a:avLst/>
          </a:prstGeom>
          <a:noFill/>
          <a:ln>
            <a:noFill/>
          </a:ln>
        </p:spPr>
      </p:pic>
      <p:pic>
        <p:nvPicPr>
          <p:cNvPr id="117" name="Picture 11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654097">
            <a:off x="4739917" y="5248365"/>
            <a:ext cx="579293" cy="503181"/>
          </a:xfrm>
          <a:prstGeom prst="rect">
            <a:avLst/>
          </a:prstGeom>
          <a:noFill/>
          <a:ln>
            <a:noFill/>
          </a:ln>
        </p:spPr>
      </p:pic>
      <p:pic>
        <p:nvPicPr>
          <p:cNvPr id="118" name="Picture 11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780546">
            <a:off x="2464858" y="5466276"/>
            <a:ext cx="579293" cy="503181"/>
          </a:xfrm>
          <a:prstGeom prst="rect">
            <a:avLst/>
          </a:prstGeom>
          <a:noFill/>
          <a:ln>
            <a:noFill/>
          </a:ln>
        </p:spPr>
      </p:pic>
      <p:pic>
        <p:nvPicPr>
          <p:cNvPr id="119" name="Picture 11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88728">
            <a:off x="3802471" y="1320289"/>
            <a:ext cx="579293" cy="503181"/>
          </a:xfrm>
          <a:prstGeom prst="rect">
            <a:avLst/>
          </a:prstGeom>
          <a:noFill/>
          <a:ln>
            <a:noFill/>
          </a:ln>
        </p:spPr>
      </p:pic>
      <p:pic>
        <p:nvPicPr>
          <p:cNvPr id="120" name="Picture 11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913805">
            <a:off x="4389610" y="1008979"/>
            <a:ext cx="579293" cy="503181"/>
          </a:xfrm>
          <a:prstGeom prst="rect">
            <a:avLst/>
          </a:prstGeom>
          <a:noFill/>
          <a:ln>
            <a:noFill/>
          </a:ln>
        </p:spPr>
      </p:pic>
      <p:pic>
        <p:nvPicPr>
          <p:cNvPr id="121" name="Picture 12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82507">
            <a:off x="7666046" y="2835739"/>
            <a:ext cx="579293" cy="503181"/>
          </a:xfrm>
          <a:prstGeom prst="rect">
            <a:avLst/>
          </a:prstGeom>
          <a:noFill/>
          <a:ln>
            <a:noFill/>
          </a:ln>
        </p:spPr>
      </p:pic>
      <p:pic>
        <p:nvPicPr>
          <p:cNvPr id="122" name="Picture 12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2354858" y="4971800"/>
            <a:ext cx="461643" cy="400989"/>
          </a:xfrm>
          <a:prstGeom prst="rect">
            <a:avLst/>
          </a:prstGeom>
          <a:noFill/>
          <a:ln>
            <a:noFill/>
          </a:ln>
        </p:spPr>
      </p:pic>
      <p:pic>
        <p:nvPicPr>
          <p:cNvPr id="123" name="Picture 12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25752">
            <a:off x="6177454" y="1544285"/>
            <a:ext cx="579293" cy="503181"/>
          </a:xfrm>
          <a:prstGeom prst="rect">
            <a:avLst/>
          </a:prstGeom>
          <a:noFill/>
          <a:ln>
            <a:noFill/>
          </a:ln>
        </p:spPr>
      </p:pic>
      <p:pic>
        <p:nvPicPr>
          <p:cNvPr id="126" name="Picture 12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903817">
            <a:off x="7824786" y="2083104"/>
            <a:ext cx="461643" cy="400989"/>
          </a:xfrm>
          <a:prstGeom prst="rect">
            <a:avLst/>
          </a:prstGeom>
          <a:noFill/>
          <a:ln>
            <a:noFill/>
          </a:ln>
        </p:spPr>
      </p:pic>
      <p:pic>
        <p:nvPicPr>
          <p:cNvPr id="127" name="Picture 12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473222">
            <a:off x="5564651" y="4926944"/>
            <a:ext cx="461643" cy="400989"/>
          </a:xfrm>
          <a:prstGeom prst="rect">
            <a:avLst/>
          </a:prstGeom>
          <a:noFill/>
          <a:ln>
            <a:noFill/>
          </a:ln>
        </p:spPr>
      </p:pic>
      <p:pic>
        <p:nvPicPr>
          <p:cNvPr id="128" name="Picture 12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7579174" y="5475903"/>
            <a:ext cx="461643" cy="400989"/>
          </a:xfrm>
          <a:prstGeom prst="rect">
            <a:avLst/>
          </a:prstGeom>
          <a:noFill/>
          <a:ln>
            <a:noFill/>
          </a:ln>
        </p:spPr>
      </p:pic>
      <p:pic>
        <p:nvPicPr>
          <p:cNvPr id="129" name="Picture 12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32919">
            <a:off x="8609697" y="3193829"/>
            <a:ext cx="461643" cy="400989"/>
          </a:xfrm>
          <a:prstGeom prst="rect">
            <a:avLst/>
          </a:prstGeom>
          <a:noFill/>
          <a:ln>
            <a:noFill/>
          </a:ln>
        </p:spPr>
      </p:pic>
      <p:pic>
        <p:nvPicPr>
          <p:cNvPr id="130" name="Picture 12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87527">
            <a:off x="8670980" y="4469660"/>
            <a:ext cx="461643" cy="400989"/>
          </a:xfrm>
          <a:prstGeom prst="rect">
            <a:avLst/>
          </a:prstGeom>
          <a:noFill/>
          <a:ln>
            <a:noFill/>
          </a:ln>
        </p:spPr>
      </p:pic>
      <p:pic>
        <p:nvPicPr>
          <p:cNvPr id="131" name="Picture 13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87527">
            <a:off x="6034526" y="955538"/>
            <a:ext cx="461643" cy="400989"/>
          </a:xfrm>
          <a:prstGeom prst="rect">
            <a:avLst/>
          </a:prstGeom>
          <a:noFill/>
          <a:ln>
            <a:noFill/>
          </a:ln>
        </p:spPr>
      </p:pic>
      <p:pic>
        <p:nvPicPr>
          <p:cNvPr id="132" name="Picture 13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674139">
            <a:off x="3347861" y="985773"/>
            <a:ext cx="461643" cy="400989"/>
          </a:xfrm>
          <a:prstGeom prst="rect">
            <a:avLst/>
          </a:prstGeom>
          <a:noFill/>
          <a:ln>
            <a:noFill/>
          </a:ln>
        </p:spPr>
      </p:pic>
      <p:pic>
        <p:nvPicPr>
          <p:cNvPr id="133" name="Picture 13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87527">
            <a:off x="35796" y="3114350"/>
            <a:ext cx="461643" cy="400989"/>
          </a:xfrm>
          <a:prstGeom prst="rect">
            <a:avLst/>
          </a:prstGeom>
          <a:noFill/>
          <a:ln>
            <a:noFill/>
          </a:ln>
        </p:spPr>
      </p:pic>
      <p:pic>
        <p:nvPicPr>
          <p:cNvPr id="134" name="Picture 13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053731">
            <a:off x="961424" y="1780733"/>
            <a:ext cx="579293" cy="503181"/>
          </a:xfrm>
          <a:prstGeom prst="rect">
            <a:avLst/>
          </a:prstGeom>
          <a:noFill/>
          <a:ln>
            <a:noFill/>
          </a:ln>
        </p:spPr>
      </p:pic>
      <p:pic>
        <p:nvPicPr>
          <p:cNvPr id="135" name="Picture 13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613614">
            <a:off x="531502" y="2619285"/>
            <a:ext cx="579293" cy="503181"/>
          </a:xfrm>
          <a:prstGeom prst="rect">
            <a:avLst/>
          </a:prstGeom>
          <a:noFill/>
          <a:ln>
            <a:noFill/>
          </a:ln>
        </p:spPr>
      </p:pic>
      <p:pic>
        <p:nvPicPr>
          <p:cNvPr id="136" name="Picture 13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568902" y="3355360"/>
            <a:ext cx="627896" cy="545399"/>
          </a:xfrm>
          <a:prstGeom prst="rect">
            <a:avLst/>
          </a:prstGeom>
          <a:noFill/>
          <a:ln>
            <a:noFill/>
          </a:ln>
        </p:spPr>
      </p:pic>
      <p:pic>
        <p:nvPicPr>
          <p:cNvPr id="137" name="Picture 13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547577">
            <a:off x="3273491" y="4978445"/>
            <a:ext cx="579293" cy="503181"/>
          </a:xfrm>
          <a:prstGeom prst="rect">
            <a:avLst/>
          </a:prstGeom>
          <a:noFill/>
          <a:ln>
            <a:noFill/>
          </a:ln>
        </p:spPr>
      </p:pic>
      <p:pic>
        <p:nvPicPr>
          <p:cNvPr id="138" name="Picture 13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3140738" y="5561444"/>
            <a:ext cx="461643" cy="400989"/>
          </a:xfrm>
          <a:prstGeom prst="rect">
            <a:avLst/>
          </a:prstGeom>
          <a:noFill/>
          <a:ln>
            <a:noFill/>
          </a:ln>
        </p:spPr>
      </p:pic>
      <p:pic>
        <p:nvPicPr>
          <p:cNvPr id="140" name="Picture 13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181399">
            <a:off x="6961891" y="5009801"/>
            <a:ext cx="579293" cy="503181"/>
          </a:xfrm>
          <a:prstGeom prst="rect">
            <a:avLst/>
          </a:prstGeom>
          <a:noFill/>
          <a:ln>
            <a:noFill/>
          </a:ln>
        </p:spPr>
      </p:pic>
      <p:pic>
        <p:nvPicPr>
          <p:cNvPr id="141" name="Picture 14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903817">
            <a:off x="1226922" y="1130810"/>
            <a:ext cx="461643" cy="400989"/>
          </a:xfrm>
          <a:prstGeom prst="rect">
            <a:avLst/>
          </a:prstGeom>
          <a:noFill/>
          <a:ln>
            <a:noFill/>
          </a:ln>
        </p:spPr>
      </p:pic>
      <p:pic>
        <p:nvPicPr>
          <p:cNvPr id="142" name="Picture 14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304050">
            <a:off x="935420" y="5544351"/>
            <a:ext cx="461643" cy="400989"/>
          </a:xfrm>
          <a:prstGeom prst="rect">
            <a:avLst/>
          </a:prstGeom>
          <a:noFill/>
          <a:ln>
            <a:noFill/>
          </a:ln>
        </p:spPr>
      </p:pic>
      <p:pic>
        <p:nvPicPr>
          <p:cNvPr id="143" name="Picture 14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488646">
            <a:off x="5427369" y="5441768"/>
            <a:ext cx="461643" cy="400989"/>
          </a:xfrm>
          <a:prstGeom prst="rect">
            <a:avLst/>
          </a:prstGeom>
          <a:noFill/>
          <a:ln>
            <a:noFill/>
          </a:ln>
        </p:spPr>
      </p:pic>
      <p:pic>
        <p:nvPicPr>
          <p:cNvPr id="145" name="Picture 144"/>
          <p:cNvPicPr>
            <a:picLocks noChangeAspect="1"/>
          </p:cNvPicPr>
          <p:nvPr/>
        </p:nvPicPr>
        <p:blipFill>
          <a:blip r:embed="rId8"/>
          <a:stretch>
            <a:fillRect/>
          </a:stretch>
        </p:blipFill>
        <p:spPr>
          <a:xfrm flipH="1">
            <a:off x="6089080" y="3284169"/>
            <a:ext cx="1071563" cy="685800"/>
          </a:xfrm>
          <a:prstGeom prst="rect">
            <a:avLst/>
          </a:prstGeom>
        </p:spPr>
      </p:pic>
      <p:pic>
        <p:nvPicPr>
          <p:cNvPr id="148" name="Picture 147"/>
          <p:cNvPicPr>
            <a:picLocks noChangeAspect="1"/>
          </p:cNvPicPr>
          <p:nvPr/>
        </p:nvPicPr>
        <p:blipFill>
          <a:blip r:embed="rId8"/>
          <a:stretch>
            <a:fillRect/>
          </a:stretch>
        </p:blipFill>
        <p:spPr>
          <a:xfrm>
            <a:off x="1979836" y="3284169"/>
            <a:ext cx="1071563" cy="685800"/>
          </a:xfrm>
          <a:prstGeom prst="rect">
            <a:avLst/>
          </a:prstGeom>
        </p:spPr>
      </p:pic>
      <p:sp>
        <p:nvSpPr>
          <p:cNvPr id="3" name="TextBox 2"/>
          <p:cNvSpPr txBox="1"/>
          <p:nvPr/>
        </p:nvSpPr>
        <p:spPr>
          <a:xfrm>
            <a:off x="3095367" y="3385560"/>
            <a:ext cx="3066311" cy="1015663"/>
          </a:xfrm>
          <a:prstGeom prst="rect">
            <a:avLst/>
          </a:prstGeom>
          <a:noFill/>
        </p:spPr>
        <p:txBody>
          <a:bodyPr wrap="square" rtlCol="0">
            <a:spAutoFit/>
          </a:bodyPr>
          <a:lstStyle/>
          <a:p>
            <a:pPr algn="ctr" defTabSz="685800"/>
            <a:r>
              <a:rPr lang="en-GB" sz="3000" kern="0" dirty="0">
                <a:solidFill>
                  <a:schemeClr val="bg1"/>
                </a:solidFill>
              </a:rPr>
              <a:t>Love at First Fight?</a:t>
            </a:r>
          </a:p>
        </p:txBody>
      </p:sp>
    </p:spTree>
    <p:extLst>
      <p:ext uri="{BB962C8B-B14F-4D97-AF65-F5344CB8AC3E}">
        <p14:creationId xmlns:p14="http://schemas.microsoft.com/office/powerpoint/2010/main" val="9646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80"/>
                                        <p:tgtEl>
                                          <p:spTgt spid="120"/>
                                        </p:tgtEl>
                                      </p:cBhvr>
                                    </p:animEffect>
                                  </p:childTnLst>
                                </p:cTn>
                              </p:par>
                            </p:childTnLst>
                          </p:cTn>
                        </p:par>
                        <p:par>
                          <p:cTn id="8" fill="hold">
                            <p:stCondLst>
                              <p:cond delay="8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80"/>
                                        <p:tgtEl>
                                          <p:spTgt spid="47"/>
                                        </p:tgtEl>
                                      </p:cBhvr>
                                    </p:animEffect>
                                  </p:childTnLst>
                                </p:cTn>
                              </p:par>
                            </p:childTnLst>
                          </p:cTn>
                        </p:par>
                        <p:par>
                          <p:cTn id="12" fill="hold">
                            <p:stCondLst>
                              <p:cond delay="160"/>
                            </p:stCondLst>
                            <p:childTnLst>
                              <p:par>
                                <p:cTn id="13" presetID="10"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fade">
                                      <p:cBhvr>
                                        <p:cTn id="15" dur="80"/>
                                        <p:tgtEl>
                                          <p:spTgt spid="131"/>
                                        </p:tgtEl>
                                      </p:cBhvr>
                                    </p:animEffect>
                                  </p:childTnLst>
                                </p:cTn>
                              </p:par>
                            </p:childTnLst>
                          </p:cTn>
                        </p:par>
                        <p:par>
                          <p:cTn id="16" fill="hold">
                            <p:stCondLst>
                              <p:cond delay="240"/>
                            </p:stCondLst>
                            <p:childTnLst>
                              <p:par>
                                <p:cTn id="17" presetID="10" presetClass="entr" presetSubtype="0" fill="hold" nodeType="after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80"/>
                                        <p:tgtEl>
                                          <p:spTgt spid="123"/>
                                        </p:tgtEl>
                                      </p:cBhvr>
                                    </p:animEffect>
                                  </p:childTnLst>
                                </p:cTn>
                              </p:par>
                            </p:childTnLst>
                          </p:cTn>
                        </p:par>
                        <p:par>
                          <p:cTn id="20" fill="hold">
                            <p:stCondLst>
                              <p:cond delay="32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80"/>
                                        <p:tgtEl>
                                          <p:spTgt spid="51"/>
                                        </p:tgtEl>
                                      </p:cBhvr>
                                    </p:animEffect>
                                  </p:childTnLst>
                                </p:cTn>
                              </p:par>
                            </p:childTnLst>
                          </p:cTn>
                        </p:par>
                        <p:par>
                          <p:cTn id="24" fill="hold">
                            <p:stCondLst>
                              <p:cond delay="400"/>
                            </p:stCondLst>
                            <p:childTnLst>
                              <p:par>
                                <p:cTn id="25" presetID="10" presetClass="entr" presetSubtype="0" fill="hold" nodeType="after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80"/>
                                        <p:tgtEl>
                                          <p:spTgt spid="126"/>
                                        </p:tgtEl>
                                      </p:cBhvr>
                                    </p:animEffect>
                                  </p:childTnLst>
                                </p:cTn>
                              </p:par>
                            </p:childTnLst>
                          </p:cTn>
                        </p:par>
                        <p:par>
                          <p:cTn id="28" fill="hold">
                            <p:stCondLst>
                              <p:cond delay="480"/>
                            </p:stCondLst>
                            <p:childTnLst>
                              <p:par>
                                <p:cTn id="29" presetID="10" presetClass="entr" presetSubtype="0" fill="hold"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80"/>
                                        <p:tgtEl>
                                          <p:spTgt spid="114"/>
                                        </p:tgtEl>
                                      </p:cBhvr>
                                    </p:animEffect>
                                  </p:childTnLst>
                                </p:cTn>
                              </p:par>
                            </p:childTnLst>
                          </p:cTn>
                        </p:par>
                        <p:par>
                          <p:cTn id="32" fill="hold">
                            <p:stCondLst>
                              <p:cond delay="560"/>
                            </p:stCondLst>
                            <p:childTnLst>
                              <p:par>
                                <p:cTn id="33" presetID="10" presetClass="entr" presetSubtype="0" fill="hold" nodeType="afterEffect">
                                  <p:stCondLst>
                                    <p:cond delay="0"/>
                                  </p:stCondLst>
                                  <p:childTnLst>
                                    <p:set>
                                      <p:cBhvr>
                                        <p:cTn id="34" dur="1" fill="hold">
                                          <p:stCondLst>
                                            <p:cond delay="0"/>
                                          </p:stCondLst>
                                        </p:cTn>
                                        <p:tgtEl>
                                          <p:spTgt spid="121"/>
                                        </p:tgtEl>
                                        <p:attrNameLst>
                                          <p:attrName>style.visibility</p:attrName>
                                        </p:attrNameLst>
                                      </p:cBhvr>
                                      <p:to>
                                        <p:strVal val="visible"/>
                                      </p:to>
                                    </p:set>
                                    <p:animEffect transition="in" filter="fade">
                                      <p:cBhvr>
                                        <p:cTn id="35" dur="80"/>
                                        <p:tgtEl>
                                          <p:spTgt spid="121"/>
                                        </p:tgtEl>
                                      </p:cBhvr>
                                    </p:animEffect>
                                  </p:childTnLst>
                                </p:cTn>
                              </p:par>
                            </p:childTnLst>
                          </p:cTn>
                        </p:par>
                        <p:par>
                          <p:cTn id="36" fill="hold">
                            <p:stCondLst>
                              <p:cond delay="640"/>
                            </p:stCondLst>
                            <p:childTnLst>
                              <p:par>
                                <p:cTn id="37" presetID="10" presetClass="entr" presetSubtype="0" fill="hold" nodeType="after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80"/>
                                        <p:tgtEl>
                                          <p:spTgt spid="129"/>
                                        </p:tgtEl>
                                      </p:cBhvr>
                                    </p:animEffect>
                                  </p:childTnLst>
                                </p:cTn>
                              </p:par>
                            </p:childTnLst>
                          </p:cTn>
                        </p:par>
                        <p:par>
                          <p:cTn id="40" fill="hold">
                            <p:stCondLst>
                              <p:cond delay="720"/>
                            </p:stCondLst>
                            <p:childTnLst>
                              <p:par>
                                <p:cTn id="41" presetID="10"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80"/>
                                        <p:tgtEl>
                                          <p:spTgt spid="46"/>
                                        </p:tgtEl>
                                      </p:cBhvr>
                                    </p:animEffect>
                                  </p:childTnLst>
                                </p:cTn>
                              </p:par>
                            </p:childTnLst>
                          </p:cTn>
                        </p:par>
                        <p:par>
                          <p:cTn id="44" fill="hold">
                            <p:stCondLst>
                              <p:cond delay="800"/>
                            </p:stCondLst>
                            <p:childTnLst>
                              <p:par>
                                <p:cTn id="45" presetID="10" presetClass="entr" presetSubtype="0" fill="hold" nodeType="after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fade">
                                      <p:cBhvr>
                                        <p:cTn id="47" dur="80"/>
                                        <p:tgtEl>
                                          <p:spTgt spid="130"/>
                                        </p:tgtEl>
                                      </p:cBhvr>
                                    </p:animEffect>
                                  </p:childTnLst>
                                </p:cTn>
                              </p:par>
                            </p:childTnLst>
                          </p:cTn>
                        </p:par>
                        <p:par>
                          <p:cTn id="48" fill="hold">
                            <p:stCondLst>
                              <p:cond delay="880"/>
                            </p:stCondLst>
                            <p:childTnLst>
                              <p:par>
                                <p:cTn id="49" presetID="10" presetClass="entr" presetSubtype="0" fill="hold"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80"/>
                                        <p:tgtEl>
                                          <p:spTgt spid="53"/>
                                        </p:tgtEl>
                                      </p:cBhvr>
                                    </p:animEffect>
                                  </p:childTnLst>
                                </p:cTn>
                              </p:par>
                            </p:childTnLst>
                          </p:cTn>
                        </p:par>
                        <p:par>
                          <p:cTn id="52" fill="hold">
                            <p:stCondLst>
                              <p:cond delay="960"/>
                            </p:stCondLst>
                            <p:childTnLst>
                              <p:par>
                                <p:cTn id="53" presetID="10" presetClass="entr" presetSubtype="0" fill="hold" nodeType="afterEffect">
                                  <p:stCondLst>
                                    <p:cond delay="0"/>
                                  </p:stCondLst>
                                  <p:childTnLst>
                                    <p:set>
                                      <p:cBhvr>
                                        <p:cTn id="54" dur="1" fill="hold">
                                          <p:stCondLst>
                                            <p:cond delay="0"/>
                                          </p:stCondLst>
                                        </p:cTn>
                                        <p:tgtEl>
                                          <p:spTgt spid="128"/>
                                        </p:tgtEl>
                                        <p:attrNameLst>
                                          <p:attrName>style.visibility</p:attrName>
                                        </p:attrNameLst>
                                      </p:cBhvr>
                                      <p:to>
                                        <p:strVal val="visible"/>
                                      </p:to>
                                    </p:set>
                                    <p:animEffect transition="in" filter="fade">
                                      <p:cBhvr>
                                        <p:cTn id="55" dur="80"/>
                                        <p:tgtEl>
                                          <p:spTgt spid="128"/>
                                        </p:tgtEl>
                                      </p:cBhvr>
                                    </p:animEffect>
                                  </p:childTnLst>
                                </p:cTn>
                              </p:par>
                            </p:childTnLst>
                          </p:cTn>
                        </p:par>
                        <p:par>
                          <p:cTn id="56" fill="hold">
                            <p:stCondLst>
                              <p:cond delay="1040"/>
                            </p:stCondLst>
                            <p:childTnLst>
                              <p:par>
                                <p:cTn id="57" presetID="10" presetClass="entr" presetSubtype="0" fill="hold" nodeType="after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fade">
                                      <p:cBhvr>
                                        <p:cTn id="59" dur="80"/>
                                        <p:tgtEl>
                                          <p:spTgt spid="115"/>
                                        </p:tgtEl>
                                      </p:cBhvr>
                                    </p:animEffect>
                                  </p:childTnLst>
                                </p:cTn>
                              </p:par>
                            </p:childTnLst>
                          </p:cTn>
                        </p:par>
                        <p:par>
                          <p:cTn id="60" fill="hold">
                            <p:stCondLst>
                              <p:cond delay="1120"/>
                            </p:stCondLst>
                            <p:childTnLst>
                              <p:par>
                                <p:cTn id="61" presetID="10" presetClass="entr" presetSubtype="0" fill="hold"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80"/>
                                        <p:tgtEl>
                                          <p:spTgt spid="49"/>
                                        </p:tgtEl>
                                      </p:cBhvr>
                                    </p:animEffect>
                                  </p:childTnLst>
                                </p:cTn>
                              </p:par>
                            </p:childTnLst>
                          </p:cTn>
                        </p:par>
                        <p:par>
                          <p:cTn id="64" fill="hold">
                            <p:stCondLst>
                              <p:cond delay="1200"/>
                            </p:stCondLst>
                            <p:childTnLst>
                              <p:par>
                                <p:cTn id="65" presetID="10" presetClass="entr" presetSubtype="0" fill="hold" nodeType="afterEffect">
                                  <p:stCondLst>
                                    <p:cond delay="0"/>
                                  </p:stCondLst>
                                  <p:childTnLst>
                                    <p:set>
                                      <p:cBhvr>
                                        <p:cTn id="66" dur="1" fill="hold">
                                          <p:stCondLst>
                                            <p:cond delay="0"/>
                                          </p:stCondLst>
                                        </p:cTn>
                                        <p:tgtEl>
                                          <p:spTgt spid="140"/>
                                        </p:tgtEl>
                                        <p:attrNameLst>
                                          <p:attrName>style.visibility</p:attrName>
                                        </p:attrNameLst>
                                      </p:cBhvr>
                                      <p:to>
                                        <p:strVal val="visible"/>
                                      </p:to>
                                    </p:set>
                                    <p:animEffect transition="in" filter="fade">
                                      <p:cBhvr>
                                        <p:cTn id="67" dur="80"/>
                                        <p:tgtEl>
                                          <p:spTgt spid="140"/>
                                        </p:tgtEl>
                                      </p:cBhvr>
                                    </p:animEffect>
                                  </p:childTnLst>
                                </p:cTn>
                              </p:par>
                            </p:childTnLst>
                          </p:cTn>
                        </p:par>
                        <p:par>
                          <p:cTn id="68" fill="hold">
                            <p:stCondLst>
                              <p:cond delay="1280"/>
                            </p:stCondLst>
                            <p:childTnLst>
                              <p:par>
                                <p:cTn id="69" presetID="10" presetClass="entr" presetSubtype="0" fill="hold" nodeType="afterEffect">
                                  <p:stCondLst>
                                    <p:cond delay="0"/>
                                  </p:stCondLst>
                                  <p:childTnLst>
                                    <p:set>
                                      <p:cBhvr>
                                        <p:cTn id="70" dur="1" fill="hold">
                                          <p:stCondLst>
                                            <p:cond delay="0"/>
                                          </p:stCondLst>
                                        </p:cTn>
                                        <p:tgtEl>
                                          <p:spTgt spid="127"/>
                                        </p:tgtEl>
                                        <p:attrNameLst>
                                          <p:attrName>style.visibility</p:attrName>
                                        </p:attrNameLst>
                                      </p:cBhvr>
                                      <p:to>
                                        <p:strVal val="visible"/>
                                      </p:to>
                                    </p:set>
                                    <p:animEffect transition="in" filter="fade">
                                      <p:cBhvr>
                                        <p:cTn id="71" dur="80"/>
                                        <p:tgtEl>
                                          <p:spTgt spid="127"/>
                                        </p:tgtEl>
                                      </p:cBhvr>
                                    </p:animEffect>
                                  </p:childTnLst>
                                </p:cTn>
                              </p:par>
                            </p:childTnLst>
                          </p:cTn>
                        </p:par>
                        <p:par>
                          <p:cTn id="72" fill="hold">
                            <p:stCondLst>
                              <p:cond delay="1360"/>
                            </p:stCondLst>
                            <p:childTnLst>
                              <p:par>
                                <p:cTn id="73" presetID="10" presetClass="entr" presetSubtype="0" fill="hold" nodeType="afterEffect">
                                  <p:stCondLst>
                                    <p:cond delay="0"/>
                                  </p:stCondLst>
                                  <p:childTnLst>
                                    <p:set>
                                      <p:cBhvr>
                                        <p:cTn id="74" dur="1" fill="hold">
                                          <p:stCondLst>
                                            <p:cond delay="0"/>
                                          </p:stCondLst>
                                        </p:cTn>
                                        <p:tgtEl>
                                          <p:spTgt spid="143"/>
                                        </p:tgtEl>
                                        <p:attrNameLst>
                                          <p:attrName>style.visibility</p:attrName>
                                        </p:attrNameLst>
                                      </p:cBhvr>
                                      <p:to>
                                        <p:strVal val="visible"/>
                                      </p:to>
                                    </p:set>
                                    <p:animEffect transition="in" filter="fade">
                                      <p:cBhvr>
                                        <p:cTn id="75" dur="80"/>
                                        <p:tgtEl>
                                          <p:spTgt spid="143"/>
                                        </p:tgtEl>
                                      </p:cBhvr>
                                    </p:animEffect>
                                  </p:childTnLst>
                                </p:cTn>
                              </p:par>
                            </p:childTnLst>
                          </p:cTn>
                        </p:par>
                        <p:par>
                          <p:cTn id="76" fill="hold">
                            <p:stCondLst>
                              <p:cond delay="1440"/>
                            </p:stCondLst>
                            <p:childTnLst>
                              <p:par>
                                <p:cTn id="77" presetID="10" presetClass="entr" presetSubtype="0" fill="hold" nodeType="afterEffect">
                                  <p:stCondLst>
                                    <p:cond delay="0"/>
                                  </p:stCondLst>
                                  <p:childTnLst>
                                    <p:set>
                                      <p:cBhvr>
                                        <p:cTn id="78" dur="1" fill="hold">
                                          <p:stCondLst>
                                            <p:cond delay="0"/>
                                          </p:stCondLst>
                                        </p:cTn>
                                        <p:tgtEl>
                                          <p:spTgt spid="117"/>
                                        </p:tgtEl>
                                        <p:attrNameLst>
                                          <p:attrName>style.visibility</p:attrName>
                                        </p:attrNameLst>
                                      </p:cBhvr>
                                      <p:to>
                                        <p:strVal val="visible"/>
                                      </p:to>
                                    </p:set>
                                    <p:animEffect transition="in" filter="fade">
                                      <p:cBhvr>
                                        <p:cTn id="79" dur="80"/>
                                        <p:tgtEl>
                                          <p:spTgt spid="117"/>
                                        </p:tgtEl>
                                      </p:cBhvr>
                                    </p:animEffect>
                                  </p:childTnLst>
                                </p:cTn>
                              </p:par>
                            </p:childTnLst>
                          </p:cTn>
                        </p:par>
                        <p:par>
                          <p:cTn id="80" fill="hold">
                            <p:stCondLst>
                              <p:cond delay="1520"/>
                            </p:stCondLst>
                            <p:childTnLst>
                              <p:par>
                                <p:cTn id="81" presetID="10" presetClass="entr" presetSubtype="0" fill="hold"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80"/>
                                        <p:tgtEl>
                                          <p:spTgt spid="9"/>
                                        </p:tgtEl>
                                      </p:cBhvr>
                                    </p:animEffect>
                                  </p:childTnLst>
                                </p:cTn>
                              </p:par>
                            </p:childTnLst>
                          </p:cTn>
                        </p:par>
                        <p:par>
                          <p:cTn id="84" fill="hold">
                            <p:stCondLst>
                              <p:cond delay="1600"/>
                            </p:stCondLst>
                            <p:childTnLst>
                              <p:par>
                                <p:cTn id="85" presetID="10" presetClass="entr" presetSubtype="0" fill="hold" nodeType="afterEffect">
                                  <p:stCondLst>
                                    <p:cond delay="0"/>
                                  </p:stCondLst>
                                  <p:childTnLst>
                                    <p:set>
                                      <p:cBhvr>
                                        <p:cTn id="86" dur="1" fill="hold">
                                          <p:stCondLst>
                                            <p:cond delay="0"/>
                                          </p:stCondLst>
                                        </p:cTn>
                                        <p:tgtEl>
                                          <p:spTgt spid="137"/>
                                        </p:tgtEl>
                                        <p:attrNameLst>
                                          <p:attrName>style.visibility</p:attrName>
                                        </p:attrNameLst>
                                      </p:cBhvr>
                                      <p:to>
                                        <p:strVal val="visible"/>
                                      </p:to>
                                    </p:set>
                                    <p:animEffect transition="in" filter="fade">
                                      <p:cBhvr>
                                        <p:cTn id="87" dur="80"/>
                                        <p:tgtEl>
                                          <p:spTgt spid="137"/>
                                        </p:tgtEl>
                                      </p:cBhvr>
                                    </p:animEffect>
                                  </p:childTnLst>
                                </p:cTn>
                              </p:par>
                            </p:childTnLst>
                          </p:cTn>
                        </p:par>
                        <p:par>
                          <p:cTn id="88" fill="hold">
                            <p:stCondLst>
                              <p:cond delay="1680"/>
                            </p:stCondLst>
                            <p:childTnLst>
                              <p:par>
                                <p:cTn id="89" presetID="10" presetClass="entr" presetSubtype="0" fill="hold" nodeType="afterEffect">
                                  <p:stCondLst>
                                    <p:cond delay="0"/>
                                  </p:stCondLst>
                                  <p:childTnLst>
                                    <p:set>
                                      <p:cBhvr>
                                        <p:cTn id="90" dur="1" fill="hold">
                                          <p:stCondLst>
                                            <p:cond delay="0"/>
                                          </p:stCondLst>
                                        </p:cTn>
                                        <p:tgtEl>
                                          <p:spTgt spid="138"/>
                                        </p:tgtEl>
                                        <p:attrNameLst>
                                          <p:attrName>style.visibility</p:attrName>
                                        </p:attrNameLst>
                                      </p:cBhvr>
                                      <p:to>
                                        <p:strVal val="visible"/>
                                      </p:to>
                                    </p:set>
                                    <p:animEffect transition="in" filter="fade">
                                      <p:cBhvr>
                                        <p:cTn id="91" dur="80"/>
                                        <p:tgtEl>
                                          <p:spTgt spid="138"/>
                                        </p:tgtEl>
                                      </p:cBhvr>
                                    </p:animEffect>
                                  </p:childTnLst>
                                </p:cTn>
                              </p:par>
                            </p:childTnLst>
                          </p:cTn>
                        </p:par>
                        <p:par>
                          <p:cTn id="92" fill="hold">
                            <p:stCondLst>
                              <p:cond delay="1760"/>
                            </p:stCondLst>
                            <p:childTnLst>
                              <p:par>
                                <p:cTn id="93" presetID="10" presetClass="entr" presetSubtype="0" fill="hold" nodeType="after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80"/>
                                        <p:tgtEl>
                                          <p:spTgt spid="118"/>
                                        </p:tgtEl>
                                      </p:cBhvr>
                                    </p:animEffect>
                                  </p:childTnLst>
                                </p:cTn>
                              </p:par>
                            </p:childTnLst>
                          </p:cTn>
                        </p:par>
                        <p:par>
                          <p:cTn id="96" fill="hold">
                            <p:stCondLst>
                              <p:cond delay="1840"/>
                            </p:stCondLst>
                            <p:childTnLst>
                              <p:par>
                                <p:cTn id="97" presetID="10" presetClass="entr" presetSubtype="0" fill="hold" nodeType="afterEffect">
                                  <p:stCondLst>
                                    <p:cond delay="0"/>
                                  </p:stCondLst>
                                  <p:childTnLst>
                                    <p:set>
                                      <p:cBhvr>
                                        <p:cTn id="98" dur="1" fill="hold">
                                          <p:stCondLst>
                                            <p:cond delay="0"/>
                                          </p:stCondLst>
                                        </p:cTn>
                                        <p:tgtEl>
                                          <p:spTgt spid="122"/>
                                        </p:tgtEl>
                                        <p:attrNameLst>
                                          <p:attrName>style.visibility</p:attrName>
                                        </p:attrNameLst>
                                      </p:cBhvr>
                                      <p:to>
                                        <p:strVal val="visible"/>
                                      </p:to>
                                    </p:set>
                                    <p:animEffect transition="in" filter="fade">
                                      <p:cBhvr>
                                        <p:cTn id="99" dur="80"/>
                                        <p:tgtEl>
                                          <p:spTgt spid="122"/>
                                        </p:tgtEl>
                                      </p:cBhvr>
                                    </p:animEffect>
                                  </p:childTnLst>
                                </p:cTn>
                              </p:par>
                            </p:childTnLst>
                          </p:cTn>
                        </p:par>
                        <p:par>
                          <p:cTn id="100" fill="hold">
                            <p:stCondLst>
                              <p:cond delay="1920"/>
                            </p:stCondLst>
                            <p:childTnLst>
                              <p:par>
                                <p:cTn id="101" presetID="10" presetClass="entr" presetSubtype="0" fill="hold" nodeType="after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80"/>
                                        <p:tgtEl>
                                          <p:spTgt spid="50"/>
                                        </p:tgtEl>
                                      </p:cBhvr>
                                    </p:animEffect>
                                  </p:childTnLst>
                                </p:cTn>
                              </p:par>
                            </p:childTnLst>
                          </p:cTn>
                        </p:par>
                        <p:par>
                          <p:cTn id="104" fill="hold">
                            <p:stCondLst>
                              <p:cond delay="2000"/>
                            </p:stCondLst>
                            <p:childTnLst>
                              <p:par>
                                <p:cTn id="105" presetID="10" presetClass="entr" presetSubtype="0" fill="hold" nodeType="afterEffect">
                                  <p:stCondLst>
                                    <p:cond delay="0"/>
                                  </p:stCondLst>
                                  <p:childTnLst>
                                    <p:set>
                                      <p:cBhvr>
                                        <p:cTn id="106" dur="1" fill="hold">
                                          <p:stCondLst>
                                            <p:cond delay="0"/>
                                          </p:stCondLst>
                                        </p:cTn>
                                        <p:tgtEl>
                                          <p:spTgt spid="113"/>
                                        </p:tgtEl>
                                        <p:attrNameLst>
                                          <p:attrName>style.visibility</p:attrName>
                                        </p:attrNameLst>
                                      </p:cBhvr>
                                      <p:to>
                                        <p:strVal val="visible"/>
                                      </p:to>
                                    </p:set>
                                    <p:animEffect transition="in" filter="fade">
                                      <p:cBhvr>
                                        <p:cTn id="107" dur="80"/>
                                        <p:tgtEl>
                                          <p:spTgt spid="113"/>
                                        </p:tgtEl>
                                      </p:cBhvr>
                                    </p:animEffect>
                                  </p:childTnLst>
                                </p:cTn>
                              </p:par>
                            </p:childTnLst>
                          </p:cTn>
                        </p:par>
                        <p:par>
                          <p:cTn id="108" fill="hold">
                            <p:stCondLst>
                              <p:cond delay="2080"/>
                            </p:stCondLst>
                            <p:childTnLst>
                              <p:par>
                                <p:cTn id="109" presetID="10" presetClass="entr" presetSubtype="0" fill="hold" nodeType="afterEffect">
                                  <p:stCondLst>
                                    <p:cond delay="0"/>
                                  </p:stCondLst>
                                  <p:childTnLst>
                                    <p:set>
                                      <p:cBhvr>
                                        <p:cTn id="110" dur="1" fill="hold">
                                          <p:stCondLst>
                                            <p:cond delay="0"/>
                                          </p:stCondLst>
                                        </p:cTn>
                                        <p:tgtEl>
                                          <p:spTgt spid="142"/>
                                        </p:tgtEl>
                                        <p:attrNameLst>
                                          <p:attrName>style.visibility</p:attrName>
                                        </p:attrNameLst>
                                      </p:cBhvr>
                                      <p:to>
                                        <p:strVal val="visible"/>
                                      </p:to>
                                    </p:set>
                                    <p:animEffect transition="in" filter="fade">
                                      <p:cBhvr>
                                        <p:cTn id="111" dur="80"/>
                                        <p:tgtEl>
                                          <p:spTgt spid="142"/>
                                        </p:tgtEl>
                                      </p:cBhvr>
                                    </p:animEffect>
                                  </p:childTnLst>
                                </p:cTn>
                              </p:par>
                            </p:childTnLst>
                          </p:cTn>
                        </p:par>
                        <p:par>
                          <p:cTn id="112" fill="hold">
                            <p:stCondLst>
                              <p:cond delay="2160"/>
                            </p:stCondLst>
                            <p:childTnLst>
                              <p:par>
                                <p:cTn id="113" presetID="10" presetClass="entr" presetSubtype="0" fill="hold" nodeType="after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fade">
                                      <p:cBhvr>
                                        <p:cTn id="115" dur="80"/>
                                        <p:tgtEl>
                                          <p:spTgt spid="52"/>
                                        </p:tgtEl>
                                      </p:cBhvr>
                                    </p:animEffect>
                                  </p:childTnLst>
                                </p:cTn>
                              </p:par>
                            </p:childTnLst>
                          </p:cTn>
                        </p:par>
                        <p:par>
                          <p:cTn id="116" fill="hold">
                            <p:stCondLst>
                              <p:cond delay="2240"/>
                            </p:stCondLst>
                            <p:childTnLst>
                              <p:par>
                                <p:cTn id="117" presetID="10" presetClass="entr" presetSubtype="0" fill="hold" nodeType="afterEffect">
                                  <p:stCondLst>
                                    <p:cond delay="0"/>
                                  </p:stCondLst>
                                  <p:childTnLst>
                                    <p:set>
                                      <p:cBhvr>
                                        <p:cTn id="118" dur="1" fill="hold">
                                          <p:stCondLst>
                                            <p:cond delay="0"/>
                                          </p:stCondLst>
                                        </p:cTn>
                                        <p:tgtEl>
                                          <p:spTgt spid="136"/>
                                        </p:tgtEl>
                                        <p:attrNameLst>
                                          <p:attrName>style.visibility</p:attrName>
                                        </p:attrNameLst>
                                      </p:cBhvr>
                                      <p:to>
                                        <p:strVal val="visible"/>
                                      </p:to>
                                    </p:set>
                                    <p:animEffect transition="in" filter="fade">
                                      <p:cBhvr>
                                        <p:cTn id="119" dur="80"/>
                                        <p:tgtEl>
                                          <p:spTgt spid="136"/>
                                        </p:tgtEl>
                                      </p:cBhvr>
                                    </p:animEffect>
                                  </p:childTnLst>
                                </p:cTn>
                              </p:par>
                            </p:childTnLst>
                          </p:cTn>
                        </p:par>
                        <p:par>
                          <p:cTn id="120" fill="hold">
                            <p:stCondLst>
                              <p:cond delay="2320"/>
                            </p:stCondLst>
                            <p:childTnLst>
                              <p:par>
                                <p:cTn id="121" presetID="10" presetClass="entr" presetSubtype="0" fill="hold" nodeType="afterEffect">
                                  <p:stCondLst>
                                    <p:cond delay="0"/>
                                  </p:stCondLst>
                                  <p:childTnLst>
                                    <p:set>
                                      <p:cBhvr>
                                        <p:cTn id="122" dur="1" fill="hold">
                                          <p:stCondLst>
                                            <p:cond delay="0"/>
                                          </p:stCondLst>
                                        </p:cTn>
                                        <p:tgtEl>
                                          <p:spTgt spid="133"/>
                                        </p:tgtEl>
                                        <p:attrNameLst>
                                          <p:attrName>style.visibility</p:attrName>
                                        </p:attrNameLst>
                                      </p:cBhvr>
                                      <p:to>
                                        <p:strVal val="visible"/>
                                      </p:to>
                                    </p:set>
                                    <p:animEffect transition="in" filter="fade">
                                      <p:cBhvr>
                                        <p:cTn id="123" dur="80"/>
                                        <p:tgtEl>
                                          <p:spTgt spid="133"/>
                                        </p:tgtEl>
                                      </p:cBhvr>
                                    </p:animEffect>
                                  </p:childTnLst>
                                </p:cTn>
                              </p:par>
                            </p:childTnLst>
                          </p:cTn>
                        </p:par>
                        <p:par>
                          <p:cTn id="124" fill="hold">
                            <p:stCondLst>
                              <p:cond delay="2400"/>
                            </p:stCondLst>
                            <p:childTnLst>
                              <p:par>
                                <p:cTn id="125" presetID="10" presetClass="entr" presetSubtype="0" fill="hold" nodeType="afterEffect">
                                  <p:stCondLst>
                                    <p:cond delay="0"/>
                                  </p:stCondLst>
                                  <p:childTnLst>
                                    <p:set>
                                      <p:cBhvr>
                                        <p:cTn id="126" dur="1" fill="hold">
                                          <p:stCondLst>
                                            <p:cond delay="0"/>
                                          </p:stCondLst>
                                        </p:cTn>
                                        <p:tgtEl>
                                          <p:spTgt spid="135"/>
                                        </p:tgtEl>
                                        <p:attrNameLst>
                                          <p:attrName>style.visibility</p:attrName>
                                        </p:attrNameLst>
                                      </p:cBhvr>
                                      <p:to>
                                        <p:strVal val="visible"/>
                                      </p:to>
                                    </p:set>
                                    <p:animEffect transition="in" filter="fade">
                                      <p:cBhvr>
                                        <p:cTn id="127" dur="80"/>
                                        <p:tgtEl>
                                          <p:spTgt spid="135"/>
                                        </p:tgtEl>
                                      </p:cBhvr>
                                    </p:animEffect>
                                  </p:childTnLst>
                                </p:cTn>
                              </p:par>
                            </p:childTnLst>
                          </p:cTn>
                        </p:par>
                        <p:par>
                          <p:cTn id="128" fill="hold">
                            <p:stCondLst>
                              <p:cond delay="2480"/>
                            </p:stCondLst>
                            <p:childTnLst>
                              <p:par>
                                <p:cTn id="129" presetID="10" presetClass="entr" presetSubtype="0" fill="hold" nodeType="afterEffect">
                                  <p:stCondLst>
                                    <p:cond delay="0"/>
                                  </p:stCondLst>
                                  <p:childTnLst>
                                    <p:set>
                                      <p:cBhvr>
                                        <p:cTn id="130" dur="1" fill="hold">
                                          <p:stCondLst>
                                            <p:cond delay="0"/>
                                          </p:stCondLst>
                                        </p:cTn>
                                        <p:tgtEl>
                                          <p:spTgt spid="48"/>
                                        </p:tgtEl>
                                        <p:attrNameLst>
                                          <p:attrName>style.visibility</p:attrName>
                                        </p:attrNameLst>
                                      </p:cBhvr>
                                      <p:to>
                                        <p:strVal val="visible"/>
                                      </p:to>
                                    </p:set>
                                    <p:animEffect transition="in" filter="fade">
                                      <p:cBhvr>
                                        <p:cTn id="131" dur="80"/>
                                        <p:tgtEl>
                                          <p:spTgt spid="48"/>
                                        </p:tgtEl>
                                      </p:cBhvr>
                                    </p:animEffect>
                                  </p:childTnLst>
                                </p:cTn>
                              </p:par>
                            </p:childTnLst>
                          </p:cTn>
                        </p:par>
                        <p:par>
                          <p:cTn id="132" fill="hold">
                            <p:stCondLst>
                              <p:cond delay="2560"/>
                            </p:stCondLst>
                            <p:childTnLst>
                              <p:par>
                                <p:cTn id="133" presetID="10" presetClass="entr" presetSubtype="0" fill="hold" nodeType="afterEffect">
                                  <p:stCondLst>
                                    <p:cond delay="0"/>
                                  </p:stCondLst>
                                  <p:childTnLst>
                                    <p:set>
                                      <p:cBhvr>
                                        <p:cTn id="134" dur="1" fill="hold">
                                          <p:stCondLst>
                                            <p:cond delay="0"/>
                                          </p:stCondLst>
                                        </p:cTn>
                                        <p:tgtEl>
                                          <p:spTgt spid="134"/>
                                        </p:tgtEl>
                                        <p:attrNameLst>
                                          <p:attrName>style.visibility</p:attrName>
                                        </p:attrNameLst>
                                      </p:cBhvr>
                                      <p:to>
                                        <p:strVal val="visible"/>
                                      </p:to>
                                    </p:set>
                                    <p:animEffect transition="in" filter="fade">
                                      <p:cBhvr>
                                        <p:cTn id="135" dur="80"/>
                                        <p:tgtEl>
                                          <p:spTgt spid="134"/>
                                        </p:tgtEl>
                                      </p:cBhvr>
                                    </p:animEffect>
                                  </p:childTnLst>
                                </p:cTn>
                              </p:par>
                            </p:childTnLst>
                          </p:cTn>
                        </p:par>
                        <p:par>
                          <p:cTn id="136" fill="hold">
                            <p:stCondLst>
                              <p:cond delay="2640"/>
                            </p:stCondLst>
                            <p:childTnLst>
                              <p:par>
                                <p:cTn id="137" presetID="10" presetClass="entr" presetSubtype="0" fill="hold" nodeType="after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fade">
                                      <p:cBhvr>
                                        <p:cTn id="139" dur="80"/>
                                        <p:tgtEl>
                                          <p:spTgt spid="55"/>
                                        </p:tgtEl>
                                      </p:cBhvr>
                                    </p:animEffect>
                                  </p:childTnLst>
                                </p:cTn>
                              </p:par>
                            </p:childTnLst>
                          </p:cTn>
                        </p:par>
                        <p:par>
                          <p:cTn id="140" fill="hold">
                            <p:stCondLst>
                              <p:cond delay="2720"/>
                            </p:stCondLst>
                            <p:childTnLst>
                              <p:par>
                                <p:cTn id="141" presetID="10" presetClass="entr" presetSubtype="0" fill="hold" nodeType="afterEffect">
                                  <p:stCondLst>
                                    <p:cond delay="0"/>
                                  </p:stCondLst>
                                  <p:childTnLst>
                                    <p:set>
                                      <p:cBhvr>
                                        <p:cTn id="142" dur="1" fill="hold">
                                          <p:stCondLst>
                                            <p:cond delay="0"/>
                                          </p:stCondLst>
                                        </p:cTn>
                                        <p:tgtEl>
                                          <p:spTgt spid="141"/>
                                        </p:tgtEl>
                                        <p:attrNameLst>
                                          <p:attrName>style.visibility</p:attrName>
                                        </p:attrNameLst>
                                      </p:cBhvr>
                                      <p:to>
                                        <p:strVal val="visible"/>
                                      </p:to>
                                    </p:set>
                                    <p:animEffect transition="in" filter="fade">
                                      <p:cBhvr>
                                        <p:cTn id="143" dur="80"/>
                                        <p:tgtEl>
                                          <p:spTgt spid="141"/>
                                        </p:tgtEl>
                                      </p:cBhvr>
                                    </p:animEffect>
                                  </p:childTnLst>
                                </p:cTn>
                              </p:par>
                            </p:childTnLst>
                          </p:cTn>
                        </p:par>
                        <p:par>
                          <p:cTn id="144" fill="hold">
                            <p:stCondLst>
                              <p:cond delay="2800"/>
                            </p:stCondLst>
                            <p:childTnLst>
                              <p:par>
                                <p:cTn id="145" presetID="10" presetClass="entr" presetSubtype="0" fill="hold" nodeType="afterEffect">
                                  <p:stCondLst>
                                    <p:cond delay="0"/>
                                  </p:stCondLst>
                                  <p:childTnLst>
                                    <p:set>
                                      <p:cBhvr>
                                        <p:cTn id="146" dur="1" fill="hold">
                                          <p:stCondLst>
                                            <p:cond delay="0"/>
                                          </p:stCondLst>
                                        </p:cTn>
                                        <p:tgtEl>
                                          <p:spTgt spid="116"/>
                                        </p:tgtEl>
                                        <p:attrNameLst>
                                          <p:attrName>style.visibility</p:attrName>
                                        </p:attrNameLst>
                                      </p:cBhvr>
                                      <p:to>
                                        <p:strVal val="visible"/>
                                      </p:to>
                                    </p:set>
                                    <p:animEffect transition="in" filter="fade">
                                      <p:cBhvr>
                                        <p:cTn id="147" dur="80"/>
                                        <p:tgtEl>
                                          <p:spTgt spid="116"/>
                                        </p:tgtEl>
                                      </p:cBhvr>
                                    </p:animEffect>
                                  </p:childTnLst>
                                </p:cTn>
                              </p:par>
                            </p:childTnLst>
                          </p:cTn>
                        </p:par>
                        <p:par>
                          <p:cTn id="148" fill="hold">
                            <p:stCondLst>
                              <p:cond delay="2880"/>
                            </p:stCondLst>
                            <p:childTnLst>
                              <p:par>
                                <p:cTn id="149" presetID="10" presetClass="entr" presetSubtype="0" fill="hold" nodeType="afterEffect">
                                  <p:stCondLst>
                                    <p:cond delay="0"/>
                                  </p:stCondLst>
                                  <p:childTnLst>
                                    <p:set>
                                      <p:cBhvr>
                                        <p:cTn id="150" dur="1" fill="hold">
                                          <p:stCondLst>
                                            <p:cond delay="0"/>
                                          </p:stCondLst>
                                        </p:cTn>
                                        <p:tgtEl>
                                          <p:spTgt spid="54"/>
                                        </p:tgtEl>
                                        <p:attrNameLst>
                                          <p:attrName>style.visibility</p:attrName>
                                        </p:attrNameLst>
                                      </p:cBhvr>
                                      <p:to>
                                        <p:strVal val="visible"/>
                                      </p:to>
                                    </p:set>
                                    <p:animEffect transition="in" filter="fade">
                                      <p:cBhvr>
                                        <p:cTn id="151" dur="80"/>
                                        <p:tgtEl>
                                          <p:spTgt spid="54"/>
                                        </p:tgtEl>
                                      </p:cBhvr>
                                    </p:animEffect>
                                  </p:childTnLst>
                                </p:cTn>
                              </p:par>
                            </p:childTnLst>
                          </p:cTn>
                        </p:par>
                        <p:par>
                          <p:cTn id="152" fill="hold">
                            <p:stCondLst>
                              <p:cond delay="2960"/>
                            </p:stCondLst>
                            <p:childTnLst>
                              <p:par>
                                <p:cTn id="153" presetID="10" presetClass="entr" presetSubtype="0" fill="hold" nodeType="afterEffect">
                                  <p:stCondLst>
                                    <p:cond delay="0"/>
                                  </p:stCondLst>
                                  <p:childTnLst>
                                    <p:set>
                                      <p:cBhvr>
                                        <p:cTn id="154" dur="1" fill="hold">
                                          <p:stCondLst>
                                            <p:cond delay="0"/>
                                          </p:stCondLst>
                                        </p:cTn>
                                        <p:tgtEl>
                                          <p:spTgt spid="132"/>
                                        </p:tgtEl>
                                        <p:attrNameLst>
                                          <p:attrName>style.visibility</p:attrName>
                                        </p:attrNameLst>
                                      </p:cBhvr>
                                      <p:to>
                                        <p:strVal val="visible"/>
                                      </p:to>
                                    </p:set>
                                    <p:animEffect transition="in" filter="fade">
                                      <p:cBhvr>
                                        <p:cTn id="155" dur="80"/>
                                        <p:tgtEl>
                                          <p:spTgt spid="132"/>
                                        </p:tgtEl>
                                      </p:cBhvr>
                                    </p:animEffect>
                                  </p:childTnLst>
                                </p:cTn>
                              </p:par>
                            </p:childTnLst>
                          </p:cTn>
                        </p:par>
                        <p:par>
                          <p:cTn id="156" fill="hold">
                            <p:stCondLst>
                              <p:cond delay="3040"/>
                            </p:stCondLst>
                            <p:childTnLst>
                              <p:par>
                                <p:cTn id="157" presetID="10" presetClass="entr" presetSubtype="0" fill="hold" nodeType="afterEffect">
                                  <p:stCondLst>
                                    <p:cond delay="0"/>
                                  </p:stCondLst>
                                  <p:childTnLst>
                                    <p:set>
                                      <p:cBhvr>
                                        <p:cTn id="158" dur="1" fill="hold">
                                          <p:stCondLst>
                                            <p:cond delay="0"/>
                                          </p:stCondLst>
                                        </p:cTn>
                                        <p:tgtEl>
                                          <p:spTgt spid="119"/>
                                        </p:tgtEl>
                                        <p:attrNameLst>
                                          <p:attrName>style.visibility</p:attrName>
                                        </p:attrNameLst>
                                      </p:cBhvr>
                                      <p:to>
                                        <p:strVal val="visible"/>
                                      </p:to>
                                    </p:set>
                                    <p:animEffect transition="in" filter="fade">
                                      <p:cBhvr>
                                        <p:cTn id="159" dur="80"/>
                                        <p:tgtEl>
                                          <p:spTgt spid="119"/>
                                        </p:tgtEl>
                                      </p:cBhvr>
                                    </p:animEffect>
                                  </p:childTnLst>
                                </p:cTn>
                              </p:par>
                            </p:childTnLst>
                          </p:cTn>
                        </p:par>
                      </p:childTnLst>
                    </p:cTn>
                  </p:par>
                  <p:par>
                    <p:cTn id="160" fill="hold">
                      <p:stCondLst>
                        <p:cond delay="indefinite"/>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0.08229 0.00625 L -0.08229 0.00648 L 0.19154 -0.00024 L -0.07643 0.00625 " pathEditMode="relative" rAng="0" ptsTypes="AAAA">
                                      <p:cBhvr>
                                        <p:cTn id="163" dur="2000" fill="hold"/>
                                        <p:tgtEl>
                                          <p:spTgt spid="148"/>
                                        </p:tgtEl>
                                        <p:attrNameLst>
                                          <p:attrName>ppt_x</p:attrName>
                                          <p:attrName>ppt_y</p:attrName>
                                        </p:attrNameLst>
                                      </p:cBhvr>
                                      <p:rCtr x="13685" y="-324"/>
                                    </p:animMotion>
                                  </p:childTnLst>
                                  <p:subTnLst>
                                    <p:audio>
                                      <p:cMediaNode>
                                        <p:cTn display="0" masterRel="sameClick">
                                          <p:stCondLst>
                                            <p:cond evt="begin" delay="0">
                                              <p:tn val="162"/>
                                            </p:cond>
                                          </p:stCondLst>
                                          <p:endCondLst>
                                            <p:cond evt="onStopAudio" delay="0">
                                              <p:tgtEl>
                                                <p:sldTgt/>
                                              </p:tgtEl>
                                            </p:cond>
                                          </p:endCondLst>
                                        </p:cTn>
                                        <p:tgtEl>
                                          <p:sndTgt r:embed="rId3" name="Boxing Bell Start Round-SoundBible.com-1691615580.wav"/>
                                        </p:tgtEl>
                                      </p:cMediaNode>
                                    </p:audio>
                                  </p:subTnLst>
                                </p:cTn>
                              </p:par>
                              <p:par>
                                <p:cTn id="164" presetID="0" presetClass="path" presetSubtype="0" accel="50000" decel="50000" fill="hold" nodeType="withEffect">
                                  <p:stCondLst>
                                    <p:cond delay="0"/>
                                  </p:stCondLst>
                                  <p:childTnLst>
                                    <p:animMotion origin="layout" path="M 0.10651 -0.01713 L -0.178 -0.00232 L 0.10651 -0.01713 Z " pathEditMode="relative" rAng="0" ptsTypes="AAA">
                                      <p:cBhvr>
                                        <p:cTn id="165" dur="2000" fill="hold"/>
                                        <p:tgtEl>
                                          <p:spTgt spid="145"/>
                                        </p:tgtEl>
                                        <p:attrNameLst>
                                          <p:attrName>ppt_x</p:attrName>
                                          <p:attrName>ppt_y</p:attrName>
                                        </p:attrNameLst>
                                      </p:cBhvr>
                                      <p:rCtr x="-14232" y="741"/>
                                    </p:animMotion>
                                  </p:childTnLst>
                                </p:cTn>
                              </p:par>
                              <p:par>
                                <p:cTn id="166" presetID="53" presetClass="entr" presetSubtype="16" fill="hold" nodeType="withEffect">
                                  <p:stCondLst>
                                    <p:cond delay="1000"/>
                                  </p:stCondLst>
                                  <p:childTnLst>
                                    <p:set>
                                      <p:cBhvr>
                                        <p:cTn id="167" dur="1" fill="hold">
                                          <p:stCondLst>
                                            <p:cond delay="0"/>
                                          </p:stCondLst>
                                        </p:cTn>
                                        <p:tgtEl>
                                          <p:spTgt spid="3">
                                            <p:txEl>
                                              <p:pRg st="0" end="0"/>
                                            </p:txEl>
                                          </p:spTgt>
                                        </p:tgtEl>
                                        <p:attrNameLst>
                                          <p:attrName>style.visibility</p:attrName>
                                        </p:attrNameLst>
                                      </p:cBhvr>
                                      <p:to>
                                        <p:strVal val="visible"/>
                                      </p:to>
                                    </p:set>
                                    <p:anim calcmode="lin" valueType="num">
                                      <p:cBhvr>
                                        <p:cTn id="16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05601" y="1807492"/>
            <a:ext cx="8424334" cy="3562685"/>
          </a:xfrm>
          <a:prstGeom prst="rect">
            <a:avLst/>
          </a:prstGeom>
        </p:spPr>
      </p:pic>
    </p:spTree>
    <p:extLst>
      <p:ext uri="{BB962C8B-B14F-4D97-AF65-F5344CB8AC3E}">
        <p14:creationId xmlns:p14="http://schemas.microsoft.com/office/powerpoint/2010/main" val="2567545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17AFBE"/>
                </a:solidFill>
              </a:rPr>
              <a:t>Importance of SRM</a:t>
            </a:r>
          </a:p>
        </p:txBody>
      </p:sp>
      <p:pic>
        <p:nvPicPr>
          <p:cNvPr id="5" name="Content Placeholder 4"/>
          <p:cNvPicPr>
            <a:picLocks noGrp="1" noChangeAspect="1"/>
          </p:cNvPicPr>
          <p:nvPr>
            <p:ph idx="1"/>
          </p:nvPr>
        </p:nvPicPr>
        <p:blipFill rotWithShape="1">
          <a:blip r:embed="rId3"/>
          <a:srcRect l="2029" t="2404" r="1160" b="3625"/>
          <a:stretch/>
        </p:blipFill>
        <p:spPr>
          <a:xfrm>
            <a:off x="754380" y="1931670"/>
            <a:ext cx="7635240" cy="3851910"/>
          </a:xfrm>
          <a:prstGeom prst="rect">
            <a:avLst/>
          </a:prstGeom>
          <a:ln>
            <a:noFill/>
          </a:ln>
          <a:effectLst>
            <a:softEdge rad="112500"/>
          </a:effectLst>
        </p:spPr>
      </p:pic>
      <p:sp>
        <p:nvSpPr>
          <p:cNvPr id="3" name="TextBox 2"/>
          <p:cNvSpPr txBox="1"/>
          <p:nvPr/>
        </p:nvSpPr>
        <p:spPr>
          <a:xfrm>
            <a:off x="7246620" y="5506581"/>
            <a:ext cx="1783080" cy="300082"/>
          </a:xfrm>
          <a:prstGeom prst="rect">
            <a:avLst/>
          </a:prstGeom>
          <a:noFill/>
        </p:spPr>
        <p:txBody>
          <a:bodyPr wrap="square" rtlCol="0">
            <a:spAutoFit/>
          </a:bodyPr>
          <a:lstStyle/>
          <a:p>
            <a:pPr defTabSz="685800"/>
            <a:r>
              <a:rPr lang="en-GB" sz="1350" i="1" kern="0" dirty="0">
                <a:solidFill>
                  <a:sysClr val="windowText" lastClr="000000"/>
                </a:solidFill>
              </a:rPr>
              <a:t>Source: Cabinet Office</a:t>
            </a:r>
          </a:p>
        </p:txBody>
      </p:sp>
    </p:spTree>
    <p:extLst>
      <p:ext uri="{BB962C8B-B14F-4D97-AF65-F5344CB8AC3E}">
        <p14:creationId xmlns:p14="http://schemas.microsoft.com/office/powerpoint/2010/main" val="3668269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rriage cartoon">
            <a:extLst>
              <a:ext uri="{FF2B5EF4-FFF2-40B4-BE49-F238E27FC236}">
                <a16:creationId xmlns:a16="http://schemas.microsoft.com/office/drawing/2014/main" id="{4E176DF5-ED4A-4FFC-934E-CFC78C1859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7239" y="3719143"/>
            <a:ext cx="3147871" cy="17628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arriage cartoon">
            <a:extLst>
              <a:ext uri="{FF2B5EF4-FFF2-40B4-BE49-F238E27FC236}">
                <a16:creationId xmlns:a16="http://schemas.microsoft.com/office/drawing/2014/main" id="{3F05D16F-C354-4D66-8375-D20D0789A6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6917" y="3457521"/>
            <a:ext cx="2220965" cy="22860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arriage cartoon">
            <a:extLst>
              <a:ext uri="{FF2B5EF4-FFF2-40B4-BE49-F238E27FC236}">
                <a16:creationId xmlns:a16="http://schemas.microsoft.com/office/drawing/2014/main" id="{9819C78F-D42C-44FE-853E-C4BF033920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461" y="1175087"/>
            <a:ext cx="2886367" cy="16261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arriage cartoon">
            <a:extLst>
              <a:ext uri="{FF2B5EF4-FFF2-40B4-BE49-F238E27FC236}">
                <a16:creationId xmlns:a16="http://schemas.microsoft.com/office/drawing/2014/main" id="{FBC06ABD-AA58-4F53-B4C5-B5F9F403C9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6917" y="925100"/>
            <a:ext cx="2101821" cy="2101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D80D0D-AD34-452C-BAE5-ACCC447820E7}"/>
              </a:ext>
            </a:extLst>
          </p:cNvPr>
          <p:cNvSpPr txBox="1"/>
          <p:nvPr/>
        </p:nvSpPr>
        <p:spPr>
          <a:xfrm>
            <a:off x="2160797" y="2897439"/>
            <a:ext cx="4921331" cy="415498"/>
          </a:xfrm>
          <a:prstGeom prst="rect">
            <a:avLst/>
          </a:prstGeom>
          <a:noFill/>
        </p:spPr>
        <p:txBody>
          <a:bodyPr wrap="square" rtlCol="0">
            <a:spAutoFit/>
          </a:bodyPr>
          <a:lstStyle/>
          <a:p>
            <a:pPr defTabSz="685800"/>
            <a:r>
              <a:rPr lang="en-GB" sz="2100" kern="0" dirty="0">
                <a:solidFill>
                  <a:sysClr val="windowText" lastClr="000000"/>
                </a:solidFill>
              </a:rPr>
              <a:t>Supplier Relationships: Like a Marriage?</a:t>
            </a:r>
          </a:p>
        </p:txBody>
      </p:sp>
      <p:pic>
        <p:nvPicPr>
          <p:cNvPr id="2062" name="Picture 14" descr="Image result for marriage cartoon">
            <a:extLst>
              <a:ext uri="{FF2B5EF4-FFF2-40B4-BE49-F238E27FC236}">
                <a16:creationId xmlns:a16="http://schemas.microsoft.com/office/drawing/2014/main" id="{131490E6-BA89-404C-AE77-C5C025ACDF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760" y="3289854"/>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arriage cartoon">
            <a:extLst>
              <a:ext uri="{FF2B5EF4-FFF2-40B4-BE49-F238E27FC236}">
                <a16:creationId xmlns:a16="http://schemas.microsoft.com/office/drawing/2014/main" id="{117B3019-7D30-478E-A31A-427428DC60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77501" y="1107598"/>
            <a:ext cx="1607344" cy="16073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08534" y="857250"/>
            <a:ext cx="6025858" cy="5279199"/>
          </a:xfrm>
          <a:prstGeom prst="rect">
            <a:avLst/>
          </a:prstGeom>
        </p:spPr>
      </p:pic>
    </p:spTree>
    <p:extLst>
      <p:ext uri="{BB962C8B-B14F-4D97-AF65-F5344CB8AC3E}">
        <p14:creationId xmlns:p14="http://schemas.microsoft.com/office/powerpoint/2010/main" val="123101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05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6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5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05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5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66"/>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rriage cartoon">
            <a:extLst>
              <a:ext uri="{FF2B5EF4-FFF2-40B4-BE49-F238E27FC236}">
                <a16:creationId xmlns:a16="http://schemas.microsoft.com/office/drawing/2014/main" id="{4E176DF5-ED4A-4FFC-934E-CFC78C1859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7239" y="3719143"/>
            <a:ext cx="3147871" cy="17628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arriage cartoon">
            <a:extLst>
              <a:ext uri="{FF2B5EF4-FFF2-40B4-BE49-F238E27FC236}">
                <a16:creationId xmlns:a16="http://schemas.microsoft.com/office/drawing/2014/main" id="{3F05D16F-C354-4D66-8375-D20D0789A63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26917" y="3457521"/>
            <a:ext cx="2220965" cy="22860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marriage cartoon">
            <a:extLst>
              <a:ext uri="{FF2B5EF4-FFF2-40B4-BE49-F238E27FC236}">
                <a16:creationId xmlns:a16="http://schemas.microsoft.com/office/drawing/2014/main" id="{9819C78F-D42C-44FE-853E-C4BF033920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0461" y="1175087"/>
            <a:ext cx="2886367" cy="16261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arriage cartoon">
            <a:extLst>
              <a:ext uri="{FF2B5EF4-FFF2-40B4-BE49-F238E27FC236}">
                <a16:creationId xmlns:a16="http://schemas.microsoft.com/office/drawing/2014/main" id="{FBC06ABD-AA58-4F53-B4C5-B5F9F403C9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26917" y="925100"/>
            <a:ext cx="2101821" cy="21018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D80D0D-AD34-452C-BAE5-ACCC447820E7}"/>
              </a:ext>
            </a:extLst>
          </p:cNvPr>
          <p:cNvSpPr txBox="1"/>
          <p:nvPr/>
        </p:nvSpPr>
        <p:spPr>
          <a:xfrm>
            <a:off x="2160797" y="2897439"/>
            <a:ext cx="4921331" cy="415498"/>
          </a:xfrm>
          <a:prstGeom prst="rect">
            <a:avLst/>
          </a:prstGeom>
          <a:noFill/>
        </p:spPr>
        <p:txBody>
          <a:bodyPr wrap="square" rtlCol="0">
            <a:spAutoFit/>
          </a:bodyPr>
          <a:lstStyle/>
          <a:p>
            <a:pPr defTabSz="685800"/>
            <a:r>
              <a:rPr lang="en-GB" sz="2100" kern="0" dirty="0">
                <a:solidFill>
                  <a:sysClr val="windowText" lastClr="000000"/>
                </a:solidFill>
              </a:rPr>
              <a:t>Supplier Relationships: Like a Marriage?</a:t>
            </a:r>
          </a:p>
        </p:txBody>
      </p:sp>
      <p:pic>
        <p:nvPicPr>
          <p:cNvPr id="2062" name="Picture 14" descr="Image result for marriage cartoon">
            <a:extLst>
              <a:ext uri="{FF2B5EF4-FFF2-40B4-BE49-F238E27FC236}">
                <a16:creationId xmlns:a16="http://schemas.microsoft.com/office/drawing/2014/main" id="{131490E6-BA89-404C-AE77-C5C025ACDF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760" y="3289854"/>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marriage cartoon">
            <a:extLst>
              <a:ext uri="{FF2B5EF4-FFF2-40B4-BE49-F238E27FC236}">
                <a16:creationId xmlns:a16="http://schemas.microsoft.com/office/drawing/2014/main" id="{117B3019-7D30-478E-A31A-427428DC607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77501" y="1107598"/>
            <a:ext cx="1607344" cy="160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809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159186" y="1794504"/>
            <a:ext cx="4734287" cy="4734287"/>
          </a:xfrm>
          <a:prstGeom prst="rect">
            <a:avLst/>
          </a:prstGeom>
        </p:spPr>
      </p:pic>
      <p:sp>
        <p:nvSpPr>
          <p:cNvPr id="18" name="TextBox 17"/>
          <p:cNvSpPr txBox="1"/>
          <p:nvPr/>
        </p:nvSpPr>
        <p:spPr>
          <a:xfrm>
            <a:off x="94594" y="1034612"/>
            <a:ext cx="8939048" cy="784830"/>
          </a:xfrm>
          <a:prstGeom prst="rect">
            <a:avLst/>
          </a:prstGeom>
          <a:noFill/>
        </p:spPr>
        <p:txBody>
          <a:bodyPr wrap="square" rtlCol="0">
            <a:spAutoFit/>
          </a:bodyPr>
          <a:lstStyle/>
          <a:p>
            <a:pPr algn="ctr" defTabSz="685800"/>
            <a:r>
              <a:rPr lang="en-GB" sz="4500" kern="0" dirty="0">
                <a:solidFill>
                  <a:srgbClr val="17AFBE"/>
                </a:solidFill>
              </a:rPr>
              <a:t>5 Stages of a Relationship</a:t>
            </a:r>
          </a:p>
        </p:txBody>
      </p:sp>
      <p:sp>
        <p:nvSpPr>
          <p:cNvPr id="2" name="TextBox 1"/>
          <p:cNvSpPr txBox="1"/>
          <p:nvPr/>
        </p:nvSpPr>
        <p:spPr>
          <a:xfrm>
            <a:off x="7058025" y="5308253"/>
            <a:ext cx="2243138" cy="715581"/>
          </a:xfrm>
          <a:prstGeom prst="rect">
            <a:avLst/>
          </a:prstGeom>
          <a:noFill/>
        </p:spPr>
        <p:txBody>
          <a:bodyPr wrap="square" rtlCol="0">
            <a:spAutoFit/>
          </a:bodyPr>
          <a:lstStyle/>
          <a:p>
            <a:pPr defTabSz="685800"/>
            <a:r>
              <a:rPr lang="en-GB" sz="1350" i="1" kern="0" dirty="0">
                <a:solidFill>
                  <a:sysClr val="windowText" lastClr="000000"/>
                </a:solidFill>
              </a:rPr>
              <a:t>Source: www.LoveAtFirstFight.com (Bruce </a:t>
            </a:r>
            <a:r>
              <a:rPr lang="en-GB" sz="1350" i="1" kern="0" dirty="0" err="1">
                <a:solidFill>
                  <a:sysClr val="windowText" lastClr="000000"/>
                </a:solidFill>
              </a:rPr>
              <a:t>Muzik</a:t>
            </a:r>
            <a:r>
              <a:rPr lang="en-GB" sz="1350" i="1" kern="0" dirty="0">
                <a:solidFill>
                  <a:sysClr val="windowText" lastClr="000000"/>
                </a:solidFill>
              </a:rPr>
              <a:t>)</a:t>
            </a:r>
          </a:p>
        </p:txBody>
      </p:sp>
    </p:spTree>
    <p:extLst>
      <p:ext uri="{BB962C8B-B14F-4D97-AF65-F5344CB8AC3E}">
        <p14:creationId xmlns:p14="http://schemas.microsoft.com/office/powerpoint/2010/main" val="1707657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stretch>
            <a:fillRect/>
          </a:stretch>
        </p:blipFill>
        <p:spPr>
          <a:xfrm>
            <a:off x="2634344" y="1436078"/>
            <a:ext cx="3298371" cy="132016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0" y="3335071"/>
            <a:ext cx="3646715" cy="266567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49143" y="2484664"/>
            <a:ext cx="2427515" cy="3516086"/>
          </a:xfrm>
          <a:prstGeom prst="rect">
            <a:avLst/>
          </a:prstGeom>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b="-23890"/>
          <a:stretch/>
        </p:blipFill>
        <p:spPr>
          <a:xfrm>
            <a:off x="5965372" y="857250"/>
            <a:ext cx="3178628" cy="3069773"/>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857250"/>
            <a:ext cx="2754086" cy="2477821"/>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t="-1" b="-1917"/>
          <a:stretch/>
        </p:blipFill>
        <p:spPr>
          <a:xfrm>
            <a:off x="3603172" y="3335071"/>
            <a:ext cx="3178628" cy="2714665"/>
          </a:xfrm>
          <a:prstGeom prst="rect">
            <a:avLst/>
          </a:prstGeom>
        </p:spPr>
      </p:pic>
    </p:spTree>
    <p:extLst>
      <p:ext uri="{BB962C8B-B14F-4D97-AF65-F5344CB8AC3E}">
        <p14:creationId xmlns:p14="http://schemas.microsoft.com/office/powerpoint/2010/main" val="3418561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E1B7081-3302-4FB0-AAB1-8B34A98B2A4C}"/>
              </a:ext>
            </a:extLst>
          </p:cNvPr>
          <p:cNvCxnSpPr>
            <a:cxnSpLocks/>
          </p:cNvCxnSpPr>
          <p:nvPr/>
        </p:nvCxnSpPr>
        <p:spPr>
          <a:xfrm>
            <a:off x="-89884" y="5373683"/>
            <a:ext cx="9343038" cy="0"/>
          </a:xfrm>
          <a:prstGeom prst="line">
            <a:avLst/>
          </a:prstGeom>
          <a:ln w="34925" cap="rnd">
            <a:solidFill>
              <a:schemeClr val="bg1"/>
            </a:solidFill>
            <a:round/>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16EB2207-C46B-4BE6-BB40-4B5B9CA8D4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3990" y="3258406"/>
            <a:ext cx="4014746" cy="2105732"/>
          </a:xfrm>
          <a:prstGeom prst="rect">
            <a:avLst/>
          </a:prstGeom>
        </p:spPr>
      </p:pic>
      <p:pic>
        <p:nvPicPr>
          <p:cNvPr id="10" name="Graphic 14">
            <a:extLst>
              <a:ext uri="{FF2B5EF4-FFF2-40B4-BE49-F238E27FC236}">
                <a16:creationId xmlns:a16="http://schemas.microsoft.com/office/drawing/2014/main" id="{FAB98C5B-F94C-421F-B7D8-F581C2AE78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18905" y="3552712"/>
            <a:ext cx="1458892" cy="1809201"/>
          </a:xfrm>
          <a:prstGeom prst="rect">
            <a:avLst/>
          </a:prstGeom>
        </p:spPr>
      </p:pic>
      <p:pic>
        <p:nvPicPr>
          <p:cNvPr id="18" name="Graphic 14">
            <a:extLst>
              <a:ext uri="{FF2B5EF4-FFF2-40B4-BE49-F238E27FC236}">
                <a16:creationId xmlns:a16="http://schemas.microsoft.com/office/drawing/2014/main" id="{8ADB75E9-4316-40B2-A79E-4A1C74B41B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762" y="3736948"/>
            <a:ext cx="800473" cy="800473"/>
          </a:xfrm>
          <a:prstGeom prst="rect">
            <a:avLst/>
          </a:prstGeom>
        </p:spPr>
      </p:pic>
      <p:sp>
        <p:nvSpPr>
          <p:cNvPr id="19" name="Rectangle 18">
            <a:extLst>
              <a:ext uri="{FF2B5EF4-FFF2-40B4-BE49-F238E27FC236}">
                <a16:creationId xmlns:a16="http://schemas.microsoft.com/office/drawing/2014/main" id="{406162C8-9951-4D24-9150-9858F6A199FC}"/>
              </a:ext>
            </a:extLst>
          </p:cNvPr>
          <p:cNvSpPr/>
          <p:nvPr/>
        </p:nvSpPr>
        <p:spPr>
          <a:xfrm>
            <a:off x="3764045" y="4647067"/>
            <a:ext cx="399903" cy="418576"/>
          </a:xfrm>
          <a:prstGeom prst="rect">
            <a:avLst/>
          </a:prstGeom>
        </p:spPr>
        <p:txBody>
          <a:bodyPr wrap="square" lIns="0" tIns="0" rIns="0" bIns="0">
            <a:spAutoFit/>
          </a:bodyPr>
          <a:lstStyle/>
          <a:p>
            <a:pPr algn="ctr" defTabSz="685800">
              <a:lnSpc>
                <a:spcPct val="85000"/>
              </a:lnSpc>
            </a:pPr>
            <a:r>
              <a:rPr lang="en-GB" sz="2100" b="1" kern="0" dirty="0">
                <a:solidFill>
                  <a:prstClr val="white"/>
                </a:solidFill>
              </a:rPr>
              <a:t>8</a:t>
            </a:r>
            <a:br>
              <a:rPr lang="en-GB" sz="1500" b="1" kern="0" dirty="0">
                <a:solidFill>
                  <a:srgbClr val="6D2065"/>
                </a:solidFill>
              </a:rPr>
            </a:br>
            <a:r>
              <a:rPr lang="en-GB" sz="1100" kern="0" dirty="0">
                <a:solidFill>
                  <a:prstClr val="white"/>
                </a:solidFill>
              </a:rPr>
              <a:t>offices</a:t>
            </a:r>
          </a:p>
        </p:txBody>
      </p:sp>
      <p:pic>
        <p:nvPicPr>
          <p:cNvPr id="21" name="Graphic 15">
            <a:extLst>
              <a:ext uri="{FF2B5EF4-FFF2-40B4-BE49-F238E27FC236}">
                <a16:creationId xmlns:a16="http://schemas.microsoft.com/office/drawing/2014/main" id="{90C5A3EF-2895-44BC-9468-A05178F88D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05977" y="3699112"/>
            <a:ext cx="800473" cy="800473"/>
          </a:xfrm>
          <a:prstGeom prst="rect">
            <a:avLst/>
          </a:prstGeom>
        </p:spPr>
      </p:pic>
      <p:sp>
        <p:nvSpPr>
          <p:cNvPr id="22" name="Rectangle 21">
            <a:extLst>
              <a:ext uri="{FF2B5EF4-FFF2-40B4-BE49-F238E27FC236}">
                <a16:creationId xmlns:a16="http://schemas.microsoft.com/office/drawing/2014/main" id="{8CE4F6E6-687E-4957-9553-22319A6816C6}"/>
              </a:ext>
            </a:extLst>
          </p:cNvPr>
          <p:cNvSpPr/>
          <p:nvPr/>
        </p:nvSpPr>
        <p:spPr>
          <a:xfrm>
            <a:off x="6478439" y="4623359"/>
            <a:ext cx="696493" cy="562462"/>
          </a:xfrm>
          <a:prstGeom prst="rect">
            <a:avLst/>
          </a:prstGeom>
        </p:spPr>
        <p:txBody>
          <a:bodyPr wrap="square" lIns="0" tIns="0" rIns="0" bIns="0">
            <a:spAutoFit/>
          </a:bodyPr>
          <a:lstStyle/>
          <a:p>
            <a:pPr algn="ctr" defTabSz="685800">
              <a:lnSpc>
                <a:spcPct val="85000"/>
              </a:lnSpc>
            </a:pPr>
            <a:r>
              <a:rPr lang="en-GB" sz="2100" b="1" kern="0" dirty="0">
                <a:solidFill>
                  <a:prstClr val="white"/>
                </a:solidFill>
              </a:rPr>
              <a:t>3,571</a:t>
            </a:r>
            <a:br>
              <a:rPr lang="en-GB" sz="1500" b="1" kern="0" dirty="0">
                <a:solidFill>
                  <a:prstClr val="white"/>
                </a:solidFill>
              </a:rPr>
            </a:br>
            <a:r>
              <a:rPr lang="en-GB" sz="1100" kern="0" dirty="0">
                <a:solidFill>
                  <a:prstClr val="white"/>
                </a:solidFill>
              </a:rPr>
              <a:t>business </a:t>
            </a:r>
            <a:br>
              <a:rPr lang="en-GB" sz="1100" kern="0" dirty="0">
                <a:solidFill>
                  <a:prstClr val="white"/>
                </a:solidFill>
              </a:rPr>
            </a:br>
            <a:r>
              <a:rPr lang="en-GB" sz="1100" kern="0" dirty="0">
                <a:solidFill>
                  <a:prstClr val="white"/>
                </a:solidFill>
              </a:rPr>
              <a:t>customers</a:t>
            </a:r>
          </a:p>
        </p:txBody>
      </p:sp>
      <p:pic>
        <p:nvPicPr>
          <p:cNvPr id="23" name="Graphic 20">
            <a:extLst>
              <a:ext uri="{FF2B5EF4-FFF2-40B4-BE49-F238E27FC236}">
                <a16:creationId xmlns:a16="http://schemas.microsoft.com/office/drawing/2014/main" id="{19DCD71F-9851-4A3D-A413-16C92D332C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8739" y="3736948"/>
            <a:ext cx="800473" cy="800473"/>
          </a:xfrm>
          <a:prstGeom prst="rect">
            <a:avLst/>
          </a:prstGeom>
        </p:spPr>
      </p:pic>
      <p:sp>
        <p:nvSpPr>
          <p:cNvPr id="24" name="Rectangle 23">
            <a:extLst>
              <a:ext uri="{FF2B5EF4-FFF2-40B4-BE49-F238E27FC236}">
                <a16:creationId xmlns:a16="http://schemas.microsoft.com/office/drawing/2014/main" id="{47ED415B-7C53-437A-879C-8960EE1A4CDB}"/>
              </a:ext>
            </a:extLst>
          </p:cNvPr>
          <p:cNvSpPr/>
          <p:nvPr/>
        </p:nvSpPr>
        <p:spPr>
          <a:xfrm>
            <a:off x="4762600" y="4621677"/>
            <a:ext cx="1276904" cy="562462"/>
          </a:xfrm>
          <a:prstGeom prst="rect">
            <a:avLst/>
          </a:prstGeom>
        </p:spPr>
        <p:txBody>
          <a:bodyPr wrap="square" lIns="0" tIns="0" rIns="0" bIns="0">
            <a:spAutoFit/>
          </a:bodyPr>
          <a:lstStyle/>
          <a:p>
            <a:pPr algn="ctr" defTabSz="685800">
              <a:lnSpc>
                <a:spcPct val="85000"/>
              </a:lnSpc>
            </a:pPr>
            <a:r>
              <a:rPr lang="en-GB" sz="2100" b="1" kern="0" dirty="0">
                <a:solidFill>
                  <a:prstClr val="white"/>
                </a:solidFill>
              </a:rPr>
              <a:t>256</a:t>
            </a:r>
            <a:br>
              <a:rPr lang="en-GB" sz="1500" b="1" kern="0" dirty="0">
                <a:solidFill>
                  <a:prstClr val="white"/>
                </a:solidFill>
              </a:rPr>
            </a:br>
            <a:r>
              <a:rPr lang="en-GB" sz="1100" kern="0" dirty="0">
                <a:solidFill>
                  <a:prstClr val="white"/>
                </a:solidFill>
              </a:rPr>
              <a:t>Virgin Media</a:t>
            </a:r>
            <a:br>
              <a:rPr lang="en-GB" sz="1100" kern="0" dirty="0">
                <a:solidFill>
                  <a:prstClr val="white"/>
                </a:solidFill>
              </a:rPr>
            </a:br>
            <a:r>
              <a:rPr lang="en-GB" sz="1100" kern="0" dirty="0">
                <a:solidFill>
                  <a:prstClr val="white"/>
                </a:solidFill>
              </a:rPr>
              <a:t>Business employees</a:t>
            </a:r>
          </a:p>
        </p:txBody>
      </p:sp>
      <p:cxnSp>
        <p:nvCxnSpPr>
          <p:cNvPr id="46" name="Straight Connector 45">
            <a:extLst>
              <a:ext uri="{FF2B5EF4-FFF2-40B4-BE49-F238E27FC236}">
                <a16:creationId xmlns:a16="http://schemas.microsoft.com/office/drawing/2014/main" id="{7E013FB3-1431-491A-ACD5-6A4CA13BC74E}"/>
              </a:ext>
            </a:extLst>
          </p:cNvPr>
          <p:cNvCxnSpPr>
            <a:cxnSpLocks/>
            <a:stCxn id="48" idx="2"/>
          </p:cNvCxnSpPr>
          <p:nvPr/>
        </p:nvCxnSpPr>
        <p:spPr>
          <a:xfrm flipV="1">
            <a:off x="6667972" y="2652559"/>
            <a:ext cx="2450768" cy="3896"/>
          </a:xfrm>
          <a:prstGeom prst="line">
            <a:avLst/>
          </a:prstGeom>
          <a:ln w="34925" cap="rnd">
            <a:solidFill>
              <a:srgbClr val="6D2065"/>
            </a:solidFill>
            <a:round/>
          </a:ln>
        </p:spPr>
        <p:style>
          <a:lnRef idx="2">
            <a:schemeClr val="accent1"/>
          </a:lnRef>
          <a:fillRef idx="0">
            <a:schemeClr val="accent1"/>
          </a:fillRef>
          <a:effectRef idx="1">
            <a:schemeClr val="accent1"/>
          </a:effectRef>
          <a:fontRef idx="minor">
            <a:schemeClr val="tx1"/>
          </a:fontRef>
        </p:style>
      </p:cxnSp>
      <p:sp>
        <p:nvSpPr>
          <p:cNvPr id="48" name="Freeform 1537">
            <a:extLst>
              <a:ext uri="{FF2B5EF4-FFF2-40B4-BE49-F238E27FC236}">
                <a16:creationId xmlns:a16="http://schemas.microsoft.com/office/drawing/2014/main" id="{00DF1DE5-4BCF-4C5C-BD64-1DC198D6206E}"/>
              </a:ext>
            </a:extLst>
          </p:cNvPr>
          <p:cNvSpPr>
            <a:spLocks/>
          </p:cNvSpPr>
          <p:nvPr/>
        </p:nvSpPr>
        <p:spPr bwMode="auto">
          <a:xfrm rot="1497823">
            <a:off x="6023318" y="2264576"/>
            <a:ext cx="680256" cy="681075"/>
          </a:xfrm>
          <a:custGeom>
            <a:avLst/>
            <a:gdLst>
              <a:gd name="T0" fmla="*/ 1621 w 1621"/>
              <a:gd name="T1" fmla="*/ 615 h 1620"/>
              <a:gd name="T2" fmla="*/ 1570 w 1621"/>
              <a:gd name="T3" fmla="*/ 565 h 1620"/>
              <a:gd name="T4" fmla="*/ 1520 w 1621"/>
              <a:gd name="T5" fmla="*/ 615 h 1620"/>
              <a:gd name="T6" fmla="*/ 1554 w 1621"/>
              <a:gd name="T7" fmla="*/ 661 h 1620"/>
              <a:gd name="T8" fmla="*/ 1568 w 1621"/>
              <a:gd name="T9" fmla="*/ 810 h 1620"/>
              <a:gd name="T10" fmla="*/ 1395 w 1621"/>
              <a:gd name="T11" fmla="*/ 1292 h 1620"/>
              <a:gd name="T12" fmla="*/ 810 w 1621"/>
              <a:gd name="T13" fmla="*/ 1568 h 1620"/>
              <a:gd name="T14" fmla="*/ 52 w 1621"/>
              <a:gd name="T15" fmla="*/ 810 h 1620"/>
              <a:gd name="T16" fmla="*/ 810 w 1621"/>
              <a:gd name="T17" fmla="*/ 52 h 1620"/>
              <a:gd name="T18" fmla="*/ 1442 w 1621"/>
              <a:gd name="T19" fmla="*/ 390 h 1620"/>
              <a:gd name="T20" fmla="*/ 1437 w 1621"/>
              <a:gd name="T21" fmla="*/ 411 h 1620"/>
              <a:gd name="T22" fmla="*/ 1487 w 1621"/>
              <a:gd name="T23" fmla="*/ 460 h 1620"/>
              <a:gd name="T24" fmla="*/ 1537 w 1621"/>
              <a:gd name="T25" fmla="*/ 411 h 1620"/>
              <a:gd name="T26" fmla="*/ 1487 w 1621"/>
              <a:gd name="T27" fmla="*/ 361 h 1620"/>
              <a:gd name="T28" fmla="*/ 1485 w 1621"/>
              <a:gd name="T29" fmla="*/ 362 h 1620"/>
              <a:gd name="T30" fmla="*/ 810 w 1621"/>
              <a:gd name="T31" fmla="*/ 0 h 1620"/>
              <a:gd name="T32" fmla="*/ 0 w 1621"/>
              <a:gd name="T33" fmla="*/ 810 h 1620"/>
              <a:gd name="T34" fmla="*/ 810 w 1621"/>
              <a:gd name="T35" fmla="*/ 1620 h 1620"/>
              <a:gd name="T36" fmla="*/ 1435 w 1621"/>
              <a:gd name="T37" fmla="*/ 1325 h 1620"/>
              <a:gd name="T38" fmla="*/ 1620 w 1621"/>
              <a:gd name="T39" fmla="*/ 810 h 1620"/>
              <a:gd name="T40" fmla="*/ 1605 w 1621"/>
              <a:gd name="T41" fmla="*/ 651 h 1620"/>
              <a:gd name="T42" fmla="*/ 1621 w 1621"/>
              <a:gd name="T43" fmla="*/ 615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1" h="1620">
                <a:moveTo>
                  <a:pt x="1621" y="615"/>
                </a:moveTo>
                <a:cubicBezTo>
                  <a:pt x="1621" y="587"/>
                  <a:pt x="1598" y="565"/>
                  <a:pt x="1570" y="565"/>
                </a:cubicBezTo>
                <a:cubicBezTo>
                  <a:pt x="1543" y="565"/>
                  <a:pt x="1520" y="587"/>
                  <a:pt x="1520" y="615"/>
                </a:cubicBezTo>
                <a:cubicBezTo>
                  <a:pt x="1520" y="636"/>
                  <a:pt x="1534" y="654"/>
                  <a:pt x="1554" y="661"/>
                </a:cubicBezTo>
                <a:cubicBezTo>
                  <a:pt x="1563" y="710"/>
                  <a:pt x="1568" y="760"/>
                  <a:pt x="1568" y="810"/>
                </a:cubicBezTo>
                <a:cubicBezTo>
                  <a:pt x="1568" y="986"/>
                  <a:pt x="1507" y="1157"/>
                  <a:pt x="1395" y="1292"/>
                </a:cubicBezTo>
                <a:cubicBezTo>
                  <a:pt x="1251" y="1467"/>
                  <a:pt x="1037" y="1568"/>
                  <a:pt x="810" y="1568"/>
                </a:cubicBezTo>
                <a:cubicBezTo>
                  <a:pt x="392" y="1568"/>
                  <a:pt x="52" y="1228"/>
                  <a:pt x="52" y="810"/>
                </a:cubicBezTo>
                <a:cubicBezTo>
                  <a:pt x="52" y="392"/>
                  <a:pt x="392" y="52"/>
                  <a:pt x="810" y="52"/>
                </a:cubicBezTo>
                <a:cubicBezTo>
                  <a:pt x="1065" y="52"/>
                  <a:pt x="1300" y="178"/>
                  <a:pt x="1442" y="390"/>
                </a:cubicBezTo>
                <a:cubicBezTo>
                  <a:pt x="1439" y="396"/>
                  <a:pt x="1437" y="403"/>
                  <a:pt x="1437" y="411"/>
                </a:cubicBezTo>
                <a:cubicBezTo>
                  <a:pt x="1437" y="438"/>
                  <a:pt x="1459" y="460"/>
                  <a:pt x="1487" y="460"/>
                </a:cubicBezTo>
                <a:cubicBezTo>
                  <a:pt x="1515" y="460"/>
                  <a:pt x="1537" y="438"/>
                  <a:pt x="1537" y="411"/>
                </a:cubicBezTo>
                <a:cubicBezTo>
                  <a:pt x="1537" y="383"/>
                  <a:pt x="1515" y="361"/>
                  <a:pt x="1487" y="361"/>
                </a:cubicBezTo>
                <a:cubicBezTo>
                  <a:pt x="1486" y="361"/>
                  <a:pt x="1486" y="361"/>
                  <a:pt x="1485" y="362"/>
                </a:cubicBezTo>
                <a:cubicBezTo>
                  <a:pt x="1334" y="135"/>
                  <a:pt x="1082" y="0"/>
                  <a:pt x="810" y="0"/>
                </a:cubicBezTo>
                <a:cubicBezTo>
                  <a:pt x="364" y="0"/>
                  <a:pt x="0" y="363"/>
                  <a:pt x="0" y="810"/>
                </a:cubicBezTo>
                <a:cubicBezTo>
                  <a:pt x="0" y="1257"/>
                  <a:pt x="364" y="1620"/>
                  <a:pt x="810" y="1620"/>
                </a:cubicBezTo>
                <a:cubicBezTo>
                  <a:pt x="1053" y="1620"/>
                  <a:pt x="1281" y="1513"/>
                  <a:pt x="1435" y="1325"/>
                </a:cubicBezTo>
                <a:cubicBezTo>
                  <a:pt x="1555" y="1181"/>
                  <a:pt x="1620" y="998"/>
                  <a:pt x="1620" y="810"/>
                </a:cubicBezTo>
                <a:cubicBezTo>
                  <a:pt x="1620" y="756"/>
                  <a:pt x="1615" y="703"/>
                  <a:pt x="1605" y="651"/>
                </a:cubicBezTo>
                <a:cubicBezTo>
                  <a:pt x="1614" y="642"/>
                  <a:pt x="1621" y="629"/>
                  <a:pt x="1621" y="615"/>
                </a:cubicBezTo>
                <a:close/>
              </a:path>
            </a:pathLst>
          </a:custGeom>
          <a:solidFill>
            <a:srgbClr val="6D2065"/>
          </a:solidFill>
          <a:ln w="25400">
            <a:solidFill>
              <a:srgbClr val="6D2065"/>
            </a:solidFill>
          </a:ln>
          <a:extLst/>
        </p:spPr>
        <p:txBody>
          <a:bodyPr vert="horz" wrap="square" lIns="68580" tIns="34290" rIns="68580" bIns="34290" numCol="1" anchor="t" anchorCtr="0" compatLnSpc="1">
            <a:prstTxWarp prst="textNoShape">
              <a:avLst/>
            </a:prstTxWarp>
          </a:bodyPr>
          <a:lstStyle/>
          <a:p>
            <a:pPr defTabSz="685800"/>
            <a:endParaRPr lang="en-GB" kern="0">
              <a:solidFill>
                <a:prstClr val="white"/>
              </a:solidFill>
            </a:endParaRPr>
          </a:p>
        </p:txBody>
      </p:sp>
      <p:pic>
        <p:nvPicPr>
          <p:cNvPr id="50" name="Picture 49">
            <a:extLst>
              <a:ext uri="{FF2B5EF4-FFF2-40B4-BE49-F238E27FC236}">
                <a16:creationId xmlns:a16="http://schemas.microsoft.com/office/drawing/2014/main" id="{4187DCCD-C8E6-497A-AB7D-52436DF5FE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41399" y="2383064"/>
            <a:ext cx="444101" cy="444101"/>
          </a:xfrm>
          <a:prstGeom prst="rect">
            <a:avLst/>
          </a:prstGeom>
        </p:spPr>
      </p:pic>
      <p:sp>
        <p:nvSpPr>
          <p:cNvPr id="52" name="Freeform 1537">
            <a:extLst>
              <a:ext uri="{FF2B5EF4-FFF2-40B4-BE49-F238E27FC236}">
                <a16:creationId xmlns:a16="http://schemas.microsoft.com/office/drawing/2014/main" id="{1B5E375A-3266-43C6-989D-AFA7D2971D3C}"/>
              </a:ext>
            </a:extLst>
          </p:cNvPr>
          <p:cNvSpPr>
            <a:spLocks/>
          </p:cNvSpPr>
          <p:nvPr/>
        </p:nvSpPr>
        <p:spPr bwMode="auto">
          <a:xfrm rot="1384499">
            <a:off x="4028338" y="1602150"/>
            <a:ext cx="1755404" cy="1885432"/>
          </a:xfrm>
          <a:custGeom>
            <a:avLst/>
            <a:gdLst>
              <a:gd name="T0" fmla="*/ 1621 w 1621"/>
              <a:gd name="T1" fmla="*/ 615 h 1620"/>
              <a:gd name="T2" fmla="*/ 1570 w 1621"/>
              <a:gd name="T3" fmla="*/ 565 h 1620"/>
              <a:gd name="T4" fmla="*/ 1520 w 1621"/>
              <a:gd name="T5" fmla="*/ 615 h 1620"/>
              <a:gd name="T6" fmla="*/ 1554 w 1621"/>
              <a:gd name="T7" fmla="*/ 661 h 1620"/>
              <a:gd name="T8" fmla="*/ 1568 w 1621"/>
              <a:gd name="T9" fmla="*/ 810 h 1620"/>
              <a:gd name="T10" fmla="*/ 1395 w 1621"/>
              <a:gd name="T11" fmla="*/ 1292 h 1620"/>
              <a:gd name="T12" fmla="*/ 810 w 1621"/>
              <a:gd name="T13" fmla="*/ 1568 h 1620"/>
              <a:gd name="T14" fmla="*/ 52 w 1621"/>
              <a:gd name="T15" fmla="*/ 810 h 1620"/>
              <a:gd name="T16" fmla="*/ 810 w 1621"/>
              <a:gd name="T17" fmla="*/ 52 h 1620"/>
              <a:gd name="T18" fmla="*/ 1442 w 1621"/>
              <a:gd name="T19" fmla="*/ 390 h 1620"/>
              <a:gd name="T20" fmla="*/ 1437 w 1621"/>
              <a:gd name="T21" fmla="*/ 411 h 1620"/>
              <a:gd name="T22" fmla="*/ 1487 w 1621"/>
              <a:gd name="T23" fmla="*/ 460 h 1620"/>
              <a:gd name="T24" fmla="*/ 1537 w 1621"/>
              <a:gd name="T25" fmla="*/ 411 h 1620"/>
              <a:gd name="T26" fmla="*/ 1487 w 1621"/>
              <a:gd name="T27" fmla="*/ 361 h 1620"/>
              <a:gd name="T28" fmla="*/ 1485 w 1621"/>
              <a:gd name="T29" fmla="*/ 362 h 1620"/>
              <a:gd name="T30" fmla="*/ 810 w 1621"/>
              <a:gd name="T31" fmla="*/ 0 h 1620"/>
              <a:gd name="T32" fmla="*/ 0 w 1621"/>
              <a:gd name="T33" fmla="*/ 810 h 1620"/>
              <a:gd name="T34" fmla="*/ 810 w 1621"/>
              <a:gd name="T35" fmla="*/ 1620 h 1620"/>
              <a:gd name="T36" fmla="*/ 1435 w 1621"/>
              <a:gd name="T37" fmla="*/ 1325 h 1620"/>
              <a:gd name="T38" fmla="*/ 1620 w 1621"/>
              <a:gd name="T39" fmla="*/ 810 h 1620"/>
              <a:gd name="T40" fmla="*/ 1605 w 1621"/>
              <a:gd name="T41" fmla="*/ 651 h 1620"/>
              <a:gd name="T42" fmla="*/ 1621 w 1621"/>
              <a:gd name="T43" fmla="*/ 615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1" h="1620">
                <a:moveTo>
                  <a:pt x="1621" y="615"/>
                </a:moveTo>
                <a:cubicBezTo>
                  <a:pt x="1621" y="587"/>
                  <a:pt x="1598" y="565"/>
                  <a:pt x="1570" y="565"/>
                </a:cubicBezTo>
                <a:cubicBezTo>
                  <a:pt x="1543" y="565"/>
                  <a:pt x="1520" y="587"/>
                  <a:pt x="1520" y="615"/>
                </a:cubicBezTo>
                <a:cubicBezTo>
                  <a:pt x="1520" y="636"/>
                  <a:pt x="1534" y="654"/>
                  <a:pt x="1554" y="661"/>
                </a:cubicBezTo>
                <a:cubicBezTo>
                  <a:pt x="1563" y="710"/>
                  <a:pt x="1568" y="760"/>
                  <a:pt x="1568" y="810"/>
                </a:cubicBezTo>
                <a:cubicBezTo>
                  <a:pt x="1568" y="986"/>
                  <a:pt x="1507" y="1157"/>
                  <a:pt x="1395" y="1292"/>
                </a:cubicBezTo>
                <a:cubicBezTo>
                  <a:pt x="1251" y="1467"/>
                  <a:pt x="1037" y="1568"/>
                  <a:pt x="810" y="1568"/>
                </a:cubicBezTo>
                <a:cubicBezTo>
                  <a:pt x="392" y="1568"/>
                  <a:pt x="52" y="1228"/>
                  <a:pt x="52" y="810"/>
                </a:cubicBezTo>
                <a:cubicBezTo>
                  <a:pt x="52" y="392"/>
                  <a:pt x="392" y="52"/>
                  <a:pt x="810" y="52"/>
                </a:cubicBezTo>
                <a:cubicBezTo>
                  <a:pt x="1065" y="52"/>
                  <a:pt x="1300" y="178"/>
                  <a:pt x="1442" y="390"/>
                </a:cubicBezTo>
                <a:cubicBezTo>
                  <a:pt x="1439" y="396"/>
                  <a:pt x="1437" y="403"/>
                  <a:pt x="1437" y="411"/>
                </a:cubicBezTo>
                <a:cubicBezTo>
                  <a:pt x="1437" y="438"/>
                  <a:pt x="1459" y="460"/>
                  <a:pt x="1487" y="460"/>
                </a:cubicBezTo>
                <a:cubicBezTo>
                  <a:pt x="1515" y="460"/>
                  <a:pt x="1537" y="438"/>
                  <a:pt x="1537" y="411"/>
                </a:cubicBezTo>
                <a:cubicBezTo>
                  <a:pt x="1537" y="383"/>
                  <a:pt x="1515" y="361"/>
                  <a:pt x="1487" y="361"/>
                </a:cubicBezTo>
                <a:cubicBezTo>
                  <a:pt x="1486" y="361"/>
                  <a:pt x="1486" y="361"/>
                  <a:pt x="1485" y="362"/>
                </a:cubicBezTo>
                <a:cubicBezTo>
                  <a:pt x="1334" y="135"/>
                  <a:pt x="1082" y="0"/>
                  <a:pt x="810" y="0"/>
                </a:cubicBezTo>
                <a:cubicBezTo>
                  <a:pt x="364" y="0"/>
                  <a:pt x="0" y="363"/>
                  <a:pt x="0" y="810"/>
                </a:cubicBezTo>
                <a:cubicBezTo>
                  <a:pt x="0" y="1257"/>
                  <a:pt x="364" y="1620"/>
                  <a:pt x="810" y="1620"/>
                </a:cubicBezTo>
                <a:cubicBezTo>
                  <a:pt x="1053" y="1620"/>
                  <a:pt x="1281" y="1513"/>
                  <a:pt x="1435" y="1325"/>
                </a:cubicBezTo>
                <a:cubicBezTo>
                  <a:pt x="1555" y="1181"/>
                  <a:pt x="1620" y="998"/>
                  <a:pt x="1620" y="810"/>
                </a:cubicBezTo>
                <a:cubicBezTo>
                  <a:pt x="1620" y="756"/>
                  <a:pt x="1615" y="703"/>
                  <a:pt x="1605" y="651"/>
                </a:cubicBezTo>
                <a:cubicBezTo>
                  <a:pt x="1614" y="642"/>
                  <a:pt x="1621" y="629"/>
                  <a:pt x="1621" y="615"/>
                </a:cubicBezTo>
                <a:close/>
              </a:path>
            </a:pathLst>
          </a:custGeom>
          <a:solidFill>
            <a:srgbClr val="6D2065"/>
          </a:solidFill>
          <a:ln>
            <a:noFill/>
          </a:ln>
          <a:extLst/>
        </p:spPr>
        <p:txBody>
          <a:bodyPr vert="horz" wrap="square" lIns="68580" tIns="34290" rIns="68580" bIns="34290" numCol="1" anchor="t" anchorCtr="0" compatLnSpc="1">
            <a:prstTxWarp prst="textNoShape">
              <a:avLst/>
            </a:prstTxWarp>
          </a:bodyPr>
          <a:lstStyle/>
          <a:p>
            <a:pPr defTabSz="685800"/>
            <a:endParaRPr lang="en-GB" kern="0" dirty="0">
              <a:solidFill>
                <a:prstClr val="white"/>
              </a:solidFill>
            </a:endParaRPr>
          </a:p>
        </p:txBody>
      </p:sp>
      <p:pic>
        <p:nvPicPr>
          <p:cNvPr id="1028" name="Picture 4" descr="Image result for police scotland logo clear backgroun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45901" y="1810157"/>
            <a:ext cx="1285670" cy="1408000"/>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Connector 63">
            <a:extLst>
              <a:ext uri="{FF2B5EF4-FFF2-40B4-BE49-F238E27FC236}">
                <a16:creationId xmlns:a16="http://schemas.microsoft.com/office/drawing/2014/main" id="{5DF6326E-13AF-4C9C-A5A9-796AE9AE213D}"/>
              </a:ext>
            </a:extLst>
          </p:cNvPr>
          <p:cNvCxnSpPr>
            <a:cxnSpLocks/>
          </p:cNvCxnSpPr>
          <p:nvPr/>
        </p:nvCxnSpPr>
        <p:spPr>
          <a:xfrm>
            <a:off x="5770231" y="2648340"/>
            <a:ext cx="272840" cy="0"/>
          </a:xfrm>
          <a:prstGeom prst="line">
            <a:avLst/>
          </a:prstGeom>
          <a:ln w="34925" cap="rnd">
            <a:solidFill>
              <a:srgbClr val="6D2065"/>
            </a:solidFill>
            <a:round/>
          </a:ln>
        </p:spPr>
        <p:style>
          <a:lnRef idx="2">
            <a:schemeClr val="accent1"/>
          </a:lnRef>
          <a:fillRef idx="0">
            <a:schemeClr val="accent1"/>
          </a:fillRef>
          <a:effectRef idx="1">
            <a:schemeClr val="accent1"/>
          </a:effectRef>
          <a:fontRef idx="minor">
            <a:schemeClr val="tx1"/>
          </a:fontRef>
        </p:style>
      </p:cxnSp>
      <p:sp>
        <p:nvSpPr>
          <p:cNvPr id="30" name="Freeform 1537">
            <a:extLst>
              <a:ext uri="{FF2B5EF4-FFF2-40B4-BE49-F238E27FC236}">
                <a16:creationId xmlns:a16="http://schemas.microsoft.com/office/drawing/2014/main" id="{00DF1DE5-4BCF-4C5C-BD64-1DC198D6206E}"/>
              </a:ext>
            </a:extLst>
          </p:cNvPr>
          <p:cNvSpPr>
            <a:spLocks/>
          </p:cNvSpPr>
          <p:nvPr/>
        </p:nvSpPr>
        <p:spPr bwMode="auto">
          <a:xfrm rot="12360577">
            <a:off x="418184" y="3013921"/>
            <a:ext cx="680256" cy="681075"/>
          </a:xfrm>
          <a:custGeom>
            <a:avLst/>
            <a:gdLst>
              <a:gd name="T0" fmla="*/ 1621 w 1621"/>
              <a:gd name="T1" fmla="*/ 615 h 1620"/>
              <a:gd name="T2" fmla="*/ 1570 w 1621"/>
              <a:gd name="T3" fmla="*/ 565 h 1620"/>
              <a:gd name="T4" fmla="*/ 1520 w 1621"/>
              <a:gd name="T5" fmla="*/ 615 h 1620"/>
              <a:gd name="T6" fmla="*/ 1554 w 1621"/>
              <a:gd name="T7" fmla="*/ 661 h 1620"/>
              <a:gd name="T8" fmla="*/ 1568 w 1621"/>
              <a:gd name="T9" fmla="*/ 810 h 1620"/>
              <a:gd name="T10" fmla="*/ 1395 w 1621"/>
              <a:gd name="T11" fmla="*/ 1292 h 1620"/>
              <a:gd name="T12" fmla="*/ 810 w 1621"/>
              <a:gd name="T13" fmla="*/ 1568 h 1620"/>
              <a:gd name="T14" fmla="*/ 52 w 1621"/>
              <a:gd name="T15" fmla="*/ 810 h 1620"/>
              <a:gd name="T16" fmla="*/ 810 w 1621"/>
              <a:gd name="T17" fmla="*/ 52 h 1620"/>
              <a:gd name="T18" fmla="*/ 1442 w 1621"/>
              <a:gd name="T19" fmla="*/ 390 h 1620"/>
              <a:gd name="T20" fmla="*/ 1437 w 1621"/>
              <a:gd name="T21" fmla="*/ 411 h 1620"/>
              <a:gd name="T22" fmla="*/ 1487 w 1621"/>
              <a:gd name="T23" fmla="*/ 460 h 1620"/>
              <a:gd name="T24" fmla="*/ 1537 w 1621"/>
              <a:gd name="T25" fmla="*/ 411 h 1620"/>
              <a:gd name="T26" fmla="*/ 1487 w 1621"/>
              <a:gd name="T27" fmla="*/ 361 h 1620"/>
              <a:gd name="T28" fmla="*/ 1485 w 1621"/>
              <a:gd name="T29" fmla="*/ 362 h 1620"/>
              <a:gd name="T30" fmla="*/ 810 w 1621"/>
              <a:gd name="T31" fmla="*/ 0 h 1620"/>
              <a:gd name="T32" fmla="*/ 0 w 1621"/>
              <a:gd name="T33" fmla="*/ 810 h 1620"/>
              <a:gd name="T34" fmla="*/ 810 w 1621"/>
              <a:gd name="T35" fmla="*/ 1620 h 1620"/>
              <a:gd name="T36" fmla="*/ 1435 w 1621"/>
              <a:gd name="T37" fmla="*/ 1325 h 1620"/>
              <a:gd name="T38" fmla="*/ 1620 w 1621"/>
              <a:gd name="T39" fmla="*/ 810 h 1620"/>
              <a:gd name="T40" fmla="*/ 1605 w 1621"/>
              <a:gd name="T41" fmla="*/ 651 h 1620"/>
              <a:gd name="T42" fmla="*/ 1621 w 1621"/>
              <a:gd name="T43" fmla="*/ 615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1" h="1620">
                <a:moveTo>
                  <a:pt x="1621" y="615"/>
                </a:moveTo>
                <a:cubicBezTo>
                  <a:pt x="1621" y="587"/>
                  <a:pt x="1598" y="565"/>
                  <a:pt x="1570" y="565"/>
                </a:cubicBezTo>
                <a:cubicBezTo>
                  <a:pt x="1543" y="565"/>
                  <a:pt x="1520" y="587"/>
                  <a:pt x="1520" y="615"/>
                </a:cubicBezTo>
                <a:cubicBezTo>
                  <a:pt x="1520" y="636"/>
                  <a:pt x="1534" y="654"/>
                  <a:pt x="1554" y="661"/>
                </a:cubicBezTo>
                <a:cubicBezTo>
                  <a:pt x="1563" y="710"/>
                  <a:pt x="1568" y="760"/>
                  <a:pt x="1568" y="810"/>
                </a:cubicBezTo>
                <a:cubicBezTo>
                  <a:pt x="1568" y="986"/>
                  <a:pt x="1507" y="1157"/>
                  <a:pt x="1395" y="1292"/>
                </a:cubicBezTo>
                <a:cubicBezTo>
                  <a:pt x="1251" y="1467"/>
                  <a:pt x="1037" y="1568"/>
                  <a:pt x="810" y="1568"/>
                </a:cubicBezTo>
                <a:cubicBezTo>
                  <a:pt x="392" y="1568"/>
                  <a:pt x="52" y="1228"/>
                  <a:pt x="52" y="810"/>
                </a:cubicBezTo>
                <a:cubicBezTo>
                  <a:pt x="52" y="392"/>
                  <a:pt x="392" y="52"/>
                  <a:pt x="810" y="52"/>
                </a:cubicBezTo>
                <a:cubicBezTo>
                  <a:pt x="1065" y="52"/>
                  <a:pt x="1300" y="178"/>
                  <a:pt x="1442" y="390"/>
                </a:cubicBezTo>
                <a:cubicBezTo>
                  <a:pt x="1439" y="396"/>
                  <a:pt x="1437" y="403"/>
                  <a:pt x="1437" y="411"/>
                </a:cubicBezTo>
                <a:cubicBezTo>
                  <a:pt x="1437" y="438"/>
                  <a:pt x="1459" y="460"/>
                  <a:pt x="1487" y="460"/>
                </a:cubicBezTo>
                <a:cubicBezTo>
                  <a:pt x="1515" y="460"/>
                  <a:pt x="1537" y="438"/>
                  <a:pt x="1537" y="411"/>
                </a:cubicBezTo>
                <a:cubicBezTo>
                  <a:pt x="1537" y="383"/>
                  <a:pt x="1515" y="361"/>
                  <a:pt x="1487" y="361"/>
                </a:cubicBezTo>
                <a:cubicBezTo>
                  <a:pt x="1486" y="361"/>
                  <a:pt x="1486" y="361"/>
                  <a:pt x="1485" y="362"/>
                </a:cubicBezTo>
                <a:cubicBezTo>
                  <a:pt x="1334" y="135"/>
                  <a:pt x="1082" y="0"/>
                  <a:pt x="810" y="0"/>
                </a:cubicBezTo>
                <a:cubicBezTo>
                  <a:pt x="364" y="0"/>
                  <a:pt x="0" y="363"/>
                  <a:pt x="0" y="810"/>
                </a:cubicBezTo>
                <a:cubicBezTo>
                  <a:pt x="0" y="1257"/>
                  <a:pt x="364" y="1620"/>
                  <a:pt x="810" y="1620"/>
                </a:cubicBezTo>
                <a:cubicBezTo>
                  <a:pt x="1053" y="1620"/>
                  <a:pt x="1281" y="1513"/>
                  <a:pt x="1435" y="1325"/>
                </a:cubicBezTo>
                <a:cubicBezTo>
                  <a:pt x="1555" y="1181"/>
                  <a:pt x="1620" y="998"/>
                  <a:pt x="1620" y="810"/>
                </a:cubicBezTo>
                <a:cubicBezTo>
                  <a:pt x="1620" y="756"/>
                  <a:pt x="1615" y="703"/>
                  <a:pt x="1605" y="651"/>
                </a:cubicBezTo>
                <a:cubicBezTo>
                  <a:pt x="1614" y="642"/>
                  <a:pt x="1621" y="629"/>
                  <a:pt x="1621" y="615"/>
                </a:cubicBezTo>
                <a:close/>
              </a:path>
            </a:pathLst>
          </a:custGeom>
          <a:solidFill>
            <a:srgbClr val="6D2065"/>
          </a:solidFill>
          <a:ln w="25400">
            <a:solidFill>
              <a:srgbClr val="6D2065"/>
            </a:solidFill>
          </a:ln>
          <a:extLst/>
        </p:spPr>
        <p:txBody>
          <a:bodyPr vert="horz" wrap="square" lIns="68580" tIns="34290" rIns="68580" bIns="34290" numCol="1" anchor="t" anchorCtr="0" compatLnSpc="1">
            <a:prstTxWarp prst="textNoShape">
              <a:avLst/>
            </a:prstTxWarp>
          </a:bodyPr>
          <a:lstStyle/>
          <a:p>
            <a:pPr defTabSz="685800"/>
            <a:endParaRPr lang="en-GB" kern="0">
              <a:solidFill>
                <a:prstClr val="white"/>
              </a:solidFill>
            </a:endParaRPr>
          </a:p>
        </p:txBody>
      </p:sp>
      <p:sp>
        <p:nvSpPr>
          <p:cNvPr id="32" name="Freeform 1537">
            <a:extLst>
              <a:ext uri="{FF2B5EF4-FFF2-40B4-BE49-F238E27FC236}">
                <a16:creationId xmlns:a16="http://schemas.microsoft.com/office/drawing/2014/main" id="{1B5E375A-3266-43C6-989D-AFA7D2971D3C}"/>
              </a:ext>
            </a:extLst>
          </p:cNvPr>
          <p:cNvSpPr>
            <a:spLocks/>
          </p:cNvSpPr>
          <p:nvPr/>
        </p:nvSpPr>
        <p:spPr bwMode="auto">
          <a:xfrm rot="12372778">
            <a:off x="1416163" y="2342444"/>
            <a:ext cx="1755404" cy="1885432"/>
          </a:xfrm>
          <a:custGeom>
            <a:avLst/>
            <a:gdLst>
              <a:gd name="T0" fmla="*/ 1621 w 1621"/>
              <a:gd name="T1" fmla="*/ 615 h 1620"/>
              <a:gd name="T2" fmla="*/ 1570 w 1621"/>
              <a:gd name="T3" fmla="*/ 565 h 1620"/>
              <a:gd name="T4" fmla="*/ 1520 w 1621"/>
              <a:gd name="T5" fmla="*/ 615 h 1620"/>
              <a:gd name="T6" fmla="*/ 1554 w 1621"/>
              <a:gd name="T7" fmla="*/ 661 h 1620"/>
              <a:gd name="T8" fmla="*/ 1568 w 1621"/>
              <a:gd name="T9" fmla="*/ 810 h 1620"/>
              <a:gd name="T10" fmla="*/ 1395 w 1621"/>
              <a:gd name="T11" fmla="*/ 1292 h 1620"/>
              <a:gd name="T12" fmla="*/ 810 w 1621"/>
              <a:gd name="T13" fmla="*/ 1568 h 1620"/>
              <a:gd name="T14" fmla="*/ 52 w 1621"/>
              <a:gd name="T15" fmla="*/ 810 h 1620"/>
              <a:gd name="T16" fmla="*/ 810 w 1621"/>
              <a:gd name="T17" fmla="*/ 52 h 1620"/>
              <a:gd name="T18" fmla="*/ 1442 w 1621"/>
              <a:gd name="T19" fmla="*/ 390 h 1620"/>
              <a:gd name="T20" fmla="*/ 1437 w 1621"/>
              <a:gd name="T21" fmla="*/ 411 h 1620"/>
              <a:gd name="T22" fmla="*/ 1487 w 1621"/>
              <a:gd name="T23" fmla="*/ 460 h 1620"/>
              <a:gd name="T24" fmla="*/ 1537 w 1621"/>
              <a:gd name="T25" fmla="*/ 411 h 1620"/>
              <a:gd name="T26" fmla="*/ 1487 w 1621"/>
              <a:gd name="T27" fmla="*/ 361 h 1620"/>
              <a:gd name="T28" fmla="*/ 1485 w 1621"/>
              <a:gd name="T29" fmla="*/ 362 h 1620"/>
              <a:gd name="T30" fmla="*/ 810 w 1621"/>
              <a:gd name="T31" fmla="*/ 0 h 1620"/>
              <a:gd name="T32" fmla="*/ 0 w 1621"/>
              <a:gd name="T33" fmla="*/ 810 h 1620"/>
              <a:gd name="T34" fmla="*/ 810 w 1621"/>
              <a:gd name="T35" fmla="*/ 1620 h 1620"/>
              <a:gd name="T36" fmla="*/ 1435 w 1621"/>
              <a:gd name="T37" fmla="*/ 1325 h 1620"/>
              <a:gd name="T38" fmla="*/ 1620 w 1621"/>
              <a:gd name="T39" fmla="*/ 810 h 1620"/>
              <a:gd name="T40" fmla="*/ 1605 w 1621"/>
              <a:gd name="T41" fmla="*/ 651 h 1620"/>
              <a:gd name="T42" fmla="*/ 1621 w 1621"/>
              <a:gd name="T43" fmla="*/ 615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1" h="1620">
                <a:moveTo>
                  <a:pt x="1621" y="615"/>
                </a:moveTo>
                <a:cubicBezTo>
                  <a:pt x="1621" y="587"/>
                  <a:pt x="1598" y="565"/>
                  <a:pt x="1570" y="565"/>
                </a:cubicBezTo>
                <a:cubicBezTo>
                  <a:pt x="1543" y="565"/>
                  <a:pt x="1520" y="587"/>
                  <a:pt x="1520" y="615"/>
                </a:cubicBezTo>
                <a:cubicBezTo>
                  <a:pt x="1520" y="636"/>
                  <a:pt x="1534" y="654"/>
                  <a:pt x="1554" y="661"/>
                </a:cubicBezTo>
                <a:cubicBezTo>
                  <a:pt x="1563" y="710"/>
                  <a:pt x="1568" y="760"/>
                  <a:pt x="1568" y="810"/>
                </a:cubicBezTo>
                <a:cubicBezTo>
                  <a:pt x="1568" y="986"/>
                  <a:pt x="1507" y="1157"/>
                  <a:pt x="1395" y="1292"/>
                </a:cubicBezTo>
                <a:cubicBezTo>
                  <a:pt x="1251" y="1467"/>
                  <a:pt x="1037" y="1568"/>
                  <a:pt x="810" y="1568"/>
                </a:cubicBezTo>
                <a:cubicBezTo>
                  <a:pt x="392" y="1568"/>
                  <a:pt x="52" y="1228"/>
                  <a:pt x="52" y="810"/>
                </a:cubicBezTo>
                <a:cubicBezTo>
                  <a:pt x="52" y="392"/>
                  <a:pt x="392" y="52"/>
                  <a:pt x="810" y="52"/>
                </a:cubicBezTo>
                <a:cubicBezTo>
                  <a:pt x="1065" y="52"/>
                  <a:pt x="1300" y="178"/>
                  <a:pt x="1442" y="390"/>
                </a:cubicBezTo>
                <a:cubicBezTo>
                  <a:pt x="1439" y="396"/>
                  <a:pt x="1437" y="403"/>
                  <a:pt x="1437" y="411"/>
                </a:cubicBezTo>
                <a:cubicBezTo>
                  <a:pt x="1437" y="438"/>
                  <a:pt x="1459" y="460"/>
                  <a:pt x="1487" y="460"/>
                </a:cubicBezTo>
                <a:cubicBezTo>
                  <a:pt x="1515" y="460"/>
                  <a:pt x="1537" y="438"/>
                  <a:pt x="1537" y="411"/>
                </a:cubicBezTo>
                <a:cubicBezTo>
                  <a:pt x="1537" y="383"/>
                  <a:pt x="1515" y="361"/>
                  <a:pt x="1487" y="361"/>
                </a:cubicBezTo>
                <a:cubicBezTo>
                  <a:pt x="1486" y="361"/>
                  <a:pt x="1486" y="361"/>
                  <a:pt x="1485" y="362"/>
                </a:cubicBezTo>
                <a:cubicBezTo>
                  <a:pt x="1334" y="135"/>
                  <a:pt x="1082" y="0"/>
                  <a:pt x="810" y="0"/>
                </a:cubicBezTo>
                <a:cubicBezTo>
                  <a:pt x="364" y="0"/>
                  <a:pt x="0" y="363"/>
                  <a:pt x="0" y="810"/>
                </a:cubicBezTo>
                <a:cubicBezTo>
                  <a:pt x="0" y="1257"/>
                  <a:pt x="364" y="1620"/>
                  <a:pt x="810" y="1620"/>
                </a:cubicBezTo>
                <a:cubicBezTo>
                  <a:pt x="1053" y="1620"/>
                  <a:pt x="1281" y="1513"/>
                  <a:pt x="1435" y="1325"/>
                </a:cubicBezTo>
                <a:cubicBezTo>
                  <a:pt x="1555" y="1181"/>
                  <a:pt x="1620" y="998"/>
                  <a:pt x="1620" y="810"/>
                </a:cubicBezTo>
                <a:cubicBezTo>
                  <a:pt x="1620" y="756"/>
                  <a:pt x="1615" y="703"/>
                  <a:pt x="1605" y="651"/>
                </a:cubicBezTo>
                <a:cubicBezTo>
                  <a:pt x="1614" y="642"/>
                  <a:pt x="1621" y="629"/>
                  <a:pt x="1621" y="615"/>
                </a:cubicBezTo>
                <a:close/>
              </a:path>
            </a:pathLst>
          </a:custGeom>
          <a:solidFill>
            <a:srgbClr val="6D2065"/>
          </a:solidFill>
          <a:ln>
            <a:noFill/>
          </a:ln>
          <a:extLst/>
        </p:spPr>
        <p:txBody>
          <a:bodyPr vert="horz" wrap="square" lIns="68580" tIns="34290" rIns="68580" bIns="34290" numCol="1" anchor="t" anchorCtr="0" compatLnSpc="1">
            <a:prstTxWarp prst="textNoShape">
              <a:avLst/>
            </a:prstTxWarp>
          </a:bodyPr>
          <a:lstStyle/>
          <a:p>
            <a:pPr defTabSz="685800"/>
            <a:endParaRPr lang="en-GB" kern="0" dirty="0">
              <a:solidFill>
                <a:prstClr val="white"/>
              </a:solidFill>
            </a:endParaRPr>
          </a:p>
        </p:txBody>
      </p:sp>
      <p:cxnSp>
        <p:nvCxnSpPr>
          <p:cNvPr id="33" name="Straight Connector 32">
            <a:extLst>
              <a:ext uri="{FF2B5EF4-FFF2-40B4-BE49-F238E27FC236}">
                <a16:creationId xmlns:a16="http://schemas.microsoft.com/office/drawing/2014/main" id="{5DF6326E-13AF-4C9C-A5A9-796AE9AE213D}"/>
              </a:ext>
            </a:extLst>
          </p:cNvPr>
          <p:cNvCxnSpPr>
            <a:cxnSpLocks/>
          </p:cNvCxnSpPr>
          <p:nvPr/>
        </p:nvCxnSpPr>
        <p:spPr>
          <a:xfrm>
            <a:off x="1116052" y="3369871"/>
            <a:ext cx="272840" cy="0"/>
          </a:xfrm>
          <a:prstGeom prst="line">
            <a:avLst/>
          </a:prstGeom>
          <a:ln w="34925" cap="rnd">
            <a:solidFill>
              <a:srgbClr val="6D2065"/>
            </a:solidFill>
            <a:round/>
          </a:ln>
        </p:spPr>
        <p:style>
          <a:lnRef idx="2">
            <a:schemeClr val="accent1"/>
          </a:lnRef>
          <a:fillRef idx="0">
            <a:schemeClr val="accent1"/>
          </a:fillRef>
          <a:effectRef idx="1">
            <a:schemeClr val="accent1"/>
          </a:effectRef>
          <a:fontRef idx="minor">
            <a:schemeClr val="tx1"/>
          </a:fontRef>
        </p:style>
      </p:cxnSp>
      <p:pic>
        <p:nvPicPr>
          <p:cNvPr id="56" name="Picture 2" descr="Image result for scottish prison service logo"/>
          <p:cNvPicPr>
            <a:picLocks noChangeAspect="1" noChangeArrowheads="1"/>
          </p:cNvPicPr>
          <p:nvPr/>
        </p:nvPicPr>
        <p:blipFill>
          <a:blip r:embed="rId11" cstate="screen">
            <a:extLst>
              <a:ext uri="{BEBA8EAE-BF5A-486C-A8C5-ECC9F3942E4B}">
                <a14:imgProps xmlns:a14="http://schemas.microsoft.com/office/drawing/2010/main">
                  <a14:imgLayer r:embed="rId12">
                    <a14:imgEffect>
                      <a14:backgroundRemoval t="9916" b="89662" l="7595" r="91350">
                        <a14:foregroundMark x1="16667" y1="20675" x2="16667" y2="20675"/>
                        <a14:foregroundMark x1="83122" y1="39451" x2="83122" y2="39451"/>
                        <a14:foregroundMark x1="7595" y1="27004" x2="7595" y2="27004"/>
                        <a14:foregroundMark x1="25316" y1="54852" x2="25316" y2="54852"/>
                        <a14:foregroundMark x1="53586" y1="53797" x2="53586" y2="53797"/>
                        <a14:foregroundMark x1="14135" y1="53797" x2="14135" y2="53797"/>
                        <a14:foregroundMark x1="60970" y1="52743" x2="60970" y2="52743"/>
                        <a14:foregroundMark x1="14768" y1="70886" x2="14768" y2="70886"/>
                        <a14:foregroundMark x1="19620" y1="69831" x2="19620" y2="69831"/>
                        <a14:foregroundMark x1="40295" y1="68143" x2="40295" y2="68143"/>
                        <a14:foregroundMark x1="47679" y1="66245" x2="47679" y2="66245"/>
                        <a14:foregroundMark x1="59916" y1="64557" x2="59916" y2="64557"/>
                        <a14:foregroundMark x1="66878" y1="67511" x2="66878" y2="67511"/>
                        <a14:foregroundMark x1="68987" y1="54219" x2="68987" y2="54219"/>
                        <a14:foregroundMark x1="75527" y1="53586" x2="75527" y2="53586"/>
                        <a14:foregroundMark x1="80802" y1="53586" x2="80802" y2="53586"/>
                        <a14:foregroundMark x1="85443" y1="53376" x2="85443" y2="53376"/>
                        <a14:foregroundMark x1="74262" y1="66667" x2="74262" y2="66667"/>
                        <a14:foregroundMark x1="83122" y1="68143" x2="83122" y2="68143"/>
                        <a14:foregroundMark x1="91350" y1="53797" x2="91350" y2="53797"/>
                        <a14:foregroundMark x1="48101" y1="56329" x2="48101" y2="56329"/>
                        <a14:foregroundMark x1="11392" y1="79325" x2="11392" y2="79325"/>
                        <a14:foregroundMark x1="14557" y1="81435" x2="14557" y2="81435"/>
                        <a14:foregroundMark x1="20675" y1="81857" x2="20675" y2="81857"/>
                        <a14:foregroundMark x1="25527" y1="80591" x2="25527" y2="80591"/>
                        <a14:foregroundMark x1="30380" y1="81224" x2="30380" y2="81224"/>
                        <a14:foregroundMark x1="50633" y1="80591" x2="50633" y2="80591"/>
                        <a14:foregroundMark x1="56962" y1="80591" x2="56962" y2="80591"/>
                        <a14:foregroundMark x1="65401" y1="81224" x2="65401" y2="81224"/>
                        <a14:foregroundMark x1="72574" y1="83544" x2="72574" y2="83544"/>
                        <a14:foregroundMark x1="77637" y1="83755" x2="77637" y2="83755"/>
                        <a14:foregroundMark x1="81013" y1="82068" x2="81013" y2="82068"/>
                        <a14:foregroundMark x1="89241" y1="80380" x2="89241" y2="80380"/>
                        <a14:foregroundMark x1="44937" y1="79114" x2="44937" y2="79114"/>
                        <a14:backgroundMark x1="16034" y1="79536" x2="16034" y2="79536"/>
                        <a14:backgroundMark x1="9283" y1="79536" x2="9283" y2="79536"/>
                        <a14:backgroundMark x1="65190" y1="79536" x2="65190" y2="79536"/>
                        <a14:backgroundMark x1="44093" y1="81646" x2="44093" y2="81646"/>
                        <a14:backgroundMark x1="40928" y1="80169" x2="40928" y2="80169"/>
                      </a14:backgroundRemoval>
                    </a14:imgEffect>
                  </a14:imgLayer>
                </a14:imgProps>
              </a:ext>
              <a:ext uri="{28A0092B-C50C-407E-A947-70E740481C1C}">
                <a14:useLocalDpi xmlns:a14="http://schemas.microsoft.com/office/drawing/2010/main"/>
              </a:ext>
            </a:extLst>
          </a:blip>
          <a:srcRect/>
          <a:stretch>
            <a:fillRect/>
          </a:stretch>
        </p:blipFill>
        <p:spPr bwMode="auto">
          <a:xfrm>
            <a:off x="1690979" y="2722975"/>
            <a:ext cx="1183221" cy="1183221"/>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7E013FB3-1431-491A-ACD5-6A4CA13BC74E}"/>
              </a:ext>
            </a:extLst>
          </p:cNvPr>
          <p:cNvCxnSpPr>
            <a:cxnSpLocks/>
          </p:cNvCxnSpPr>
          <p:nvPr/>
        </p:nvCxnSpPr>
        <p:spPr>
          <a:xfrm>
            <a:off x="-11823" y="3369871"/>
            <a:ext cx="408620" cy="0"/>
          </a:xfrm>
          <a:prstGeom prst="line">
            <a:avLst/>
          </a:prstGeom>
          <a:ln w="34925" cap="rnd">
            <a:solidFill>
              <a:srgbClr val="6D2065"/>
            </a:solidFill>
            <a:round/>
          </a:ln>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02EE70B2-1653-4BFD-B45A-5486C5EAE9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5351" y="3157280"/>
            <a:ext cx="361877" cy="399429"/>
          </a:xfrm>
          <a:prstGeom prst="rect">
            <a:avLst/>
          </a:prstGeom>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73149" y="4115455"/>
            <a:ext cx="2765296" cy="85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a:extLst>
              <a:ext uri="{FF2B5EF4-FFF2-40B4-BE49-F238E27FC236}">
                <a16:creationId xmlns:a16="http://schemas.microsoft.com/office/drawing/2014/main" id="{E6A31C81-C44D-5242-B3FA-185BD0595DC3}"/>
              </a:ext>
            </a:extLst>
          </p:cNvPr>
          <p:cNvSpPr txBox="1">
            <a:spLocks/>
          </p:cNvSpPr>
          <p:nvPr/>
        </p:nvSpPr>
        <p:spPr>
          <a:xfrm>
            <a:off x="233425" y="1106732"/>
            <a:ext cx="3887832" cy="1627323"/>
          </a:xfrm>
          <a:prstGeom prst="rect">
            <a:avLst/>
          </a:prstGeom>
        </p:spPr>
        <p:txBody>
          <a:bodyPr vert="horz" lIns="0" tIns="0" rIns="68580" bIns="34290" rtlCol="0" anchor="t">
            <a:noAutofit/>
          </a:bodyPr>
          <a:lstStyle>
            <a:lvl1pPr algn="l" defTabSz="914400" rtl="0" eaLnBrk="1" latinLnBrk="0" hangingPunct="1">
              <a:lnSpc>
                <a:spcPct val="100000"/>
              </a:lnSpc>
              <a:spcBef>
                <a:spcPct val="0"/>
              </a:spcBef>
              <a:buNone/>
              <a:defRPr sz="4000" b="1" kern="1200">
                <a:solidFill>
                  <a:schemeClr val="bg1"/>
                </a:solidFill>
                <a:latin typeface="+mj-lt"/>
                <a:ea typeface="+mj-ea"/>
                <a:cs typeface="+mj-cs"/>
              </a:defRPr>
            </a:lvl1pPr>
          </a:lstStyle>
          <a:p>
            <a:pPr defTabSz="685800"/>
            <a:r>
              <a:rPr lang="en-GB" sz="2100" dirty="0">
                <a:solidFill>
                  <a:prstClr val="white"/>
                </a:solidFill>
              </a:rPr>
              <a:t>DRIVING SCOTLAND’S</a:t>
            </a:r>
            <a:br>
              <a:rPr lang="en-GB" sz="2100" dirty="0">
                <a:solidFill>
                  <a:prstClr val="white"/>
                </a:solidFill>
              </a:rPr>
            </a:br>
            <a:r>
              <a:rPr lang="en-GB" sz="2100" spc="-15" dirty="0">
                <a:solidFill>
                  <a:prstClr val="white"/>
                </a:solidFill>
              </a:rPr>
              <a:t>DIGITAL TRANSFORMATION </a:t>
            </a:r>
          </a:p>
        </p:txBody>
      </p:sp>
    </p:spTree>
    <p:extLst>
      <p:ext uri="{BB962C8B-B14F-4D97-AF65-F5344CB8AC3E}">
        <p14:creationId xmlns:p14="http://schemas.microsoft.com/office/powerpoint/2010/main" val="254138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5"/>
          <p:cNvPicPr>
            <a:picLocks noChangeAspect="1"/>
          </p:cNvPicPr>
          <p:nvPr/>
        </p:nvPicPr>
        <p:blipFill>
          <a:blip r:embed="rId3"/>
          <a:stretch>
            <a:fillRect/>
          </a:stretch>
        </p:blipFill>
        <p:spPr>
          <a:xfrm>
            <a:off x="4350808" y="3331168"/>
            <a:ext cx="2688772" cy="1342057"/>
          </a:xfrm>
          <a:prstGeom prst="rect">
            <a:avLst/>
          </a:prstGeom>
        </p:spPr>
      </p:pic>
      <p:pic>
        <p:nvPicPr>
          <p:cNvPr id="5" name="Content Placeholder 4"/>
          <p:cNvPicPr>
            <a:picLocks noGrp="1" noChangeAspect="1"/>
          </p:cNvPicPr>
          <p:nvPr>
            <p:ph idx="1"/>
          </p:nvPr>
        </p:nvPicPr>
        <p:blipFill>
          <a:blip r:embed="rId4"/>
          <a:stretch>
            <a:fillRect/>
          </a:stretch>
        </p:blipFill>
        <p:spPr>
          <a:xfrm>
            <a:off x="2127140" y="1304093"/>
            <a:ext cx="4912440" cy="4912440"/>
          </a:xfrm>
          <a:prstGeom prst="rect">
            <a:avLst/>
          </a:prstGeom>
        </p:spPr>
      </p:pic>
      <p:sp>
        <p:nvSpPr>
          <p:cNvPr id="19" name="Donut 18"/>
          <p:cNvSpPr/>
          <p:nvPr/>
        </p:nvSpPr>
        <p:spPr>
          <a:xfrm>
            <a:off x="1567303" y="1313488"/>
            <a:ext cx="1466228" cy="1466465"/>
          </a:xfrm>
          <a:prstGeom prst="donut">
            <a:avLst>
              <a:gd name="adj" fmla="val 7302"/>
            </a:avLst>
          </a:prstGeom>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GB" sz="1350" kern="0">
              <a:solidFill>
                <a:schemeClr val="tx1"/>
              </a:solidFill>
            </a:endParaRPr>
          </a:p>
        </p:txBody>
      </p:sp>
      <p:pic>
        <p:nvPicPr>
          <p:cNvPr id="4" name="Picture 3"/>
          <p:cNvPicPr>
            <a:picLocks noChangeAspect="1"/>
          </p:cNvPicPr>
          <p:nvPr/>
        </p:nvPicPr>
        <p:blipFill>
          <a:blip r:embed="rId5"/>
          <a:stretch>
            <a:fillRect/>
          </a:stretch>
        </p:blipFill>
        <p:spPr>
          <a:xfrm>
            <a:off x="7039580" y="2973287"/>
            <a:ext cx="1325528" cy="1325528"/>
          </a:xfrm>
          <a:prstGeom prst="rect">
            <a:avLst/>
          </a:prstGeom>
        </p:spPr>
      </p:pic>
      <p:sp>
        <p:nvSpPr>
          <p:cNvPr id="8" name="Rectangle 7"/>
          <p:cNvSpPr/>
          <p:nvPr/>
        </p:nvSpPr>
        <p:spPr>
          <a:xfrm>
            <a:off x="6115177" y="1372270"/>
            <a:ext cx="2557431" cy="692497"/>
          </a:xfrm>
          <a:prstGeom prst="rect">
            <a:avLst/>
          </a:prstGeom>
          <a:noFill/>
        </p:spPr>
        <p:txBody>
          <a:bodyPr wrap="none" lIns="68580" tIns="34290" rIns="68580" bIns="34290">
            <a:spAutoFit/>
          </a:bodyPr>
          <a:lstStyle/>
          <a:p>
            <a:pPr algn="ctr" defTabSz="685800"/>
            <a:r>
              <a:rPr lang="en-US" sz="4050" b="1" kern="0" dirty="0">
                <a:ln w="22225">
                  <a:solidFill>
                    <a:schemeClr val="accent2"/>
                  </a:solidFill>
                  <a:prstDash val="solid"/>
                </a:ln>
                <a:solidFill>
                  <a:srgbClr val="C00000"/>
                </a:solidFill>
                <a:effectLst>
                  <a:glow rad="1219200">
                    <a:srgbClr val="FF0000">
                      <a:alpha val="40000"/>
                    </a:srgbClr>
                  </a:glow>
                </a:effectLst>
              </a:rPr>
              <a:t>Infatuation</a:t>
            </a:r>
            <a:endParaRPr lang="en-US" sz="4050" kern="0" dirty="0">
              <a:ln w="0"/>
              <a:solidFill>
                <a:srgbClr val="C00000"/>
              </a:solidFill>
              <a:effectLst>
                <a:glow rad="1219200">
                  <a:srgbClr val="FF0000">
                    <a:alpha val="40000"/>
                  </a:srgbClr>
                </a:glow>
              </a:effectLst>
            </a:endParaRPr>
          </a:p>
        </p:txBody>
      </p:sp>
      <p:grpSp>
        <p:nvGrpSpPr>
          <p:cNvPr id="16" name="Group 15"/>
          <p:cNvGrpSpPr/>
          <p:nvPr/>
        </p:nvGrpSpPr>
        <p:grpSpPr>
          <a:xfrm>
            <a:off x="5765117" y="2559080"/>
            <a:ext cx="3257550" cy="485776"/>
            <a:chOff x="12357767" y="2506383"/>
            <a:chExt cx="4343400" cy="647701"/>
          </a:xfrm>
        </p:grpSpPr>
        <p:grpSp>
          <p:nvGrpSpPr>
            <p:cNvPr id="14" name="Group 13"/>
            <p:cNvGrpSpPr/>
            <p:nvPr/>
          </p:nvGrpSpPr>
          <p:grpSpPr>
            <a:xfrm>
              <a:off x="12357767" y="2506384"/>
              <a:ext cx="4343400" cy="647700"/>
              <a:chOff x="12357767" y="2506384"/>
              <a:chExt cx="4343400" cy="647700"/>
            </a:xfrm>
          </p:grpSpPr>
          <p:grpSp>
            <p:nvGrpSpPr>
              <p:cNvPr id="11" name="Group 10"/>
              <p:cNvGrpSpPr/>
              <p:nvPr/>
            </p:nvGrpSpPr>
            <p:grpSpPr>
              <a:xfrm>
                <a:off x="12357767" y="2506384"/>
                <a:ext cx="4343400" cy="647700"/>
                <a:chOff x="7385717" y="2529542"/>
                <a:chExt cx="4343400" cy="647700"/>
              </a:xfrm>
            </p:grpSpPr>
            <p:sp>
              <p:nvSpPr>
                <p:cNvPr id="10" name="Rectangle 9"/>
                <p:cNvSpPr/>
                <p:nvPr/>
              </p:nvSpPr>
              <p:spPr>
                <a:xfrm>
                  <a:off x="7385717" y="2529542"/>
                  <a:ext cx="2171700" cy="647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ln w="0"/>
                    <a:solidFill>
                      <a:schemeClr val="tx1"/>
                    </a:solidFill>
                    <a:effectLst>
                      <a:outerShdw blurRad="38100" dist="19050" dir="2700000" algn="tl" rotWithShape="0">
                        <a:schemeClr val="dk1">
                          <a:alpha val="40000"/>
                        </a:schemeClr>
                      </a:outerShdw>
                    </a:effectLst>
                  </a:endParaRPr>
                </a:p>
              </p:txBody>
            </p:sp>
            <p:sp>
              <p:nvSpPr>
                <p:cNvPr id="13" name="Rectangle 12"/>
                <p:cNvSpPr/>
                <p:nvPr/>
              </p:nvSpPr>
              <p:spPr>
                <a:xfrm>
                  <a:off x="9557417" y="2529542"/>
                  <a:ext cx="2171700" cy="647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ln w="0"/>
                    <a:solidFill>
                      <a:schemeClr val="tx1"/>
                    </a:solidFill>
                    <a:effectLst>
                      <a:outerShdw blurRad="38100" dist="19050" dir="2700000" algn="tl" rotWithShape="0">
                        <a:schemeClr val="dk1">
                          <a:alpha val="40000"/>
                        </a:schemeClr>
                      </a:outerShdw>
                    </a:effectLst>
                  </a:endParaRPr>
                </a:p>
              </p:txBody>
            </p:sp>
          </p:grpSp>
          <p:sp>
            <p:nvSpPr>
              <p:cNvPr id="12" name="Rectangle 11"/>
              <p:cNvSpPr/>
              <p:nvPr/>
            </p:nvSpPr>
            <p:spPr>
              <a:xfrm>
                <a:off x="12464275" y="2506384"/>
                <a:ext cx="2065523" cy="646331"/>
              </a:xfrm>
              <a:prstGeom prst="rect">
                <a:avLst/>
              </a:prstGeom>
              <a:noFill/>
            </p:spPr>
            <p:txBody>
              <a:bodyPr wrap="none" lIns="68580" tIns="34290" rIns="68580" bIns="34290">
                <a:spAutoFit/>
              </a:bodyPr>
              <a:lstStyle/>
              <a:p>
                <a:pPr algn="ctr" defTabSz="685800"/>
                <a:r>
                  <a:rPr lang="en-US" sz="2700" kern="0" dirty="0">
                    <a:ln w="0"/>
                    <a:solidFill>
                      <a:sysClr val="windowText" lastClr="000000"/>
                    </a:solidFill>
                    <a:effectLst>
                      <a:outerShdw blurRad="38100" dist="19050" dir="2700000" algn="tl" rotWithShape="0">
                        <a:schemeClr val="dk1">
                          <a:alpha val="40000"/>
                        </a:schemeClr>
                      </a:outerShdw>
                    </a:effectLst>
                  </a:rPr>
                  <a:t>Opposites</a:t>
                </a:r>
                <a:endParaRPr lang="en-US" sz="4050" kern="0" dirty="0">
                  <a:ln w="0"/>
                  <a:solidFill>
                    <a:sysClr val="windowText" lastClr="000000"/>
                  </a:solidFill>
                  <a:effectLst>
                    <a:outerShdw blurRad="38100" dist="19050" dir="2700000" algn="tl" rotWithShape="0">
                      <a:schemeClr val="dk1">
                        <a:alpha val="40000"/>
                      </a:schemeClr>
                    </a:outerShdw>
                  </a:effectLst>
                </a:endParaRPr>
              </a:p>
            </p:txBody>
          </p:sp>
        </p:grpSp>
        <p:sp>
          <p:nvSpPr>
            <p:cNvPr id="15" name="Rectangle 14"/>
            <p:cNvSpPr/>
            <p:nvPr/>
          </p:nvSpPr>
          <p:spPr>
            <a:xfrm>
              <a:off x="14764230" y="2506383"/>
              <a:ext cx="1702176" cy="646330"/>
            </a:xfrm>
            <a:prstGeom prst="rect">
              <a:avLst/>
            </a:prstGeom>
            <a:noFill/>
          </p:spPr>
          <p:txBody>
            <a:bodyPr wrap="none" lIns="68580" tIns="34290" rIns="68580" bIns="34290">
              <a:spAutoFit/>
            </a:bodyPr>
            <a:lstStyle/>
            <a:p>
              <a:pPr algn="ctr" defTabSz="685800"/>
              <a:r>
                <a:rPr lang="en-US" sz="2700" kern="0" dirty="0">
                  <a:ln w="0"/>
                  <a:solidFill>
                    <a:schemeClr val="bg1"/>
                  </a:solidFill>
                  <a:effectLst>
                    <a:outerShdw blurRad="38100" dist="19050" dir="2700000" algn="tl" rotWithShape="0">
                      <a:schemeClr val="dk1">
                        <a:alpha val="40000"/>
                      </a:schemeClr>
                    </a:outerShdw>
                  </a:effectLst>
                </a:rPr>
                <a:t>Attract?</a:t>
              </a:r>
              <a:endParaRPr lang="en-US" sz="4050" kern="0" dirty="0">
                <a:ln w="0"/>
                <a:solidFill>
                  <a:schemeClr val="bg1"/>
                </a:solidFill>
                <a:effectLst>
                  <a:outerShdw blurRad="38100" dist="19050" dir="2700000" algn="tl" rotWithShape="0">
                    <a:schemeClr val="dk1">
                      <a:alpha val="40000"/>
                    </a:schemeClr>
                  </a:outerShdw>
                </a:effectLst>
              </a:endParaRPr>
            </a:p>
          </p:txBody>
        </p:sp>
      </p:grpSp>
      <p:pic>
        <p:nvPicPr>
          <p:cNvPr id="20" name="Picture 2" descr="Virgin Media Logo - r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3566" y="4311256"/>
            <a:ext cx="2710434" cy="189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81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08333E-6 -1.85185E-6 L -0.25 -1.85185E-6 " pathEditMode="relative" rAng="0" ptsTypes="AA">
                                      <p:cBhvr>
                                        <p:cTn id="6" dur="2000" fill="hold"/>
                                        <p:tgtEl>
                                          <p:spTgt spid="5"/>
                                        </p:tgtEl>
                                        <p:attrNameLst>
                                          <p:attrName>ppt_x</p:attrName>
                                          <p:attrName>ppt_y</p:attrName>
                                        </p:attrNameLst>
                                      </p:cBhvr>
                                      <p:rCtr x="-12500" y="0"/>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45"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anim calcmode="lin" valueType="num">
                                      <p:cBhvr>
                                        <p:cTn id="19" dur="2000" fill="hold"/>
                                        <p:tgtEl>
                                          <p:spTgt spid="16"/>
                                        </p:tgtEl>
                                        <p:attrNameLst>
                                          <p:attrName>ppt_w</p:attrName>
                                        </p:attrNameLst>
                                      </p:cBhvr>
                                      <p:tavLst>
                                        <p:tav tm="0" fmla="#ppt_w*sin(2.5*pi*$)">
                                          <p:val>
                                            <p:fltVal val="0"/>
                                          </p:val>
                                        </p:tav>
                                        <p:tav tm="100000">
                                          <p:val>
                                            <p:fltVal val="1"/>
                                          </p:val>
                                        </p:tav>
                                      </p:tavLst>
                                    </p:anim>
                                    <p:anim calcmode="lin" valueType="num">
                                      <p:cBhvr>
                                        <p:cTn id="20" dur="2000" fill="hold"/>
                                        <p:tgtEl>
                                          <p:spTgt spid="16"/>
                                        </p:tgtEl>
                                        <p:attrNameLst>
                                          <p:attrName>ppt_h</p:attrName>
                                        </p:attrNameLst>
                                      </p:cBhvr>
                                      <p:tavLst>
                                        <p:tav tm="0">
                                          <p:val>
                                            <p:strVal val="#ppt_h"/>
                                          </p:val>
                                        </p:tav>
                                        <p:tav tm="100000">
                                          <p:val>
                                            <p:strVal val="#ppt_h"/>
                                          </p:val>
                                        </p:tav>
                                      </p:tavLst>
                                    </p:anim>
                                  </p:childTnLst>
                                </p:cTn>
                              </p:par>
                              <p:par>
                                <p:cTn id="21" presetID="2" presetClass="entr" presetSubtype="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Perceptions of (Local) Public Services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3273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1545" y="1952241"/>
            <a:ext cx="2688772" cy="1342057"/>
          </a:xfrm>
          <a:prstGeom prst="rect">
            <a:avLst/>
          </a:prstGeom>
        </p:spPr>
      </p:pic>
      <p:pic>
        <p:nvPicPr>
          <p:cNvPr id="5" name="Content Placeholder 4"/>
          <p:cNvPicPr>
            <a:picLocks noGrp="1" noChangeAspect="1"/>
          </p:cNvPicPr>
          <p:nvPr>
            <p:ph idx="1"/>
          </p:nvPr>
        </p:nvPicPr>
        <p:blipFill>
          <a:blip r:embed="rId4"/>
          <a:stretch>
            <a:fillRect/>
          </a:stretch>
        </p:blipFill>
        <p:spPr>
          <a:xfrm>
            <a:off x="2037266" y="1326976"/>
            <a:ext cx="4921835" cy="4921835"/>
          </a:xfrm>
          <a:prstGeom prst="rect">
            <a:avLst/>
          </a:prstGeom>
        </p:spPr>
      </p:pic>
      <p:sp>
        <p:nvSpPr>
          <p:cNvPr id="7" name="Donut 6"/>
          <p:cNvSpPr/>
          <p:nvPr/>
        </p:nvSpPr>
        <p:spPr>
          <a:xfrm>
            <a:off x="2966487" y="2393751"/>
            <a:ext cx="1385939" cy="1469269"/>
          </a:xfrm>
          <a:prstGeom prst="donut">
            <a:avLst>
              <a:gd name="adj" fmla="val 6465"/>
            </a:avLst>
          </a:prstGeom>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GB" sz="1350" kern="0">
              <a:solidFill>
                <a:schemeClr val="tx1"/>
              </a:solidFill>
            </a:endParaRPr>
          </a:p>
        </p:txBody>
      </p:sp>
      <p:pic>
        <p:nvPicPr>
          <p:cNvPr id="4" name="Picture 3"/>
          <p:cNvPicPr>
            <a:picLocks noChangeAspect="1"/>
          </p:cNvPicPr>
          <p:nvPr/>
        </p:nvPicPr>
        <p:blipFill>
          <a:blip r:embed="rId5"/>
          <a:stretch>
            <a:fillRect/>
          </a:stretch>
        </p:blipFill>
        <p:spPr>
          <a:xfrm>
            <a:off x="5298774" y="857250"/>
            <a:ext cx="1520662" cy="1261037"/>
          </a:xfrm>
          <a:prstGeom prst="rect">
            <a:avLst/>
          </a:prstGeom>
          <a:ln>
            <a:noFill/>
          </a:ln>
          <a:effectLst>
            <a:softEdge rad="112500"/>
          </a:effectLst>
        </p:spPr>
      </p:pic>
      <p:pic>
        <p:nvPicPr>
          <p:cNvPr id="6" name="Picture 5"/>
          <p:cNvPicPr>
            <a:picLocks noChangeAspect="1"/>
          </p:cNvPicPr>
          <p:nvPr/>
        </p:nvPicPr>
        <p:blipFill>
          <a:blip r:embed="rId6"/>
          <a:stretch>
            <a:fillRect/>
          </a:stretch>
        </p:blipFill>
        <p:spPr>
          <a:xfrm>
            <a:off x="6819436" y="857251"/>
            <a:ext cx="2280503" cy="2280503"/>
          </a:xfrm>
          <a:prstGeom prst="rect">
            <a:avLst/>
          </a:prstGeom>
          <a:ln>
            <a:noFill/>
          </a:ln>
          <a:effectLst>
            <a:softEdge rad="112500"/>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6140" y="3128384"/>
            <a:ext cx="2967860" cy="1780716"/>
          </a:xfrm>
          <a:prstGeom prst="rect">
            <a:avLst/>
          </a:prstGeom>
          <a:ln>
            <a:noFill/>
          </a:ln>
          <a:effectLst>
            <a:softEdge rad="112500"/>
          </a:effectLst>
        </p:spPr>
      </p:pic>
      <p:pic>
        <p:nvPicPr>
          <p:cNvPr id="13" name="Picture 2" descr="Virgin Media Logo - red"/>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59456" y="4304396"/>
            <a:ext cx="2710434" cy="189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3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91667E-6 4.07407E-6 L -0.25 4.07407E-6 " pathEditMode="relative" rAng="0" ptsTypes="AA">
                                      <p:cBhvr>
                                        <p:cTn id="6" dur="2000" fill="hold"/>
                                        <p:tgtEl>
                                          <p:spTgt spid="5"/>
                                        </p:tgtEl>
                                        <p:attrNameLst>
                                          <p:attrName>ppt_x</p:attrName>
                                          <p:attrName>ppt_y</p:attrName>
                                        </p:attrNameLst>
                                      </p:cBhvr>
                                      <p:rCtr x="-12500" y="0"/>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0901" y="4649776"/>
            <a:ext cx="2688772" cy="1342057"/>
          </a:xfrm>
          <a:prstGeom prst="rect">
            <a:avLst/>
          </a:prstGeom>
        </p:spPr>
      </p:pic>
      <p:pic>
        <p:nvPicPr>
          <p:cNvPr id="5" name="Content Placeholder 4"/>
          <p:cNvPicPr>
            <a:picLocks noGrp="1" noChangeAspect="1"/>
          </p:cNvPicPr>
          <p:nvPr>
            <p:ph idx="1"/>
          </p:nvPr>
        </p:nvPicPr>
        <p:blipFill>
          <a:blip r:embed="rId4"/>
          <a:stretch>
            <a:fillRect/>
          </a:stretch>
        </p:blipFill>
        <p:spPr>
          <a:xfrm>
            <a:off x="1971505" y="1296554"/>
            <a:ext cx="4942862" cy="4942862"/>
          </a:xfrm>
          <a:prstGeom prst="rect">
            <a:avLst/>
          </a:prstGeom>
        </p:spPr>
      </p:pic>
      <p:sp>
        <p:nvSpPr>
          <p:cNvPr id="7" name="Donut 6"/>
          <p:cNvSpPr/>
          <p:nvPr/>
        </p:nvSpPr>
        <p:spPr>
          <a:xfrm>
            <a:off x="2303960" y="4107306"/>
            <a:ext cx="1469063" cy="1421339"/>
          </a:xfrm>
          <a:prstGeom prst="donut">
            <a:avLst>
              <a:gd name="adj" fmla="val 6465"/>
            </a:avLst>
          </a:prstGeom>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GB" sz="1350" kern="0">
              <a:solidFill>
                <a:schemeClr val="tx1"/>
              </a:solidFill>
            </a:endParaRPr>
          </a:p>
        </p:txBody>
      </p:sp>
      <p:pic>
        <p:nvPicPr>
          <p:cNvPr id="6" name="Picture 5"/>
          <p:cNvPicPr>
            <a:picLocks noChangeAspect="1"/>
          </p:cNvPicPr>
          <p:nvPr/>
        </p:nvPicPr>
        <p:blipFill>
          <a:blip r:embed="rId5"/>
          <a:stretch>
            <a:fillRect/>
          </a:stretch>
        </p:blipFill>
        <p:spPr>
          <a:xfrm>
            <a:off x="4442935" y="1017011"/>
            <a:ext cx="2279675" cy="1671761"/>
          </a:xfrm>
          <a:prstGeom prst="rect">
            <a:avLst/>
          </a:prstGeom>
          <a:ln>
            <a:noFill/>
          </a:ln>
          <a:effectLst>
            <a:softEdge rad="112500"/>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9209" y="935489"/>
            <a:ext cx="2470438" cy="1671761"/>
          </a:xfrm>
          <a:prstGeom prst="rect">
            <a:avLst/>
          </a:prstGeom>
          <a:ln>
            <a:noFill/>
          </a:ln>
          <a:effectLst>
            <a:softEdge rad="112500"/>
          </a:effectLst>
        </p:spPr>
      </p:pic>
      <p:pic>
        <p:nvPicPr>
          <p:cNvPr id="2" name="Picture 1"/>
          <p:cNvPicPr>
            <a:picLocks noChangeAspect="1"/>
          </p:cNvPicPr>
          <p:nvPr/>
        </p:nvPicPr>
        <p:blipFill>
          <a:blip r:embed="rId7"/>
          <a:stretch>
            <a:fillRect/>
          </a:stretch>
        </p:blipFill>
        <p:spPr>
          <a:xfrm>
            <a:off x="6000750" y="2607250"/>
            <a:ext cx="3143250" cy="2014538"/>
          </a:xfrm>
          <a:prstGeom prst="rect">
            <a:avLst/>
          </a:prstGeom>
          <a:ln>
            <a:noFill/>
          </a:ln>
          <a:effectLst>
            <a:softEdge rad="112500"/>
          </a:effectLst>
        </p:spPr>
      </p:pic>
      <p:pic>
        <p:nvPicPr>
          <p:cNvPr id="13" name="Picture 2" descr="Virgin Media Logo - red"/>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82250" y="4353557"/>
            <a:ext cx="2710434" cy="189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01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70833E-6 -7.40741E-7 L -0.25 -7.40741E-7 " pathEditMode="relative" rAng="0" ptsTypes="AA">
                                      <p:cBhvr>
                                        <p:cTn id="6" dur="2000" fill="hold"/>
                                        <p:tgtEl>
                                          <p:spTgt spid="5"/>
                                        </p:tgtEl>
                                        <p:attrNameLst>
                                          <p:attrName>ppt_x</p:attrName>
                                          <p:attrName>ppt_y</p:attrName>
                                        </p:attrNameLst>
                                      </p:cBhvr>
                                      <p:rCtr x="-12500" y="0"/>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2227" y="857250"/>
            <a:ext cx="2688772" cy="1342057"/>
          </a:xfrm>
          <a:prstGeom prst="rect">
            <a:avLst/>
          </a:prstGeom>
        </p:spPr>
      </p:pic>
      <p:pic>
        <p:nvPicPr>
          <p:cNvPr id="5" name="Content Placeholder 4"/>
          <p:cNvPicPr>
            <a:picLocks noGrp="1" noChangeAspect="1"/>
          </p:cNvPicPr>
          <p:nvPr>
            <p:ph idx="1"/>
          </p:nvPr>
        </p:nvPicPr>
        <p:blipFill>
          <a:blip r:embed="rId4"/>
          <a:stretch>
            <a:fillRect/>
          </a:stretch>
        </p:blipFill>
        <p:spPr>
          <a:xfrm>
            <a:off x="2140606" y="1189412"/>
            <a:ext cx="5046202" cy="5046202"/>
          </a:xfrm>
          <a:prstGeom prst="rect">
            <a:avLst/>
          </a:prstGeom>
        </p:spPr>
      </p:pic>
      <p:sp>
        <p:nvSpPr>
          <p:cNvPr id="7" name="Donut 6"/>
          <p:cNvSpPr/>
          <p:nvPr/>
        </p:nvSpPr>
        <p:spPr>
          <a:xfrm>
            <a:off x="744571" y="4071295"/>
            <a:ext cx="1491326" cy="1406576"/>
          </a:xfrm>
          <a:prstGeom prst="donut">
            <a:avLst>
              <a:gd name="adj" fmla="val 6465"/>
            </a:avLst>
          </a:prstGeom>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GB" sz="1350" kern="0">
              <a:solidFill>
                <a:schemeClr val="tx1"/>
              </a:solidFill>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84641" y="3310414"/>
            <a:ext cx="2872974" cy="919918"/>
          </a:xfrm>
          <a:prstGeom prst="rect">
            <a:avLst/>
          </a:prstGeom>
          <a:ln>
            <a:noFill/>
          </a:ln>
          <a:effectLst>
            <a:softEdge rad="112500"/>
          </a:effectLst>
        </p:spPr>
      </p:pic>
      <p:pic>
        <p:nvPicPr>
          <p:cNvPr id="8" name="Picture 7"/>
          <p:cNvPicPr>
            <a:picLocks noChangeAspect="1"/>
          </p:cNvPicPr>
          <p:nvPr/>
        </p:nvPicPr>
        <p:blipFill>
          <a:blip r:embed="rId6"/>
          <a:stretch>
            <a:fillRect/>
          </a:stretch>
        </p:blipFill>
        <p:spPr>
          <a:xfrm>
            <a:off x="6047184" y="857250"/>
            <a:ext cx="3096816" cy="2453164"/>
          </a:xfrm>
          <a:prstGeom prst="rect">
            <a:avLst/>
          </a:prstGeom>
          <a:ln>
            <a:noFill/>
          </a:ln>
          <a:effectLst>
            <a:softEdge rad="112500"/>
          </a:effectLst>
        </p:spPr>
      </p:pic>
      <p:pic>
        <p:nvPicPr>
          <p:cNvPr id="12" name="Picture 2" descr="Virgin Media Logo - re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99753" y="3870742"/>
            <a:ext cx="2710434" cy="189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90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95833E-6 -2.59259E-6 L -0.25 -2.59259E-6 " pathEditMode="relative" rAng="0" ptsTypes="AA">
                                      <p:cBhvr>
                                        <p:cTn id="6" dur="2000" fill="hold"/>
                                        <p:tgtEl>
                                          <p:spTgt spid="5"/>
                                        </p:tgtEl>
                                        <p:attrNameLst>
                                          <p:attrName>ppt_x</p:attrName>
                                          <p:attrName>ppt_y</p:attrName>
                                        </p:attrNameLst>
                                      </p:cBhvr>
                                      <p:rCtr x="-12500" y="0"/>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7398" y="1595109"/>
            <a:ext cx="2688772" cy="1342057"/>
          </a:xfrm>
          <a:prstGeom prst="rect">
            <a:avLst/>
          </a:prstGeom>
        </p:spPr>
      </p:pic>
      <p:pic>
        <p:nvPicPr>
          <p:cNvPr id="5" name="Content Placeholder 4"/>
          <p:cNvPicPr>
            <a:picLocks noGrp="1" noChangeAspect="1"/>
          </p:cNvPicPr>
          <p:nvPr>
            <p:ph idx="1"/>
          </p:nvPr>
        </p:nvPicPr>
        <p:blipFill>
          <a:blip r:embed="rId4"/>
          <a:stretch>
            <a:fillRect/>
          </a:stretch>
        </p:blipFill>
        <p:spPr>
          <a:xfrm>
            <a:off x="2131212" y="1357004"/>
            <a:ext cx="4931229" cy="4931229"/>
          </a:xfrm>
          <a:prstGeom prst="rect">
            <a:avLst/>
          </a:prstGeom>
        </p:spPr>
      </p:pic>
      <p:sp>
        <p:nvSpPr>
          <p:cNvPr id="7" name="Donut 6"/>
          <p:cNvSpPr/>
          <p:nvPr/>
        </p:nvSpPr>
        <p:spPr>
          <a:xfrm>
            <a:off x="183370" y="2440482"/>
            <a:ext cx="1395563" cy="1454067"/>
          </a:xfrm>
          <a:prstGeom prst="donut">
            <a:avLst>
              <a:gd name="adj" fmla="val 6465"/>
            </a:avLst>
          </a:prstGeom>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defTabSz="685800"/>
            <a:endParaRPr lang="en-GB" sz="1350" kern="0">
              <a:solidFill>
                <a:schemeClr val="tx1"/>
              </a:solidFill>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6169" y="3336432"/>
            <a:ext cx="2441375" cy="2022580"/>
          </a:xfrm>
          <a:prstGeom prst="rect">
            <a:avLst/>
          </a:prstGeom>
          <a:ln>
            <a:noFill/>
          </a:ln>
          <a:effectLst>
            <a:softEdge rad="112500"/>
          </a:effec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1171" y="1428508"/>
            <a:ext cx="2536372" cy="1836420"/>
          </a:xfrm>
          <a:prstGeom prst="rect">
            <a:avLst/>
          </a:prstGeom>
          <a:ln>
            <a:noFill/>
          </a:ln>
          <a:effectLst>
            <a:softEdge rad="112500"/>
          </a:effectLst>
        </p:spPr>
      </p:pic>
      <p:pic>
        <p:nvPicPr>
          <p:cNvPr id="9" name="Picture 2" descr="Virgin Media Logo - re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59341" y="3401303"/>
            <a:ext cx="2710434" cy="1892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6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375E-6 1.11111E-6 L -0.25 1.11111E-6 " pathEditMode="relative" rAng="0" ptsTypes="AA">
                                      <p:cBhvr>
                                        <p:cTn id="6" dur="2000" fill="hold"/>
                                        <p:tgtEl>
                                          <p:spTgt spid="5"/>
                                        </p:tgtEl>
                                        <p:attrNameLst>
                                          <p:attrName>ppt_x</p:attrName>
                                          <p:attrName>ppt_y</p:attrName>
                                        </p:attrNameLst>
                                      </p:cBhvr>
                                      <p:rCtr x="-12500" y="0"/>
                                    </p:animMotion>
                                  </p:childTnLst>
                                </p:cTn>
                              </p:par>
                            </p:childTnLst>
                          </p:cTn>
                        </p:par>
                        <p:par>
                          <p:cTn id="7" fill="hold">
                            <p:stCondLst>
                              <p:cond delay="2000"/>
                            </p:stCondLst>
                            <p:childTnLst>
                              <p:par>
                                <p:cTn id="8" presetID="6"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4"/>
          <a:stretch>
            <a:fillRect/>
          </a:stretch>
        </p:blipFill>
        <p:spPr>
          <a:xfrm>
            <a:off x="-17029" y="854428"/>
            <a:ext cx="9161029" cy="5146322"/>
          </a:xfrm>
          <a:prstGeom prst="rect">
            <a:avLst/>
          </a:prstGeom>
          <a:noFill/>
          <a:ln>
            <a:noFill/>
          </a:ln>
        </p:spPr>
      </p:pic>
      <p:sp>
        <p:nvSpPr>
          <p:cNvPr id="2" name="Title 1"/>
          <p:cNvSpPr>
            <a:spLocks noGrp="1"/>
          </p:cNvSpPr>
          <p:nvPr>
            <p:ph type="ctrTitle"/>
          </p:nvPr>
        </p:nvSpPr>
        <p:spPr>
          <a:xfrm>
            <a:off x="1224471" y="2655057"/>
            <a:ext cx="6858000" cy="545427"/>
          </a:xfrm>
        </p:spPr>
        <p:txBody>
          <a:bodyPr>
            <a:normAutofit fontScale="90000"/>
          </a:bodyPr>
          <a:lstStyle/>
          <a:p>
            <a:r>
              <a:rPr lang="en-GB" sz="3600" dirty="0">
                <a:solidFill>
                  <a:schemeClr val="bg1"/>
                </a:solidFill>
              </a:rPr>
              <a:t>Managing Supplier Relationships:</a:t>
            </a:r>
          </a:p>
        </p:txBody>
      </p:sp>
      <p:pic>
        <p:nvPicPr>
          <p:cNvPr id="41" name="Picture 40"/>
          <p:cNvPicPr>
            <a:picLocks noChangeAspect="1"/>
          </p:cNvPicPr>
          <p:nvPr/>
        </p:nvPicPr>
        <p:blipFill>
          <a:blip r:embed="rId5"/>
          <a:stretch>
            <a:fillRect/>
          </a:stretch>
        </p:blipFill>
        <p:spPr>
          <a:xfrm>
            <a:off x="0" y="4751128"/>
            <a:ext cx="1109844" cy="1240414"/>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9198258">
            <a:off x="3904782" y="5262797"/>
            <a:ext cx="822106" cy="714092"/>
          </a:xfrm>
          <a:prstGeom prst="rect">
            <a:avLst/>
          </a:prstGeom>
          <a:noFill/>
          <a:ln>
            <a:noFill/>
          </a:ln>
        </p:spPr>
      </p:pic>
      <p:pic>
        <p:nvPicPr>
          <p:cNvPr id="46" name="Picture 4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022646">
            <a:off x="7919552" y="3666771"/>
            <a:ext cx="822106" cy="714092"/>
          </a:xfrm>
          <a:prstGeom prst="rect">
            <a:avLst/>
          </a:prstGeom>
          <a:noFill/>
          <a:ln>
            <a:noFill/>
          </a:ln>
        </p:spPr>
      </p:pic>
      <p:pic>
        <p:nvPicPr>
          <p:cNvPr id="47" name="Picture 4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5033570" y="1171180"/>
            <a:ext cx="791567" cy="687565"/>
          </a:xfrm>
          <a:prstGeom prst="rect">
            <a:avLst/>
          </a:prstGeom>
          <a:noFill/>
          <a:ln>
            <a:noFill/>
          </a:ln>
        </p:spPr>
      </p:pic>
      <p:pic>
        <p:nvPicPr>
          <p:cNvPr id="48" name="Picture 4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613614">
            <a:off x="180363" y="2067284"/>
            <a:ext cx="579293" cy="503181"/>
          </a:xfrm>
          <a:prstGeom prst="rect">
            <a:avLst/>
          </a:prstGeom>
          <a:noFill/>
          <a:ln>
            <a:noFill/>
          </a:ln>
        </p:spPr>
      </p:pic>
      <p:pic>
        <p:nvPicPr>
          <p:cNvPr id="49" name="Picture 4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340888">
            <a:off x="6137259" y="5153462"/>
            <a:ext cx="822106" cy="714092"/>
          </a:xfrm>
          <a:prstGeom prst="rect">
            <a:avLst/>
          </a:prstGeom>
          <a:noFill/>
          <a:ln>
            <a:noFill/>
          </a:ln>
        </p:spPr>
      </p:pic>
      <p:pic>
        <p:nvPicPr>
          <p:cNvPr id="50" name="Picture 4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36155">
            <a:off x="1481316" y="5170555"/>
            <a:ext cx="822106" cy="714092"/>
          </a:xfrm>
          <a:prstGeom prst="rect">
            <a:avLst/>
          </a:prstGeom>
          <a:noFill/>
          <a:ln>
            <a:noFill/>
          </a:ln>
        </p:spPr>
      </p:pic>
      <p:pic>
        <p:nvPicPr>
          <p:cNvPr id="51" name="Picture 5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07840">
            <a:off x="7013760" y="1133767"/>
            <a:ext cx="822106" cy="714092"/>
          </a:xfrm>
          <a:prstGeom prst="rect">
            <a:avLst/>
          </a:prstGeom>
          <a:noFill/>
          <a:ln>
            <a:noFill/>
          </a:ln>
        </p:spPr>
      </p:pic>
      <p:pic>
        <p:nvPicPr>
          <p:cNvPr id="52" name="Picture 5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319756">
            <a:off x="50424" y="3927719"/>
            <a:ext cx="822106" cy="714092"/>
          </a:xfrm>
          <a:prstGeom prst="rect">
            <a:avLst/>
          </a:prstGeom>
          <a:noFill/>
          <a:ln>
            <a:noFill/>
          </a:ln>
        </p:spPr>
      </p:pic>
      <p:pic>
        <p:nvPicPr>
          <p:cNvPr id="53" name="Picture 5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730304">
            <a:off x="8154090" y="5197888"/>
            <a:ext cx="822106" cy="714092"/>
          </a:xfrm>
          <a:prstGeom prst="rect">
            <a:avLst/>
          </a:prstGeom>
          <a:noFill/>
          <a:ln>
            <a:noFill/>
          </a:ln>
        </p:spPr>
      </p:pic>
      <p:pic>
        <p:nvPicPr>
          <p:cNvPr id="54" name="Picture 5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944208">
            <a:off x="2520256" y="1192527"/>
            <a:ext cx="822106" cy="714092"/>
          </a:xfrm>
          <a:prstGeom prst="rect">
            <a:avLst/>
          </a:prstGeom>
          <a:noFill/>
          <a:ln>
            <a:noFill/>
          </a:ln>
        </p:spPr>
      </p:pic>
      <p:pic>
        <p:nvPicPr>
          <p:cNvPr id="55" name="Picture 5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29271">
            <a:off x="150730" y="1137786"/>
            <a:ext cx="898998" cy="780881"/>
          </a:xfrm>
          <a:prstGeom prst="rect">
            <a:avLst/>
          </a:prstGeom>
          <a:noFill/>
          <a:ln>
            <a:noFill/>
          </a:ln>
        </p:spPr>
      </p:pic>
      <p:pic>
        <p:nvPicPr>
          <p:cNvPr id="112" name="Picture 111"/>
          <p:cNvPicPr>
            <a:picLocks noChangeAspect="1"/>
          </p:cNvPicPr>
          <p:nvPr/>
        </p:nvPicPr>
        <p:blipFill>
          <a:blip r:embed="rId5"/>
          <a:stretch>
            <a:fillRect/>
          </a:stretch>
        </p:blipFill>
        <p:spPr>
          <a:xfrm flipH="1">
            <a:off x="8000987" y="685641"/>
            <a:ext cx="1109844" cy="1240414"/>
          </a:xfrm>
          <a:prstGeom prst="rect">
            <a:avLst/>
          </a:prstGeom>
        </p:spPr>
      </p:pic>
      <p:pic>
        <p:nvPicPr>
          <p:cNvPr id="113" name="Picture 11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233932">
            <a:off x="946172" y="4625888"/>
            <a:ext cx="579293" cy="503181"/>
          </a:xfrm>
          <a:prstGeom prst="rect">
            <a:avLst/>
          </a:prstGeom>
          <a:noFill/>
          <a:ln>
            <a:noFill/>
          </a:ln>
        </p:spPr>
      </p:pic>
      <p:pic>
        <p:nvPicPr>
          <p:cNvPr id="114" name="Picture 11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470798">
            <a:off x="8493220" y="2313294"/>
            <a:ext cx="579293" cy="503181"/>
          </a:xfrm>
          <a:prstGeom prst="rect">
            <a:avLst/>
          </a:prstGeom>
          <a:noFill/>
          <a:ln>
            <a:noFill/>
          </a:ln>
        </p:spPr>
      </p:pic>
      <p:pic>
        <p:nvPicPr>
          <p:cNvPr id="115" name="Picture 11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181399">
            <a:off x="7641106" y="4596817"/>
            <a:ext cx="579293" cy="503181"/>
          </a:xfrm>
          <a:prstGeom prst="rect">
            <a:avLst/>
          </a:prstGeom>
          <a:noFill/>
          <a:ln>
            <a:noFill/>
          </a:ln>
        </p:spPr>
      </p:pic>
      <p:pic>
        <p:nvPicPr>
          <p:cNvPr id="116" name="Picture 11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9789993">
            <a:off x="1871118" y="1202835"/>
            <a:ext cx="579293" cy="503181"/>
          </a:xfrm>
          <a:prstGeom prst="rect">
            <a:avLst/>
          </a:prstGeom>
          <a:noFill/>
          <a:ln>
            <a:noFill/>
          </a:ln>
        </p:spPr>
      </p:pic>
      <p:pic>
        <p:nvPicPr>
          <p:cNvPr id="117" name="Picture 11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654097">
            <a:off x="4739917" y="5248365"/>
            <a:ext cx="579293" cy="503181"/>
          </a:xfrm>
          <a:prstGeom prst="rect">
            <a:avLst/>
          </a:prstGeom>
          <a:noFill/>
          <a:ln>
            <a:noFill/>
          </a:ln>
        </p:spPr>
      </p:pic>
      <p:pic>
        <p:nvPicPr>
          <p:cNvPr id="118" name="Picture 11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780546">
            <a:off x="2464858" y="5466276"/>
            <a:ext cx="579293" cy="503181"/>
          </a:xfrm>
          <a:prstGeom prst="rect">
            <a:avLst/>
          </a:prstGeom>
          <a:noFill/>
          <a:ln>
            <a:noFill/>
          </a:ln>
        </p:spPr>
      </p:pic>
      <p:pic>
        <p:nvPicPr>
          <p:cNvPr id="119" name="Picture 11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588728">
            <a:off x="3802471" y="1320289"/>
            <a:ext cx="579293" cy="503181"/>
          </a:xfrm>
          <a:prstGeom prst="rect">
            <a:avLst/>
          </a:prstGeom>
          <a:noFill/>
          <a:ln>
            <a:noFill/>
          </a:ln>
        </p:spPr>
      </p:pic>
      <p:pic>
        <p:nvPicPr>
          <p:cNvPr id="120" name="Picture 11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913805">
            <a:off x="4389610" y="1008979"/>
            <a:ext cx="579293" cy="503181"/>
          </a:xfrm>
          <a:prstGeom prst="rect">
            <a:avLst/>
          </a:prstGeom>
          <a:noFill/>
          <a:ln>
            <a:noFill/>
          </a:ln>
        </p:spPr>
      </p:pic>
      <p:pic>
        <p:nvPicPr>
          <p:cNvPr id="121" name="Picture 12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82507">
            <a:off x="7666046" y="2835739"/>
            <a:ext cx="579293" cy="503181"/>
          </a:xfrm>
          <a:prstGeom prst="rect">
            <a:avLst/>
          </a:prstGeom>
          <a:noFill/>
          <a:ln>
            <a:noFill/>
          </a:ln>
        </p:spPr>
      </p:pic>
      <p:pic>
        <p:nvPicPr>
          <p:cNvPr id="122" name="Picture 12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2354858" y="4971800"/>
            <a:ext cx="461643" cy="400989"/>
          </a:xfrm>
          <a:prstGeom prst="rect">
            <a:avLst/>
          </a:prstGeom>
          <a:noFill/>
          <a:ln>
            <a:noFill/>
          </a:ln>
        </p:spPr>
      </p:pic>
      <p:pic>
        <p:nvPicPr>
          <p:cNvPr id="123" name="Picture 12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25752">
            <a:off x="6177454" y="1544285"/>
            <a:ext cx="579293" cy="503181"/>
          </a:xfrm>
          <a:prstGeom prst="rect">
            <a:avLst/>
          </a:prstGeom>
          <a:noFill/>
          <a:ln>
            <a:noFill/>
          </a:ln>
        </p:spPr>
      </p:pic>
      <p:pic>
        <p:nvPicPr>
          <p:cNvPr id="126" name="Picture 12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903817">
            <a:off x="7824786" y="2083104"/>
            <a:ext cx="461643" cy="400989"/>
          </a:xfrm>
          <a:prstGeom prst="rect">
            <a:avLst/>
          </a:prstGeom>
          <a:noFill/>
          <a:ln>
            <a:noFill/>
          </a:ln>
        </p:spPr>
      </p:pic>
      <p:pic>
        <p:nvPicPr>
          <p:cNvPr id="127" name="Picture 12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473222">
            <a:off x="5564651" y="4926944"/>
            <a:ext cx="461643" cy="400989"/>
          </a:xfrm>
          <a:prstGeom prst="rect">
            <a:avLst/>
          </a:prstGeom>
          <a:noFill/>
          <a:ln>
            <a:noFill/>
          </a:ln>
        </p:spPr>
      </p:pic>
      <p:pic>
        <p:nvPicPr>
          <p:cNvPr id="128" name="Picture 12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7579174" y="5475903"/>
            <a:ext cx="461643" cy="400989"/>
          </a:xfrm>
          <a:prstGeom prst="rect">
            <a:avLst/>
          </a:prstGeom>
          <a:noFill/>
          <a:ln>
            <a:noFill/>
          </a:ln>
        </p:spPr>
      </p:pic>
      <p:pic>
        <p:nvPicPr>
          <p:cNvPr id="129" name="Picture 12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832919">
            <a:off x="8609697" y="3193829"/>
            <a:ext cx="461643" cy="400989"/>
          </a:xfrm>
          <a:prstGeom prst="rect">
            <a:avLst/>
          </a:prstGeom>
          <a:noFill/>
          <a:ln>
            <a:noFill/>
          </a:ln>
        </p:spPr>
      </p:pic>
      <p:pic>
        <p:nvPicPr>
          <p:cNvPr id="130" name="Picture 12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87527">
            <a:off x="8670980" y="4469660"/>
            <a:ext cx="461643" cy="400989"/>
          </a:xfrm>
          <a:prstGeom prst="rect">
            <a:avLst/>
          </a:prstGeom>
          <a:noFill/>
          <a:ln>
            <a:noFill/>
          </a:ln>
        </p:spPr>
      </p:pic>
      <p:pic>
        <p:nvPicPr>
          <p:cNvPr id="131" name="Picture 13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87527">
            <a:off x="6034526" y="955538"/>
            <a:ext cx="461643" cy="400989"/>
          </a:xfrm>
          <a:prstGeom prst="rect">
            <a:avLst/>
          </a:prstGeom>
          <a:noFill/>
          <a:ln>
            <a:noFill/>
          </a:ln>
        </p:spPr>
      </p:pic>
      <p:pic>
        <p:nvPicPr>
          <p:cNvPr id="132" name="Picture 13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674139">
            <a:off x="3347861" y="985773"/>
            <a:ext cx="461643" cy="400989"/>
          </a:xfrm>
          <a:prstGeom prst="rect">
            <a:avLst/>
          </a:prstGeom>
          <a:noFill/>
          <a:ln>
            <a:noFill/>
          </a:ln>
        </p:spPr>
      </p:pic>
      <p:pic>
        <p:nvPicPr>
          <p:cNvPr id="133" name="Picture 13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187527">
            <a:off x="35796" y="3114350"/>
            <a:ext cx="461643" cy="400989"/>
          </a:xfrm>
          <a:prstGeom prst="rect">
            <a:avLst/>
          </a:prstGeom>
          <a:noFill/>
          <a:ln>
            <a:noFill/>
          </a:ln>
        </p:spPr>
      </p:pic>
      <p:pic>
        <p:nvPicPr>
          <p:cNvPr id="134" name="Picture 13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0053731">
            <a:off x="961424" y="1780733"/>
            <a:ext cx="579293" cy="503181"/>
          </a:xfrm>
          <a:prstGeom prst="rect">
            <a:avLst/>
          </a:prstGeom>
          <a:noFill/>
          <a:ln>
            <a:noFill/>
          </a:ln>
        </p:spPr>
      </p:pic>
      <p:pic>
        <p:nvPicPr>
          <p:cNvPr id="135" name="Picture 134"/>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613614">
            <a:off x="531502" y="2619285"/>
            <a:ext cx="579293" cy="503181"/>
          </a:xfrm>
          <a:prstGeom prst="rect">
            <a:avLst/>
          </a:prstGeom>
          <a:noFill/>
          <a:ln>
            <a:noFill/>
          </a:ln>
        </p:spPr>
      </p:pic>
      <p:pic>
        <p:nvPicPr>
          <p:cNvPr id="136" name="Picture 13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568902" y="3355360"/>
            <a:ext cx="627896" cy="545399"/>
          </a:xfrm>
          <a:prstGeom prst="rect">
            <a:avLst/>
          </a:prstGeom>
          <a:noFill/>
          <a:ln>
            <a:noFill/>
          </a:ln>
        </p:spPr>
      </p:pic>
      <p:pic>
        <p:nvPicPr>
          <p:cNvPr id="137" name="Picture 13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547577">
            <a:off x="3273491" y="4978445"/>
            <a:ext cx="579293" cy="503181"/>
          </a:xfrm>
          <a:prstGeom prst="rect">
            <a:avLst/>
          </a:prstGeom>
          <a:noFill/>
          <a:ln>
            <a:noFill/>
          </a:ln>
        </p:spPr>
      </p:pic>
      <p:pic>
        <p:nvPicPr>
          <p:cNvPr id="138" name="Picture 137"/>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21056450">
            <a:off x="3140738" y="5561444"/>
            <a:ext cx="461643" cy="400989"/>
          </a:xfrm>
          <a:prstGeom prst="rect">
            <a:avLst/>
          </a:prstGeom>
          <a:noFill/>
          <a:ln>
            <a:noFill/>
          </a:ln>
        </p:spPr>
      </p:pic>
      <p:pic>
        <p:nvPicPr>
          <p:cNvPr id="140" name="Picture 13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181399">
            <a:off x="6961891" y="5009801"/>
            <a:ext cx="579293" cy="503181"/>
          </a:xfrm>
          <a:prstGeom prst="rect">
            <a:avLst/>
          </a:prstGeom>
          <a:noFill/>
          <a:ln>
            <a:noFill/>
          </a:ln>
        </p:spPr>
      </p:pic>
      <p:pic>
        <p:nvPicPr>
          <p:cNvPr id="141" name="Picture 140"/>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903817">
            <a:off x="1226922" y="1130810"/>
            <a:ext cx="461643" cy="400989"/>
          </a:xfrm>
          <a:prstGeom prst="rect">
            <a:avLst/>
          </a:prstGeom>
          <a:noFill/>
          <a:ln>
            <a:noFill/>
          </a:ln>
        </p:spPr>
      </p:pic>
      <p:pic>
        <p:nvPicPr>
          <p:cNvPr id="142" name="Picture 14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304050">
            <a:off x="935420" y="5544351"/>
            <a:ext cx="461643" cy="400989"/>
          </a:xfrm>
          <a:prstGeom prst="rect">
            <a:avLst/>
          </a:prstGeom>
          <a:noFill/>
          <a:ln>
            <a:noFill/>
          </a:ln>
        </p:spPr>
      </p:pic>
      <p:pic>
        <p:nvPicPr>
          <p:cNvPr id="143" name="Picture 14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rot="1488646">
            <a:off x="5427369" y="5441768"/>
            <a:ext cx="461643" cy="400989"/>
          </a:xfrm>
          <a:prstGeom prst="rect">
            <a:avLst/>
          </a:prstGeom>
          <a:noFill/>
          <a:ln>
            <a:noFill/>
          </a:ln>
        </p:spPr>
      </p:pic>
      <p:pic>
        <p:nvPicPr>
          <p:cNvPr id="145" name="Picture 144"/>
          <p:cNvPicPr>
            <a:picLocks noChangeAspect="1"/>
          </p:cNvPicPr>
          <p:nvPr/>
        </p:nvPicPr>
        <p:blipFill>
          <a:blip r:embed="rId8"/>
          <a:stretch>
            <a:fillRect/>
          </a:stretch>
        </p:blipFill>
        <p:spPr>
          <a:xfrm flipH="1">
            <a:off x="6089080" y="3284169"/>
            <a:ext cx="1071563" cy="685800"/>
          </a:xfrm>
          <a:prstGeom prst="rect">
            <a:avLst/>
          </a:prstGeom>
        </p:spPr>
      </p:pic>
      <p:pic>
        <p:nvPicPr>
          <p:cNvPr id="148" name="Picture 147"/>
          <p:cNvPicPr>
            <a:picLocks noChangeAspect="1"/>
          </p:cNvPicPr>
          <p:nvPr/>
        </p:nvPicPr>
        <p:blipFill>
          <a:blip r:embed="rId8"/>
          <a:stretch>
            <a:fillRect/>
          </a:stretch>
        </p:blipFill>
        <p:spPr>
          <a:xfrm>
            <a:off x="1979836" y="3284169"/>
            <a:ext cx="1071563" cy="685800"/>
          </a:xfrm>
          <a:prstGeom prst="rect">
            <a:avLst/>
          </a:prstGeom>
        </p:spPr>
      </p:pic>
      <p:sp>
        <p:nvSpPr>
          <p:cNvPr id="3" name="TextBox 2"/>
          <p:cNvSpPr txBox="1"/>
          <p:nvPr/>
        </p:nvSpPr>
        <p:spPr>
          <a:xfrm>
            <a:off x="3095367" y="3385560"/>
            <a:ext cx="3066311" cy="1015663"/>
          </a:xfrm>
          <a:prstGeom prst="rect">
            <a:avLst/>
          </a:prstGeom>
          <a:noFill/>
        </p:spPr>
        <p:txBody>
          <a:bodyPr wrap="square" rtlCol="0">
            <a:spAutoFit/>
          </a:bodyPr>
          <a:lstStyle/>
          <a:p>
            <a:pPr algn="ctr" defTabSz="685800"/>
            <a:r>
              <a:rPr lang="en-GB" sz="3000" kern="0" dirty="0">
                <a:solidFill>
                  <a:schemeClr val="bg1"/>
                </a:solidFill>
              </a:rPr>
              <a:t>Love at First Fight?</a:t>
            </a:r>
          </a:p>
        </p:txBody>
      </p:sp>
      <p:pic>
        <p:nvPicPr>
          <p:cNvPr id="4" name="Picture 3"/>
          <p:cNvPicPr>
            <a:picLocks noChangeAspect="1"/>
          </p:cNvPicPr>
          <p:nvPr/>
        </p:nvPicPr>
        <p:blipFill>
          <a:blip r:embed="rId9"/>
          <a:stretch>
            <a:fillRect/>
          </a:stretch>
        </p:blipFill>
        <p:spPr>
          <a:xfrm>
            <a:off x="-17910" y="857250"/>
            <a:ext cx="9211403" cy="5155238"/>
          </a:xfrm>
          <a:prstGeom prst="rect">
            <a:avLst/>
          </a:prstGeom>
        </p:spPr>
      </p:pic>
      <p:sp>
        <p:nvSpPr>
          <p:cNvPr id="56" name="TextBox 55"/>
          <p:cNvSpPr txBox="1"/>
          <p:nvPr/>
        </p:nvSpPr>
        <p:spPr>
          <a:xfrm>
            <a:off x="1449533" y="1685052"/>
            <a:ext cx="5839770" cy="923330"/>
          </a:xfrm>
          <a:prstGeom prst="rect">
            <a:avLst/>
          </a:prstGeom>
          <a:noFill/>
        </p:spPr>
        <p:txBody>
          <a:bodyPr wrap="square" rtlCol="0">
            <a:spAutoFit/>
          </a:bodyPr>
          <a:lstStyle/>
          <a:p>
            <a:pPr algn="ctr" defTabSz="685800"/>
            <a:r>
              <a:rPr lang="en-GB" sz="5400" kern="0" dirty="0">
                <a:solidFill>
                  <a:sysClr val="windowText" lastClr="000000"/>
                </a:solidFill>
              </a:rPr>
              <a:t>Love at First Fight?</a:t>
            </a:r>
          </a:p>
        </p:txBody>
      </p:sp>
      <p:pic>
        <p:nvPicPr>
          <p:cNvPr id="1026" name="Picture 2" descr="http://www.onlygfx.com/wp-content/uploads/2016/10/spray-paint-banner-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083060">
            <a:off x="947612" y="1681147"/>
            <a:ext cx="2654025" cy="101231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www.onlygfx.com/wp-content/uploads/2016/10/spray-paint-banner-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083060">
            <a:off x="3075731" y="1607557"/>
            <a:ext cx="2654025" cy="10123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www.onlygfx.com/wp-content/uploads/2016/10/spray-paint-banner-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083060">
            <a:off x="4938335" y="1586257"/>
            <a:ext cx="2654025" cy="101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1"/>
          <a:stretch>
            <a:fillRect/>
          </a:stretch>
        </p:blipFill>
        <p:spPr>
          <a:xfrm rot="20928732">
            <a:off x="58514" y="2980804"/>
            <a:ext cx="4508500" cy="632585"/>
          </a:xfrm>
          <a:prstGeom prst="rect">
            <a:avLst/>
          </a:prstGeom>
        </p:spPr>
      </p:pic>
      <p:pic>
        <p:nvPicPr>
          <p:cNvPr id="10" name="Picture 9"/>
          <p:cNvPicPr>
            <a:picLocks noChangeAspect="1"/>
          </p:cNvPicPr>
          <p:nvPr/>
        </p:nvPicPr>
        <p:blipFill>
          <a:blip r:embed="rId12"/>
          <a:stretch>
            <a:fillRect/>
          </a:stretch>
        </p:blipFill>
        <p:spPr>
          <a:xfrm rot="20912753">
            <a:off x="2039162" y="3509217"/>
            <a:ext cx="4618345" cy="673877"/>
          </a:xfrm>
          <a:prstGeom prst="rect">
            <a:avLst/>
          </a:prstGeom>
        </p:spPr>
      </p:pic>
      <p:pic>
        <p:nvPicPr>
          <p:cNvPr id="11" name="Picture 10"/>
          <p:cNvPicPr>
            <a:picLocks noChangeAspect="1"/>
          </p:cNvPicPr>
          <p:nvPr/>
        </p:nvPicPr>
        <p:blipFill>
          <a:blip r:embed="rId13"/>
          <a:stretch>
            <a:fillRect/>
          </a:stretch>
        </p:blipFill>
        <p:spPr>
          <a:xfrm rot="20930253">
            <a:off x="4482839" y="3873474"/>
            <a:ext cx="4303305" cy="835384"/>
          </a:xfrm>
          <a:prstGeom prst="rect">
            <a:avLst/>
          </a:prstGeom>
        </p:spPr>
      </p:pic>
    </p:spTree>
    <p:extLst>
      <p:ext uri="{BB962C8B-B14F-4D97-AF65-F5344CB8AC3E}">
        <p14:creationId xmlns:p14="http://schemas.microsoft.com/office/powerpoint/2010/main" val="37474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5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left)">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Aerosol-Spray-Sound-Effect.wav"/>
                                        </p:tgtEl>
                                      </p:cMediaNode>
                                    </p:audio>
                                  </p:sub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3" name="Aerosol-Spray-Sound-Effect.wav"/>
                                        </p:tgtEl>
                                      </p:cMediaNode>
                                    </p:audio>
                                  </p:sub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subTnLst>
                                    <p:audio>
                                      <p:cMediaNode>
                                        <p:cTn display="0" masterRel="sameClick">
                                          <p:stCondLst>
                                            <p:cond evt="begin" delay="0">
                                              <p:tn val="28"/>
                                            </p:cond>
                                          </p:stCondLst>
                                          <p:endCondLst>
                                            <p:cond evt="onStopAudio" delay="0">
                                              <p:tgtEl>
                                                <p:sldTgt/>
                                              </p:tgtEl>
                                            </p:cond>
                                          </p:endCondLst>
                                        </p:cTn>
                                        <p:tgtEl>
                                          <p:sndTgt r:embed="rId3" name="Aerosol-Spray-Sound-Effect.wav"/>
                                        </p:tgtEl>
                                      </p:cMediaNode>
                                    </p:audio>
                                  </p:sub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Panel</a:t>
            </a:r>
          </a:p>
        </p:txBody>
      </p:sp>
      <p:sp>
        <p:nvSpPr>
          <p:cNvPr id="5" name="Subtitle 4"/>
          <p:cNvSpPr>
            <a:spLocks noGrp="1"/>
          </p:cNvSpPr>
          <p:nvPr>
            <p:ph type="subTitle" idx="1"/>
          </p:nvPr>
        </p:nvSpPr>
        <p:spPr/>
        <p:txBody>
          <a:bodyPr/>
          <a:lstStyle/>
          <a:p>
            <a:r>
              <a:rPr lang="en-GB" dirty="0"/>
              <a:t>Hosted by Andrew McFarlan, </a:t>
            </a:r>
          </a:p>
          <a:p>
            <a:r>
              <a:rPr lang="en-GB" dirty="0"/>
              <a:t>Pink Elephant Communications</a:t>
            </a:r>
          </a:p>
        </p:txBody>
      </p:sp>
    </p:spTree>
    <p:extLst>
      <p:ext uri="{BB962C8B-B14F-4D97-AF65-F5344CB8AC3E}">
        <p14:creationId xmlns:p14="http://schemas.microsoft.com/office/powerpoint/2010/main" val="1907988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Lunch &amp; Networking</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19765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709" b="16726"/>
          <a:stretch/>
        </p:blipFill>
        <p:spPr>
          <a:xfrm>
            <a:off x="15446" y="2517518"/>
            <a:ext cx="9144000" cy="3941806"/>
          </a:xfrm>
          <a:prstGeom prst="rect">
            <a:avLst/>
          </a:prstGeom>
        </p:spPr>
      </p:pic>
      <p:sp>
        <p:nvSpPr>
          <p:cNvPr id="2" name="Title 1"/>
          <p:cNvSpPr>
            <a:spLocks noGrp="1"/>
          </p:cNvSpPr>
          <p:nvPr>
            <p:ph type="ctrTitle"/>
          </p:nvPr>
        </p:nvSpPr>
        <p:spPr>
          <a:xfrm>
            <a:off x="701246" y="0"/>
            <a:ext cx="7772400" cy="2387600"/>
          </a:xfrm>
        </p:spPr>
        <p:txBody>
          <a:bodyPr>
            <a:normAutofit/>
          </a:bodyPr>
          <a:lstStyle/>
          <a:p>
            <a:r>
              <a:rPr lang="en-GB" sz="5400" b="1" dirty="0">
                <a:solidFill>
                  <a:schemeClr val="tx1">
                    <a:lumMod val="65000"/>
                    <a:lumOff val="35000"/>
                  </a:schemeClr>
                </a:solidFill>
              </a:rPr>
              <a:t>Building Effective Relationships</a:t>
            </a:r>
          </a:p>
        </p:txBody>
      </p:sp>
      <p:sp>
        <p:nvSpPr>
          <p:cNvPr id="3" name="Subtitle 2"/>
          <p:cNvSpPr>
            <a:spLocks noGrp="1"/>
          </p:cNvSpPr>
          <p:nvPr>
            <p:ph type="subTitle" idx="1"/>
          </p:nvPr>
        </p:nvSpPr>
        <p:spPr>
          <a:xfrm>
            <a:off x="1143000" y="3602037"/>
            <a:ext cx="6888892" cy="2489843"/>
          </a:xfrm>
        </p:spPr>
        <p:txBody>
          <a:bodyPr>
            <a:normAutofit/>
          </a:bodyPr>
          <a:lstStyle/>
          <a:p>
            <a:endParaRPr lang="en-GB" b="1" dirty="0"/>
          </a:p>
          <a:p>
            <a:endParaRPr lang="en-GB" sz="4600" b="1" dirty="0">
              <a:solidFill>
                <a:schemeClr val="tx1">
                  <a:lumMod val="65000"/>
                  <a:lumOff val="35000"/>
                </a:schemeClr>
              </a:solidFill>
            </a:endParaRPr>
          </a:p>
          <a:p>
            <a:endParaRPr lang="en-GB" sz="46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2836418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751" y="1941554"/>
            <a:ext cx="6858000" cy="760424"/>
          </a:xfrm>
        </p:spPr>
        <p:txBody>
          <a:bodyPr>
            <a:normAutofit fontScale="90000"/>
          </a:bodyPr>
          <a:lstStyle/>
          <a:p>
            <a:r>
              <a:rPr lang="en-GB" b="1" dirty="0">
                <a:solidFill>
                  <a:schemeClr val="tx1">
                    <a:lumMod val="65000"/>
                    <a:lumOff val="35000"/>
                  </a:schemeClr>
                </a:solidFill>
              </a:rPr>
              <a:t>Pyramid of Communication</a:t>
            </a:r>
          </a:p>
        </p:txBody>
      </p:sp>
      <p:sp>
        <p:nvSpPr>
          <p:cNvPr id="3" name="Subtitle 2"/>
          <p:cNvSpPr>
            <a:spLocks noGrp="1"/>
          </p:cNvSpPr>
          <p:nvPr>
            <p:ph type="subTitle" idx="1"/>
          </p:nvPr>
        </p:nvSpPr>
        <p:spPr>
          <a:xfrm>
            <a:off x="1161536" y="2988791"/>
            <a:ext cx="6858000" cy="1989437"/>
          </a:xfrm>
        </p:spPr>
        <p:txBody>
          <a:bodyPr>
            <a:normAutofit lnSpcReduction="10000"/>
          </a:bodyPr>
          <a:lstStyle/>
          <a:p>
            <a:endParaRPr lang="en-GB" sz="7200" dirty="0"/>
          </a:p>
          <a:p>
            <a:r>
              <a:rPr lang="en-GB" sz="7200" dirty="0"/>
              <a:t>				</a:t>
            </a:r>
          </a:p>
        </p:txBody>
      </p:sp>
      <p:pic>
        <p:nvPicPr>
          <p:cNvPr id="7" name="Picture 6"/>
          <p:cNvPicPr/>
          <p:nvPr/>
        </p:nvPicPr>
        <p:blipFill rotWithShape="1">
          <a:blip r:embed="rId2"/>
          <a:srcRect l="20659" t="57377" r="69725" b="26526"/>
          <a:stretch/>
        </p:blipFill>
        <p:spPr bwMode="auto">
          <a:xfrm>
            <a:off x="2736286" y="2874974"/>
            <a:ext cx="3194958" cy="2529564"/>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231320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36" y="1634872"/>
            <a:ext cx="6858000" cy="684417"/>
          </a:xfrm>
        </p:spPr>
        <p:txBody>
          <a:bodyPr>
            <a:normAutofit fontScale="90000"/>
          </a:bodyPr>
          <a:lstStyle/>
          <a:p>
            <a:r>
              <a:rPr lang="en-GB" b="1" dirty="0">
                <a:solidFill>
                  <a:schemeClr val="tx1">
                    <a:lumMod val="65000"/>
                    <a:lumOff val="35000"/>
                  </a:schemeClr>
                </a:solidFill>
              </a:rPr>
              <a:t>Give clarity</a:t>
            </a:r>
          </a:p>
        </p:txBody>
      </p:sp>
      <p:sp>
        <p:nvSpPr>
          <p:cNvPr id="3" name="Subtitle 2"/>
          <p:cNvSpPr>
            <a:spLocks noGrp="1"/>
          </p:cNvSpPr>
          <p:nvPr>
            <p:ph type="subTitle" idx="1"/>
          </p:nvPr>
        </p:nvSpPr>
        <p:spPr>
          <a:xfrm>
            <a:off x="1161536" y="2988791"/>
            <a:ext cx="6858000" cy="1989437"/>
          </a:xfrm>
        </p:spPr>
        <p:txBody>
          <a:bodyPr>
            <a:normAutofit lnSpcReduction="10000"/>
          </a:bodyPr>
          <a:lstStyle/>
          <a:p>
            <a:endParaRPr lang="en-GB" sz="7200" dirty="0"/>
          </a:p>
          <a:p>
            <a:r>
              <a:rPr lang="en-GB" sz="7200" dirty="0"/>
              <a:t>					</a:t>
            </a:r>
            <a:r>
              <a:rPr lang="en-GB" sz="7200" b="1" dirty="0">
                <a:solidFill>
                  <a:schemeClr val="tx1">
                    <a:lumMod val="65000"/>
                    <a:lumOff val="35000"/>
                  </a:schemeClr>
                </a:solidFill>
              </a:rPr>
              <a: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089"/>
          <a:stretch/>
        </p:blipFill>
        <p:spPr>
          <a:xfrm>
            <a:off x="994718" y="2987407"/>
            <a:ext cx="4090088" cy="25626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981708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Agree that Local Council Provides High Quality Services</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70439" y="5675435"/>
            <a:ext cx="4440115" cy="230832"/>
          </a:xfrm>
          <a:prstGeom prst="rect">
            <a:avLst/>
          </a:prstGeom>
          <a:noFill/>
        </p:spPr>
        <p:txBody>
          <a:bodyPr wrap="square" rtlCol="0">
            <a:spAutoFit/>
          </a:bodyPr>
          <a:lstStyle/>
          <a:p>
            <a:pPr defTabSz="685800"/>
            <a:r>
              <a:rPr lang="en-US" sz="900" kern="0" dirty="0">
                <a:solidFill>
                  <a:sysClr val="windowText" lastClr="000000"/>
                </a:solidFill>
              </a:rPr>
              <a:t>Source: Scottish Household Survey</a:t>
            </a:r>
          </a:p>
        </p:txBody>
      </p:sp>
    </p:spTree>
    <p:extLst>
      <p:ext uri="{BB962C8B-B14F-4D97-AF65-F5344CB8AC3E}">
        <p14:creationId xmlns:p14="http://schemas.microsoft.com/office/powerpoint/2010/main" val="145646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37137"/>
            <a:ext cx="7886700" cy="1325563"/>
          </a:xfrm>
        </p:spPr>
        <p:txBody>
          <a:bodyPr>
            <a:normAutofit/>
          </a:bodyPr>
          <a:lstStyle/>
          <a:p>
            <a:pPr algn="ctr"/>
            <a:endParaRPr lang="en-GB" sz="5400" b="1" dirty="0">
              <a:solidFill>
                <a:schemeClr val="tx1">
                  <a:lumMod val="65000"/>
                  <a:lumOff val="35000"/>
                </a:schemeClr>
              </a:solidFill>
            </a:endParaRPr>
          </a:p>
        </p:txBody>
      </p:sp>
      <p:pic>
        <p:nvPicPr>
          <p:cNvPr id="4" name="Vantabl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5425" y="2062700"/>
            <a:ext cx="6153150" cy="346106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56" y="665528"/>
            <a:ext cx="790537" cy="810590"/>
          </a:xfrm>
          <a:prstGeom prst="rect">
            <a:avLst/>
          </a:prstGeom>
        </p:spPr>
      </p:pic>
    </p:spTree>
    <p:extLst>
      <p:ext uri="{BB962C8B-B14F-4D97-AF65-F5344CB8AC3E}">
        <p14:creationId xmlns:p14="http://schemas.microsoft.com/office/powerpoint/2010/main" val="3916440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36" y="1776042"/>
            <a:ext cx="6858000" cy="760424"/>
          </a:xfrm>
        </p:spPr>
        <p:txBody>
          <a:bodyPr>
            <a:normAutofit fontScale="90000"/>
          </a:bodyPr>
          <a:lstStyle/>
          <a:p>
            <a:r>
              <a:rPr lang="en-GB" b="1" dirty="0">
                <a:solidFill>
                  <a:schemeClr val="tx1">
                    <a:lumMod val="65000"/>
                    <a:lumOff val="35000"/>
                  </a:schemeClr>
                </a:solidFill>
              </a:rPr>
              <a:t>Offer commitment</a:t>
            </a:r>
          </a:p>
        </p:txBody>
      </p:sp>
      <p:sp>
        <p:nvSpPr>
          <p:cNvPr id="3" name="Subtitle 2"/>
          <p:cNvSpPr>
            <a:spLocks noGrp="1"/>
          </p:cNvSpPr>
          <p:nvPr>
            <p:ph type="subTitle" idx="1"/>
          </p:nvPr>
        </p:nvSpPr>
        <p:spPr>
          <a:xfrm>
            <a:off x="1161536" y="2988791"/>
            <a:ext cx="6858000" cy="1989437"/>
          </a:xfrm>
        </p:spPr>
        <p:txBody>
          <a:bodyPr>
            <a:normAutofit lnSpcReduction="10000"/>
          </a:bodyPr>
          <a:lstStyle/>
          <a:p>
            <a:endParaRPr lang="en-GB" sz="7200" dirty="0"/>
          </a:p>
          <a:p>
            <a:r>
              <a:rPr lang="en-GB" sz="7200" dirty="0"/>
              <a:t>						</a:t>
            </a:r>
            <a:r>
              <a:rPr lang="en-GB" sz="7200" b="1" dirty="0">
                <a:solidFill>
                  <a:schemeClr val="tx1">
                    <a:lumMod val="65000"/>
                    <a:lumOff val="35000"/>
                  </a:schemeClr>
                </a:solidFill>
                <a:sym typeface="Wingdings" panose="05000000000000000000" pitchFamily="2" charset="2"/>
              </a:rPr>
              <a:t></a:t>
            </a:r>
            <a:r>
              <a:rPr lang="en-GB" sz="7200"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4735" y="2988791"/>
            <a:ext cx="2844525" cy="26889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36347294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Watering Down Wor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4056" y="1590846"/>
            <a:ext cx="7735887" cy="4351338"/>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4011367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751" y="1941554"/>
            <a:ext cx="6858000" cy="760424"/>
          </a:xfrm>
        </p:spPr>
        <p:txBody>
          <a:bodyPr>
            <a:normAutofit fontScale="90000"/>
          </a:bodyPr>
          <a:lstStyle/>
          <a:p>
            <a:r>
              <a:rPr lang="en-GB" b="1" dirty="0">
                <a:solidFill>
                  <a:schemeClr val="tx1">
                    <a:lumMod val="65000"/>
                    <a:lumOff val="35000"/>
                  </a:schemeClr>
                </a:solidFill>
              </a:rPr>
              <a:t>Be positive</a:t>
            </a:r>
          </a:p>
        </p:txBody>
      </p:sp>
      <p:sp>
        <p:nvSpPr>
          <p:cNvPr id="3" name="Subtitle 2"/>
          <p:cNvSpPr>
            <a:spLocks noGrp="1"/>
          </p:cNvSpPr>
          <p:nvPr>
            <p:ph type="subTitle" idx="1"/>
          </p:nvPr>
        </p:nvSpPr>
        <p:spPr>
          <a:xfrm>
            <a:off x="1161536" y="2988791"/>
            <a:ext cx="6858000" cy="1989437"/>
          </a:xfrm>
        </p:spPr>
        <p:txBody>
          <a:bodyPr>
            <a:normAutofit lnSpcReduction="10000"/>
          </a:bodyPr>
          <a:lstStyle/>
          <a:p>
            <a:endParaRPr lang="en-GB" sz="7200" dirty="0"/>
          </a:p>
          <a:p>
            <a:r>
              <a:rPr lang="en-GB" sz="7200" dirty="0"/>
              <a:t>				</a:t>
            </a:r>
            <a:r>
              <a:rPr lang="en-GB" sz="7200" b="1" dirty="0">
                <a:solidFill>
                  <a:schemeClr val="tx1">
                    <a:lumMod val="65000"/>
                    <a:lumOff val="35000"/>
                  </a:schemeClr>
                </a:solidFill>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599" r="17392" b="52669"/>
          <a:stretch/>
        </p:blipFill>
        <p:spPr>
          <a:xfrm>
            <a:off x="1655806" y="3342650"/>
            <a:ext cx="3045941" cy="23460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26351307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sz="5400" b="1" dirty="0"/>
          </a:p>
        </p:txBody>
      </p:sp>
      <p:pic>
        <p:nvPicPr>
          <p:cNvPr id="4" name="Jeremy Corby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0412" y="1590846"/>
            <a:ext cx="7754938" cy="4351338"/>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1275153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751" y="1941554"/>
            <a:ext cx="6858000" cy="760424"/>
          </a:xfrm>
        </p:spPr>
        <p:txBody>
          <a:bodyPr>
            <a:normAutofit fontScale="90000"/>
          </a:bodyPr>
          <a:lstStyle/>
          <a:p>
            <a:r>
              <a:rPr lang="en-GB" b="1" dirty="0">
                <a:solidFill>
                  <a:schemeClr val="tx1">
                    <a:lumMod val="65000"/>
                    <a:lumOff val="35000"/>
                  </a:schemeClr>
                </a:solidFill>
              </a:rPr>
              <a:t>Be direct</a:t>
            </a:r>
          </a:p>
        </p:txBody>
      </p:sp>
      <p:sp>
        <p:nvSpPr>
          <p:cNvPr id="3" name="Subtitle 2"/>
          <p:cNvSpPr>
            <a:spLocks noGrp="1"/>
          </p:cNvSpPr>
          <p:nvPr>
            <p:ph type="subTitle" idx="1"/>
          </p:nvPr>
        </p:nvSpPr>
        <p:spPr>
          <a:xfrm>
            <a:off x="1161536" y="2988791"/>
            <a:ext cx="6858000" cy="2557848"/>
          </a:xfrm>
        </p:spPr>
        <p:txBody>
          <a:bodyPr>
            <a:normAutofit fontScale="32500" lnSpcReduction="20000"/>
          </a:bodyPr>
          <a:lstStyle/>
          <a:p>
            <a:pPr algn="l"/>
            <a:r>
              <a:rPr lang="en-GB" sz="10125" dirty="0">
                <a:solidFill>
                  <a:schemeClr val="tx1">
                    <a:lumMod val="65000"/>
                    <a:lumOff val="35000"/>
                  </a:schemeClr>
                </a:solidFill>
              </a:rPr>
              <a:t>Yes						   </a:t>
            </a:r>
            <a:r>
              <a:rPr lang="en-GB" sz="10125" b="1" dirty="0">
                <a:solidFill>
                  <a:srgbClr val="FF0000"/>
                </a:solidFill>
                <a:sym typeface="Wingdings" panose="05000000000000000000" pitchFamily="2" charset="2"/>
              </a:rPr>
              <a:t></a:t>
            </a:r>
            <a:endParaRPr lang="en-GB" sz="10125" b="1" dirty="0">
              <a:solidFill>
                <a:srgbClr val="FF0000"/>
              </a:solidFill>
            </a:endParaRPr>
          </a:p>
          <a:p>
            <a:pPr algn="l"/>
            <a:r>
              <a:rPr lang="en-GB" sz="10125" dirty="0">
                <a:solidFill>
                  <a:schemeClr val="tx1">
                    <a:lumMod val="65000"/>
                    <a:lumOff val="35000"/>
                  </a:schemeClr>
                </a:solidFill>
              </a:rPr>
              <a:t>No						   </a:t>
            </a:r>
            <a:r>
              <a:rPr lang="en-GB" sz="10125" b="1" dirty="0">
                <a:solidFill>
                  <a:srgbClr val="FF0000"/>
                </a:solidFill>
                <a:sym typeface="Wingdings" panose="05000000000000000000" pitchFamily="2" charset="2"/>
              </a:rPr>
              <a:t></a:t>
            </a:r>
            <a:endParaRPr lang="en-GB" sz="10125" b="1" dirty="0">
              <a:solidFill>
                <a:srgbClr val="FF0000"/>
              </a:solidFill>
            </a:endParaRPr>
          </a:p>
          <a:p>
            <a:pPr algn="l"/>
            <a:r>
              <a:rPr lang="en-GB" sz="10125" dirty="0">
                <a:solidFill>
                  <a:schemeClr val="tx1">
                    <a:lumMod val="65000"/>
                    <a:lumOff val="35000"/>
                  </a:schemeClr>
                </a:solidFill>
              </a:rPr>
              <a:t>I don’t know			   	   </a:t>
            </a:r>
            <a:r>
              <a:rPr lang="en-GB" sz="10125" b="1" dirty="0">
                <a:solidFill>
                  <a:srgbClr val="FF0000"/>
                </a:solidFill>
              </a:rPr>
              <a:t>?</a:t>
            </a:r>
          </a:p>
          <a:p>
            <a:pPr algn="l"/>
            <a:r>
              <a:rPr lang="en-GB" sz="10125" dirty="0">
                <a:solidFill>
                  <a:schemeClr val="tx1">
                    <a:lumMod val="65000"/>
                    <a:lumOff val="35000"/>
                  </a:schemeClr>
                </a:solidFill>
              </a:rPr>
              <a:t>Too early to say		                      </a:t>
            </a:r>
            <a:r>
              <a:rPr lang="en-GB" sz="10125" b="1" dirty="0">
                <a:solidFill>
                  <a:srgbClr val="FF0000"/>
                </a:solidFill>
              </a:rPr>
              <a:t>…</a:t>
            </a:r>
          </a:p>
          <a:p>
            <a:r>
              <a:rPr lang="en-GB" sz="7200"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4018572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Michael Howar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9463" y="1603203"/>
            <a:ext cx="7735887" cy="4351338"/>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3645842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endParaRPr lang="en-GB" sz="5400" b="1" dirty="0">
              <a:solidFill>
                <a:schemeClr val="tx1">
                  <a:lumMod val="65000"/>
                  <a:lumOff val="35000"/>
                </a:schemeClr>
              </a:solidFill>
            </a:endParaRPr>
          </a:p>
        </p:txBody>
      </p:sp>
      <p:pic>
        <p:nvPicPr>
          <p:cNvPr id="4" name="Theresa Ma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650" y="1971675"/>
            <a:ext cx="7886700" cy="405765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3028364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9751" y="1941554"/>
            <a:ext cx="6858000" cy="760424"/>
          </a:xfrm>
        </p:spPr>
        <p:txBody>
          <a:bodyPr>
            <a:normAutofit fontScale="90000"/>
          </a:bodyPr>
          <a:lstStyle/>
          <a:p>
            <a:r>
              <a:rPr lang="en-GB" b="1" dirty="0">
                <a:solidFill>
                  <a:schemeClr val="tx1">
                    <a:lumMod val="65000"/>
                    <a:lumOff val="35000"/>
                  </a:schemeClr>
                </a:solidFill>
              </a:rPr>
              <a:t>Say sorry</a:t>
            </a:r>
          </a:p>
        </p:txBody>
      </p:sp>
      <p:sp>
        <p:nvSpPr>
          <p:cNvPr id="3" name="Subtitle 2"/>
          <p:cNvSpPr>
            <a:spLocks noGrp="1"/>
          </p:cNvSpPr>
          <p:nvPr>
            <p:ph type="subTitle" idx="1"/>
          </p:nvPr>
        </p:nvSpPr>
        <p:spPr>
          <a:xfrm>
            <a:off x="1161536" y="2988793"/>
            <a:ext cx="6858000" cy="2298356"/>
          </a:xfrm>
        </p:spPr>
        <p:txBody>
          <a:bodyPr>
            <a:normAutofit/>
          </a:bodyPr>
          <a:lstStyle/>
          <a:p>
            <a:pPr algn="l"/>
            <a:r>
              <a:rPr lang="en-GB" sz="4050" dirty="0">
                <a:solidFill>
                  <a:schemeClr val="tx1">
                    <a:lumMod val="65000"/>
                    <a:lumOff val="35000"/>
                  </a:schemeClr>
                </a:solidFill>
              </a:rPr>
              <a:t>Regret</a:t>
            </a:r>
          </a:p>
          <a:p>
            <a:pPr algn="l"/>
            <a:r>
              <a:rPr lang="en-GB" sz="4050" dirty="0">
                <a:solidFill>
                  <a:schemeClr val="tx1">
                    <a:lumMod val="65000"/>
                    <a:lumOff val="35000"/>
                  </a:schemeClr>
                </a:solidFill>
              </a:rPr>
              <a:t>Reason</a:t>
            </a:r>
          </a:p>
          <a:p>
            <a:pPr algn="l"/>
            <a:r>
              <a:rPr lang="en-GB" sz="4050" dirty="0">
                <a:solidFill>
                  <a:schemeClr val="tx1">
                    <a:lumMod val="65000"/>
                    <a:lumOff val="35000"/>
                  </a:schemeClr>
                </a:solidFill>
              </a:rPr>
              <a:t>Remedy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3958078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709" b="16726"/>
          <a:stretch/>
        </p:blipFill>
        <p:spPr>
          <a:xfrm>
            <a:off x="0" y="1434928"/>
            <a:ext cx="9144000" cy="3941806"/>
          </a:xfrm>
          <a:prstGeom prst="rect">
            <a:avLst/>
          </a:prstGeom>
        </p:spPr>
      </p:pic>
      <p:sp>
        <p:nvSpPr>
          <p:cNvPr id="2" name="Title 1"/>
          <p:cNvSpPr>
            <a:spLocks noGrp="1"/>
          </p:cNvSpPr>
          <p:nvPr>
            <p:ph type="ctrTitle"/>
          </p:nvPr>
        </p:nvSpPr>
        <p:spPr>
          <a:xfrm>
            <a:off x="685800" y="4003590"/>
            <a:ext cx="7772400" cy="2387600"/>
          </a:xfrm>
        </p:spPr>
        <p:txBody>
          <a:bodyPr>
            <a:normAutofit/>
          </a:bodyPr>
          <a:lstStyle/>
          <a:p>
            <a:r>
              <a:rPr lang="en-GB" sz="3200" b="1" dirty="0">
                <a:solidFill>
                  <a:schemeClr val="tx1">
                    <a:lumMod val="65000"/>
                    <a:lumOff val="35000"/>
                  </a:schemeClr>
                </a:solidFill>
              </a:rPr>
              <a:t>www.pinkelephantcomms.com/training-blog</a:t>
            </a:r>
          </a:p>
        </p:txBody>
      </p:sp>
      <p:sp>
        <p:nvSpPr>
          <p:cNvPr id="3" name="Subtitle 2"/>
          <p:cNvSpPr>
            <a:spLocks noGrp="1"/>
          </p:cNvSpPr>
          <p:nvPr>
            <p:ph type="subTitle" idx="1"/>
          </p:nvPr>
        </p:nvSpPr>
        <p:spPr>
          <a:xfrm>
            <a:off x="1143000" y="3602037"/>
            <a:ext cx="6888892" cy="2489843"/>
          </a:xfrm>
        </p:spPr>
        <p:txBody>
          <a:bodyPr>
            <a:normAutofit/>
          </a:bodyPr>
          <a:lstStyle/>
          <a:p>
            <a:endParaRPr lang="en-GB" b="1" dirty="0"/>
          </a:p>
          <a:p>
            <a:endParaRPr lang="en-GB" sz="4600" b="1" dirty="0">
              <a:solidFill>
                <a:schemeClr val="tx1">
                  <a:lumMod val="65000"/>
                  <a:lumOff val="35000"/>
                </a:schemeClr>
              </a:solidFill>
            </a:endParaRPr>
          </a:p>
          <a:p>
            <a:endParaRPr lang="en-GB" sz="46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156" y="513128"/>
            <a:ext cx="790537" cy="810590"/>
          </a:xfrm>
          <a:prstGeom prst="rect">
            <a:avLst/>
          </a:prstGeom>
        </p:spPr>
      </p:pic>
    </p:spTree>
    <p:extLst>
      <p:ext uri="{BB962C8B-B14F-4D97-AF65-F5344CB8AC3E}">
        <p14:creationId xmlns:p14="http://schemas.microsoft.com/office/powerpoint/2010/main" val="51202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Satisfaction with Local Schools</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39379" y="5489972"/>
            <a:ext cx="6429375" cy="230832"/>
          </a:xfrm>
          <a:prstGeom prst="rect">
            <a:avLst/>
          </a:prstGeom>
          <a:noFill/>
        </p:spPr>
        <p:txBody>
          <a:bodyPr wrap="square" rtlCol="0">
            <a:spAutoFit/>
          </a:bodyPr>
          <a:lstStyle/>
          <a:p>
            <a:pPr defTabSz="685800"/>
            <a:r>
              <a:rPr lang="en-US" sz="900" kern="0" dirty="0">
                <a:solidFill>
                  <a:sysClr val="windowText" lastClr="000000"/>
                </a:solidFill>
              </a:rPr>
              <a:t>Source: Scottish Household Survey</a:t>
            </a:r>
          </a:p>
        </p:txBody>
      </p:sp>
    </p:spTree>
    <p:extLst>
      <p:ext uri="{BB962C8B-B14F-4D97-AF65-F5344CB8AC3E}">
        <p14:creationId xmlns:p14="http://schemas.microsoft.com/office/powerpoint/2010/main" val="3319262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Coffee &amp; Networking</a:t>
            </a:r>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75224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Drive Towards Zero Waste</a:t>
            </a:r>
          </a:p>
        </p:txBody>
      </p:sp>
      <p:sp>
        <p:nvSpPr>
          <p:cNvPr id="5" name="Subtitle 4"/>
          <p:cNvSpPr>
            <a:spLocks noGrp="1"/>
          </p:cNvSpPr>
          <p:nvPr>
            <p:ph type="subTitle" idx="1"/>
          </p:nvPr>
        </p:nvSpPr>
        <p:spPr/>
        <p:txBody>
          <a:bodyPr/>
          <a:lstStyle/>
          <a:p>
            <a:r>
              <a:rPr lang="en-GB" dirty="0"/>
              <a:t>Gary Mooney, Category Analyst Scotland Excel</a:t>
            </a:r>
          </a:p>
          <a:p>
            <a:r>
              <a:rPr lang="en-GB" dirty="0"/>
              <a:t>Claire Guerin, Zero Waste Scotland</a:t>
            </a:r>
          </a:p>
        </p:txBody>
      </p:sp>
    </p:spTree>
    <p:extLst>
      <p:ext uri="{BB962C8B-B14F-4D97-AF65-F5344CB8AC3E}">
        <p14:creationId xmlns:p14="http://schemas.microsoft.com/office/powerpoint/2010/main" val="729877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 y="4882"/>
            <a:ext cx="9152673" cy="6853118"/>
          </a:xfrm>
          <a:prstGeom prst="rect">
            <a:avLst/>
          </a:prstGeom>
        </p:spPr>
      </p:pic>
      <p:sp>
        <p:nvSpPr>
          <p:cNvPr id="2" name="TextBox 1"/>
          <p:cNvSpPr txBox="1"/>
          <p:nvPr/>
        </p:nvSpPr>
        <p:spPr>
          <a:xfrm>
            <a:off x="827584" y="620688"/>
            <a:ext cx="7416824" cy="2062103"/>
          </a:xfrm>
          <a:prstGeom prst="rect">
            <a:avLst/>
          </a:prstGeom>
          <a:noFill/>
        </p:spPr>
        <p:txBody>
          <a:bodyPr wrap="square" rtlCol="0">
            <a:spAutoFit/>
          </a:bodyPr>
          <a:lstStyle/>
          <a:p>
            <a:endParaRPr lang="en-GB" sz="4000" b="1" dirty="0">
              <a:solidFill>
                <a:schemeClr val="bg1"/>
              </a:solidFill>
            </a:endParaRPr>
          </a:p>
          <a:p>
            <a:endParaRPr lang="en-GB" sz="4400" b="1" dirty="0">
              <a:solidFill>
                <a:schemeClr val="tx1">
                  <a:lumMod val="95000"/>
                </a:schemeClr>
              </a:solidFill>
              <a:latin typeface="Arial Rounded MT Bold" panose="020F0704030504030204" pitchFamily="34" charset="0"/>
            </a:endParaRPr>
          </a:p>
          <a:p>
            <a:r>
              <a:rPr lang="en-GB" sz="4400" b="1" dirty="0">
                <a:solidFill>
                  <a:schemeClr val="tx1">
                    <a:lumMod val="95000"/>
                  </a:schemeClr>
                </a:solidFill>
                <a:latin typeface="Arial Rounded MT Bold" panose="020F0704030504030204" pitchFamily="34" charset="0"/>
              </a:rPr>
              <a:t>Drive Towards Zero Waste</a:t>
            </a:r>
          </a:p>
        </p:txBody>
      </p:sp>
      <p:pic>
        <p:nvPicPr>
          <p:cNvPr id="5" name="Picture 4"/>
          <p:cNvPicPr>
            <a:picLocks noChangeAspect="1" noChangeArrowheads="1"/>
          </p:cNvPicPr>
          <p:nvPr/>
        </p:nvPicPr>
        <p:blipFill>
          <a:blip r:embed="rId4" cstate="print"/>
          <a:stretch>
            <a:fillRect/>
          </a:stretch>
        </p:blipFill>
        <p:spPr bwMode="auto">
          <a:xfrm>
            <a:off x="6153150" y="6108176"/>
            <a:ext cx="2990850" cy="746920"/>
          </a:xfrm>
          <a:prstGeom prst="rect">
            <a:avLst/>
          </a:prstGeom>
          <a:noFill/>
          <a:ln w="9525">
            <a:noFill/>
            <a:miter lim="800000"/>
            <a:headEnd/>
            <a:tailEnd/>
          </a:ln>
          <a:effectLst/>
        </p:spPr>
      </p:pic>
    </p:spTree>
    <p:extLst>
      <p:ext uri="{BB962C8B-B14F-4D97-AF65-F5344CB8AC3E}">
        <p14:creationId xmlns:p14="http://schemas.microsoft.com/office/powerpoint/2010/main" val="35025830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115616" y="332656"/>
            <a:ext cx="6840760" cy="2739211"/>
          </a:xfrm>
          <a:prstGeom prst="rect">
            <a:avLst/>
          </a:prstGeom>
          <a:noFill/>
        </p:spPr>
        <p:txBody>
          <a:bodyPr wrap="square" rtlCol="0">
            <a:spAutoFit/>
          </a:bodyPr>
          <a:lstStyle/>
          <a:p>
            <a:pPr algn="ctr"/>
            <a:endParaRPr lang="en-GB" sz="4400" dirty="0">
              <a:solidFill>
                <a:schemeClr val="bg1"/>
              </a:solidFill>
              <a:latin typeface="Arial Rounded MT Bold" panose="020F0704030504030204" pitchFamily="34" charset="0"/>
            </a:endParaRPr>
          </a:p>
          <a:p>
            <a:pPr algn="ctr"/>
            <a:r>
              <a:rPr lang="en-GB" sz="4400" dirty="0">
                <a:solidFill>
                  <a:schemeClr val="bg1"/>
                </a:solidFill>
                <a:latin typeface="Arial Rounded MT Bold" panose="020F0704030504030204" pitchFamily="34" charset="0"/>
              </a:rPr>
              <a:t>Category Evolution</a:t>
            </a:r>
          </a:p>
          <a:p>
            <a:pPr algn="ctr"/>
            <a:endParaRPr lang="en-GB" sz="4400" dirty="0">
              <a:solidFill>
                <a:schemeClr val="bg1"/>
              </a:solidFill>
              <a:latin typeface="Arial Rounded MT Bold" panose="020F0704030504030204" pitchFamily="34" charset="0"/>
            </a:endParaRPr>
          </a:p>
          <a:p>
            <a:pPr algn="ctr"/>
            <a:r>
              <a:rPr lang="en-GB" sz="4000" dirty="0">
                <a:solidFill>
                  <a:schemeClr val="bg1"/>
                </a:solidFill>
                <a:latin typeface="Arial Rounded MT Bold" panose="020F0704030504030204" pitchFamily="34" charset="0"/>
              </a:rPr>
              <a:t>From this…</a:t>
            </a:r>
          </a:p>
        </p:txBody>
      </p:sp>
    </p:spTree>
    <p:extLst>
      <p:ext uri="{BB962C8B-B14F-4D97-AF65-F5344CB8AC3E}">
        <p14:creationId xmlns:p14="http://schemas.microsoft.com/office/powerpoint/2010/main" val="3887707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9143999" cy="6858000"/>
          </a:xfrm>
        </p:spPr>
      </p:pic>
      <p:sp>
        <p:nvSpPr>
          <p:cNvPr id="8" name="TextBox 7"/>
          <p:cNvSpPr txBox="1"/>
          <p:nvPr/>
        </p:nvSpPr>
        <p:spPr>
          <a:xfrm>
            <a:off x="1547664" y="332656"/>
            <a:ext cx="6264696" cy="707886"/>
          </a:xfrm>
          <a:prstGeom prst="rect">
            <a:avLst/>
          </a:prstGeom>
          <a:noFill/>
        </p:spPr>
        <p:txBody>
          <a:bodyPr wrap="square" rtlCol="0">
            <a:spAutoFit/>
          </a:bodyPr>
          <a:lstStyle/>
          <a:p>
            <a:pPr algn="ctr"/>
            <a:r>
              <a:rPr lang="en-GB" sz="4000" dirty="0">
                <a:solidFill>
                  <a:schemeClr val="bg1"/>
                </a:solidFill>
                <a:latin typeface="Arial Rounded MT Bold" panose="020F0704030504030204" pitchFamily="34" charset="0"/>
              </a:rPr>
              <a:t>To this…</a:t>
            </a:r>
            <a:endParaRPr lang="en-GB" sz="4000" dirty="0">
              <a:latin typeface="Arial Rounded MT Bold" panose="020F0704030504030204" pitchFamily="34" charset="0"/>
            </a:endParaRPr>
          </a:p>
        </p:txBody>
      </p:sp>
    </p:spTree>
    <p:extLst>
      <p:ext uri="{BB962C8B-B14F-4D97-AF65-F5344CB8AC3E}">
        <p14:creationId xmlns:p14="http://schemas.microsoft.com/office/powerpoint/2010/main" val="2977582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571" y="188640"/>
            <a:ext cx="6554867" cy="877416"/>
          </a:xfrm>
        </p:spPr>
        <p:txBody>
          <a:bodyPr>
            <a:normAutofit/>
          </a:bodyPr>
          <a:lstStyle/>
          <a:p>
            <a:pPr algn="ctr"/>
            <a:r>
              <a:rPr lang="en-GB" sz="3600" cap="none" dirty="0">
                <a:solidFill>
                  <a:schemeClr val="bg1"/>
                </a:solidFill>
                <a:latin typeface="Arial Rounded MT Bold" panose="020F0704030504030204" pitchFamily="34" charset="0"/>
              </a:rPr>
              <a:t>and variations of this…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t="34078"/>
          <a:stretch/>
        </p:blipFill>
        <p:spPr>
          <a:xfrm>
            <a:off x="1331640" y="1291984"/>
            <a:ext cx="6335156" cy="3203816"/>
          </a:xfrm>
          <a:effectLst>
            <a:glow rad="63500">
              <a:schemeClr val="tx1">
                <a:alpha val="40000"/>
              </a:schemeClr>
            </a:glow>
            <a:reflection stA="73000" endPos="65000" dist="50800" dir="5400000" sy="-100000" algn="bl" rotWithShape="0"/>
          </a:effectLst>
        </p:spPr>
      </p:pic>
    </p:spTree>
    <p:extLst>
      <p:ext uri="{BB962C8B-B14F-4D97-AF65-F5344CB8AC3E}">
        <p14:creationId xmlns:p14="http://schemas.microsoft.com/office/powerpoint/2010/main" val="20341707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0648"/>
            <a:ext cx="6554867" cy="1152128"/>
          </a:xfrm>
        </p:spPr>
        <p:txBody>
          <a:bodyPr>
            <a:normAutofit/>
          </a:bodyPr>
          <a:lstStyle/>
          <a:p>
            <a:pPr algn="ctr"/>
            <a:r>
              <a:rPr lang="en-GB" sz="4000" cap="none" dirty="0">
                <a:solidFill>
                  <a:schemeClr val="bg1"/>
                </a:solidFill>
                <a:latin typeface="Arial Rounded MT Bold" panose="020F0704030504030204" pitchFamily="34" charset="0"/>
              </a:rPr>
              <a:t>The rules…</a:t>
            </a:r>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1043608" y="1390348"/>
            <a:ext cx="6831920" cy="4284000"/>
          </a:xfrm>
          <a:solidFill>
            <a:schemeClr val="tx1"/>
          </a:solidFill>
        </p:spPr>
      </p:pic>
    </p:spTree>
    <p:extLst>
      <p:ext uri="{BB962C8B-B14F-4D97-AF65-F5344CB8AC3E}">
        <p14:creationId xmlns:p14="http://schemas.microsoft.com/office/powerpoint/2010/main" val="7513981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8640"/>
            <a:ext cx="6554867" cy="1080120"/>
          </a:xfrm>
        </p:spPr>
        <p:txBody>
          <a:bodyPr>
            <a:normAutofit/>
          </a:bodyPr>
          <a:lstStyle/>
          <a:p>
            <a:pPr algn="ctr"/>
            <a:r>
              <a:rPr lang="en-GB" sz="4000" cap="none" dirty="0">
                <a:solidFill>
                  <a:schemeClr val="bg1"/>
                </a:solidFill>
                <a:latin typeface="Arial Rounded MT Bold" panose="020F0704030504030204" pitchFamily="34" charset="0"/>
              </a:rPr>
              <a:t>End Markets…</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5857"/>
          <a:stretch/>
        </p:blipFill>
        <p:spPr>
          <a:xfrm>
            <a:off x="1763688" y="1484784"/>
            <a:ext cx="5829300" cy="2573228"/>
          </a:xfrm>
          <a:effectLst>
            <a:reflection stA="98000" endPos="65000" dist="50800" dir="5400000" sy="-100000" algn="bl" rotWithShape="0"/>
          </a:effectLst>
        </p:spPr>
      </p:pic>
    </p:spTree>
    <p:extLst>
      <p:ext uri="{BB962C8B-B14F-4D97-AF65-F5344CB8AC3E}">
        <p14:creationId xmlns:p14="http://schemas.microsoft.com/office/powerpoint/2010/main" val="5917534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 r="21405"/>
          <a:stretch/>
        </p:blipFill>
        <p:spPr>
          <a:xfrm>
            <a:off x="0" y="0"/>
            <a:ext cx="9144000" cy="6858000"/>
          </a:xfrm>
        </p:spPr>
      </p:pic>
    </p:spTree>
    <p:extLst>
      <p:ext uri="{BB962C8B-B14F-4D97-AF65-F5344CB8AC3E}">
        <p14:creationId xmlns:p14="http://schemas.microsoft.com/office/powerpoint/2010/main" val="3247113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3" y="4882"/>
            <a:ext cx="9152673" cy="6853118"/>
          </a:xfrm>
          <a:prstGeom prst="rect">
            <a:avLst/>
          </a:prstGeom>
        </p:spPr>
      </p:pic>
      <p:sp>
        <p:nvSpPr>
          <p:cNvPr id="2" name="TextBox 1"/>
          <p:cNvSpPr txBox="1"/>
          <p:nvPr/>
        </p:nvSpPr>
        <p:spPr>
          <a:xfrm>
            <a:off x="827584" y="620688"/>
            <a:ext cx="7416824" cy="2062103"/>
          </a:xfrm>
          <a:prstGeom prst="rect">
            <a:avLst/>
          </a:prstGeom>
          <a:noFill/>
        </p:spPr>
        <p:txBody>
          <a:bodyPr wrap="square" rtlCol="0">
            <a:spAutoFit/>
          </a:bodyPr>
          <a:lstStyle/>
          <a:p>
            <a:endParaRPr lang="en-GB" sz="4000" b="1" dirty="0">
              <a:solidFill>
                <a:schemeClr val="bg1"/>
              </a:solidFill>
            </a:endParaRPr>
          </a:p>
          <a:p>
            <a:endParaRPr lang="en-GB" sz="4400" b="1" dirty="0">
              <a:solidFill>
                <a:schemeClr val="tx1">
                  <a:lumMod val="95000"/>
                </a:schemeClr>
              </a:solidFill>
              <a:latin typeface="Arial Rounded MT Bold" panose="020F0704030504030204" pitchFamily="34" charset="0"/>
            </a:endParaRPr>
          </a:p>
          <a:p>
            <a:r>
              <a:rPr lang="en-GB" sz="4400" b="1" dirty="0">
                <a:solidFill>
                  <a:schemeClr val="tx1">
                    <a:lumMod val="95000"/>
                  </a:schemeClr>
                </a:solidFill>
                <a:latin typeface="Arial Rounded MT Bold" panose="020F0704030504030204" pitchFamily="34" charset="0"/>
              </a:rPr>
              <a:t>and on we drive….</a:t>
            </a:r>
          </a:p>
        </p:txBody>
      </p:sp>
      <p:pic>
        <p:nvPicPr>
          <p:cNvPr id="5" name="Picture 4"/>
          <p:cNvPicPr>
            <a:picLocks noChangeAspect="1" noChangeArrowheads="1"/>
          </p:cNvPicPr>
          <p:nvPr/>
        </p:nvPicPr>
        <p:blipFill>
          <a:blip r:embed="rId4" cstate="print"/>
          <a:stretch>
            <a:fillRect/>
          </a:stretch>
        </p:blipFill>
        <p:spPr bwMode="auto">
          <a:xfrm>
            <a:off x="6153150" y="6108176"/>
            <a:ext cx="2990850" cy="746920"/>
          </a:xfrm>
          <a:prstGeom prst="rect">
            <a:avLst/>
          </a:prstGeom>
          <a:noFill/>
          <a:ln w="9525">
            <a:noFill/>
            <a:miter lim="800000"/>
            <a:headEnd/>
            <a:tailEnd/>
          </a:ln>
          <a:effectLst/>
        </p:spPr>
      </p:pic>
    </p:spTree>
    <p:extLst>
      <p:ext uri="{BB962C8B-B14F-4D97-AF65-F5344CB8AC3E}">
        <p14:creationId xmlns:p14="http://schemas.microsoft.com/office/powerpoint/2010/main" val="1919220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a:t>the education </a:t>
            </a:r>
            <a:r>
              <a:rPr lang="en-US" dirty="0"/>
              <a:t>debate</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6715" y="2226469"/>
            <a:ext cx="8129239" cy="3263504"/>
          </a:xfrm>
          <a:prstGeom prst="rect">
            <a:avLst/>
          </a:prstGeom>
        </p:spPr>
      </p:pic>
      <p:sp>
        <p:nvSpPr>
          <p:cNvPr id="5" name="TextBox 4"/>
          <p:cNvSpPr txBox="1"/>
          <p:nvPr/>
        </p:nvSpPr>
        <p:spPr>
          <a:xfrm>
            <a:off x="761071" y="5607670"/>
            <a:ext cx="5536580" cy="230832"/>
          </a:xfrm>
          <a:prstGeom prst="rect">
            <a:avLst/>
          </a:prstGeom>
          <a:noFill/>
        </p:spPr>
        <p:txBody>
          <a:bodyPr wrap="square" rtlCol="0">
            <a:spAutoFit/>
          </a:bodyPr>
          <a:lstStyle/>
          <a:p>
            <a:pPr defTabSz="685800"/>
            <a:r>
              <a:rPr lang="en-US" sz="900" kern="0" dirty="0">
                <a:solidFill>
                  <a:sysClr val="windowText" lastClr="000000"/>
                </a:solidFill>
              </a:rPr>
              <a:t>Source: </a:t>
            </a:r>
            <a:r>
              <a:rPr lang="en-US" sz="900" kern="0" dirty="0" err="1">
                <a:solidFill>
                  <a:sysClr val="windowText" lastClr="000000"/>
                </a:solidFill>
              </a:rPr>
              <a:t>YouGov</a:t>
            </a:r>
            <a:endParaRPr lang="en-US" sz="900" kern="0" dirty="0">
              <a:solidFill>
                <a:sysClr val="windowText" lastClr="000000"/>
              </a:solidFill>
            </a:endParaRPr>
          </a:p>
        </p:txBody>
      </p:sp>
    </p:spTree>
    <p:extLst>
      <p:ext uri="{BB962C8B-B14F-4D97-AF65-F5344CB8AC3E}">
        <p14:creationId xmlns:p14="http://schemas.microsoft.com/office/powerpoint/2010/main" val="1074301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3"/>
          <p:cNvSpPr txBox="1">
            <a:spLocks noChangeArrowheads="1"/>
          </p:cNvSpPr>
          <p:nvPr/>
        </p:nvSpPr>
        <p:spPr bwMode="auto">
          <a:xfrm>
            <a:off x="264086" y="3541533"/>
            <a:ext cx="48593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914400">
              <a:spcBef>
                <a:spcPct val="0"/>
              </a:spcBef>
              <a:buFontTx/>
              <a:buNone/>
            </a:pPr>
            <a:r>
              <a:rPr lang="en-US" altLang="en-US" sz="1800" dirty="0">
                <a:solidFill>
                  <a:prstClr val="white"/>
                </a:solidFill>
              </a:rPr>
              <a:t>Claire Guerin</a:t>
            </a:r>
          </a:p>
          <a:p>
            <a:pPr defTabSz="914400">
              <a:spcBef>
                <a:spcPct val="0"/>
              </a:spcBef>
              <a:buFontTx/>
              <a:buNone/>
            </a:pPr>
            <a:r>
              <a:rPr lang="en-US" altLang="en-US" sz="1800" dirty="0">
                <a:solidFill>
                  <a:prstClr val="white"/>
                </a:solidFill>
              </a:rPr>
              <a:t>Sector Manager – Sustainable Procurement</a:t>
            </a:r>
          </a:p>
          <a:p>
            <a:pPr defTabSz="914400">
              <a:spcBef>
                <a:spcPct val="0"/>
              </a:spcBef>
              <a:buFontTx/>
              <a:buNone/>
            </a:pPr>
            <a:r>
              <a:rPr lang="en-US" altLang="en-US" sz="1800" dirty="0">
                <a:solidFill>
                  <a:prstClr val="white"/>
                </a:solidFill>
              </a:rPr>
              <a:t>claire.guerin@zerowastescotland.org.uk</a:t>
            </a:r>
          </a:p>
        </p:txBody>
      </p:sp>
      <p:sp>
        <p:nvSpPr>
          <p:cNvPr id="5123" name="TextBox 4"/>
          <p:cNvSpPr txBox="1">
            <a:spLocks noChangeArrowheads="1"/>
          </p:cNvSpPr>
          <p:nvPr/>
        </p:nvSpPr>
        <p:spPr bwMode="auto">
          <a:xfrm>
            <a:off x="425450" y="4943475"/>
            <a:ext cx="485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914400">
              <a:spcBef>
                <a:spcPct val="0"/>
              </a:spcBef>
              <a:buFontTx/>
              <a:buNone/>
            </a:pPr>
            <a:r>
              <a:rPr lang="en-US" altLang="en-US" sz="1800">
                <a:solidFill>
                  <a:prstClr val="white"/>
                </a:solidFill>
              </a:rPr>
              <a:t>zerowastescotland.org.uk</a:t>
            </a:r>
          </a:p>
          <a:p>
            <a:pPr defTabSz="914400">
              <a:spcBef>
                <a:spcPct val="0"/>
              </a:spcBef>
              <a:buFontTx/>
              <a:buNone/>
            </a:pPr>
            <a:r>
              <a:rPr lang="en-US" altLang="en-US" sz="1800">
                <a:solidFill>
                  <a:prstClr val="white"/>
                </a:solidFill>
              </a:rPr>
              <a:t>   @zerowastescot</a:t>
            </a:r>
          </a:p>
        </p:txBody>
      </p:sp>
      <p:sp>
        <p:nvSpPr>
          <p:cNvPr id="5125" name="Subtitle 2"/>
          <p:cNvSpPr>
            <a:spLocks noGrp="1"/>
          </p:cNvSpPr>
          <p:nvPr>
            <p:ph type="subTitle" idx="1"/>
          </p:nvPr>
        </p:nvSpPr>
        <p:spPr>
          <a:xfrm>
            <a:off x="-165987" y="2392409"/>
            <a:ext cx="6400800" cy="733425"/>
          </a:xfrm>
        </p:spPr>
        <p:txBody>
          <a:bodyPr>
            <a:noAutofit/>
          </a:bodyPr>
          <a:lstStyle/>
          <a:p>
            <a:r>
              <a:rPr lang="en-GB"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What is the circular economy?</a:t>
            </a:r>
          </a:p>
          <a:p>
            <a:r>
              <a:rPr lang="en-GB"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How can you get involved? </a:t>
            </a:r>
            <a:endParaRPr lang="en-US" altLang="en-US" sz="2800"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126" name="TextBox 1"/>
          <p:cNvSpPr txBox="1">
            <a:spLocks noChangeArrowheads="1"/>
          </p:cNvSpPr>
          <p:nvPr/>
        </p:nvSpPr>
        <p:spPr bwMode="auto">
          <a:xfrm>
            <a:off x="-711200" y="3436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914400">
              <a:spcBef>
                <a:spcPct val="0"/>
              </a:spcBef>
              <a:buFontTx/>
              <a:buNone/>
            </a:pPr>
            <a:endParaRPr lang="en-US" altLang="en-US" sz="1800">
              <a:solidFill>
                <a:prstClr val="black"/>
              </a:solidFill>
              <a:latin typeface="Calibri" panose="020F0502020204030204" pitchFamily="34" charset="0"/>
            </a:endParaRPr>
          </a:p>
        </p:txBody>
      </p:sp>
      <p:pic>
        <p:nvPicPr>
          <p:cNvPr id="5127" name="Picture 8"/>
          <p:cNvPicPr>
            <a:picLocks noChangeAspect="1"/>
          </p:cNvPicPr>
          <p:nvPr/>
        </p:nvPicPr>
        <p:blipFill>
          <a:blip r:embed="rId4">
            <a:lum bright="100000" contrast="-100000"/>
            <a:extLst>
              <a:ext uri="{28A0092B-C50C-407E-A947-70E740481C1C}">
                <a14:useLocalDpi xmlns:a14="http://schemas.microsoft.com/office/drawing/2010/main" val="0"/>
              </a:ext>
            </a:extLst>
          </a:blip>
          <a:srcRect/>
          <a:stretch>
            <a:fillRect/>
          </a:stretch>
        </p:blipFill>
        <p:spPr bwMode="auto">
          <a:xfrm>
            <a:off x="514350" y="5346700"/>
            <a:ext cx="182563"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713" y="5835650"/>
            <a:ext cx="14970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713" y="392113"/>
            <a:ext cx="1738312"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1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1" descr="CellphoneP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1463" y="-17463"/>
            <a:ext cx="13500101" cy="7092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77875" y="4013200"/>
            <a:ext cx="11006138" cy="1947863"/>
          </a:xfrm>
          <a:prstGeom prst="rect">
            <a:avLst/>
          </a:prstGeom>
          <a:solidFill>
            <a:schemeClr val="bg1">
              <a:alpha val="7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7892" name="Rectangle 4"/>
          <p:cNvSpPr>
            <a:spLocks noChangeArrowheads="1"/>
          </p:cNvSpPr>
          <p:nvPr/>
        </p:nvSpPr>
        <p:spPr bwMode="auto">
          <a:xfrm>
            <a:off x="503238" y="3946525"/>
            <a:ext cx="3867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fontAlgn="base">
              <a:spcBef>
                <a:spcPct val="0"/>
              </a:spcBef>
              <a:spcAft>
                <a:spcPct val="0"/>
              </a:spcAft>
              <a:buFontTx/>
              <a:buNone/>
            </a:pPr>
            <a:r>
              <a:rPr lang="en-US" altLang="en-US" sz="12000" b="1">
                <a:solidFill>
                  <a:prstClr val="black"/>
                </a:solidFill>
              </a:rPr>
              <a:t>80% </a:t>
            </a:r>
            <a:endParaRPr lang="en-US" altLang="en-US" sz="12000" b="1">
              <a:solidFill>
                <a:prstClr val="black"/>
              </a:solidFill>
              <a:latin typeface="Calibri" panose="020F0502020204030204" pitchFamily="34" charset="0"/>
            </a:endParaRPr>
          </a:p>
        </p:txBody>
      </p:sp>
      <p:sp>
        <p:nvSpPr>
          <p:cNvPr id="37893" name="Title 1"/>
          <p:cNvSpPr>
            <a:spLocks noGrp="1"/>
          </p:cNvSpPr>
          <p:nvPr>
            <p:ph type="title"/>
          </p:nvPr>
        </p:nvSpPr>
        <p:spPr>
          <a:xfrm>
            <a:off x="3743325" y="4183063"/>
            <a:ext cx="5956300" cy="1590675"/>
          </a:xfrm>
        </p:spPr>
        <p:txBody>
          <a:bodyPr/>
          <a:lstStyle/>
          <a:p>
            <a:pPr eaLnBrk="1" hangingPunct="1"/>
            <a:r>
              <a:rPr lang="en-US" altLang="en-US" sz="3200">
                <a:latin typeface="Arial" panose="020B0604020202020204" pitchFamily="34" charset="0"/>
                <a:cs typeface="Arial" panose="020B0604020202020204" pitchFamily="34" charset="0"/>
              </a:rPr>
              <a:t>of a product’s lifetime environmental impact is decided by its design </a:t>
            </a:r>
          </a:p>
        </p:txBody>
      </p:sp>
    </p:spTree>
    <p:extLst>
      <p:ext uri="{BB962C8B-B14F-4D97-AF65-F5344CB8AC3E}">
        <p14:creationId xmlns:p14="http://schemas.microsoft.com/office/powerpoint/2010/main" val="30968946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3195" y="-635000"/>
            <a:ext cx="6654800" cy="7045716"/>
          </a:xfrm>
        </p:spPr>
      </p:pic>
    </p:spTree>
    <p:extLst>
      <p:ext uri="{BB962C8B-B14F-4D97-AF65-F5344CB8AC3E}">
        <p14:creationId xmlns:p14="http://schemas.microsoft.com/office/powerpoint/2010/main" val="1113245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412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1"/>
          <p:cNvSpPr txBox="1">
            <a:spLocks/>
          </p:cNvSpPr>
          <p:nvPr/>
        </p:nvSpPr>
        <p:spPr bwMode="auto">
          <a:xfrm>
            <a:off x="316581" y="178971"/>
            <a:ext cx="553085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914400">
              <a:spcBef>
                <a:spcPct val="0"/>
              </a:spcBef>
              <a:buFontTx/>
              <a:buNone/>
            </a:pPr>
            <a:r>
              <a:rPr lang="en-US" altLang="en-US" sz="3600" b="1" dirty="0">
                <a:solidFill>
                  <a:srgbClr val="00A6BF"/>
                </a:solidFill>
              </a:rPr>
              <a:t>We help Suppliers</a:t>
            </a:r>
          </a:p>
        </p:txBody>
      </p:sp>
    </p:spTree>
    <p:extLst>
      <p:ext uri="{BB962C8B-B14F-4D97-AF65-F5344CB8AC3E}">
        <p14:creationId xmlns:p14="http://schemas.microsoft.com/office/powerpoint/2010/main" val="24257829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prstClr val="white"/>
              </a:solidFill>
            </a:endParaRPr>
          </a:p>
        </p:txBody>
      </p:sp>
      <p:sp>
        <p:nvSpPr>
          <p:cNvPr id="7" name="Rectangle 6"/>
          <p:cNvSpPr/>
          <p:nvPr/>
        </p:nvSpPr>
        <p:spPr>
          <a:xfrm>
            <a:off x="179512" y="188640"/>
            <a:ext cx="8784976" cy="64776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65" y="3038466"/>
            <a:ext cx="6644458" cy="3477266"/>
          </a:xfrm>
          <a:prstGeom prst="rect">
            <a:avLst/>
          </a:prstGeom>
        </p:spPr>
      </p:pic>
      <p:pic>
        <p:nvPicPr>
          <p:cNvPr id="3" name="Picture 2"/>
          <p:cNvPicPr>
            <a:picLocks noChangeAspect="1"/>
          </p:cNvPicPr>
          <p:nvPr/>
        </p:nvPicPr>
        <p:blipFill>
          <a:blip r:embed="rId4"/>
          <a:stretch>
            <a:fillRect/>
          </a:stretch>
        </p:blipFill>
        <p:spPr>
          <a:xfrm>
            <a:off x="6849693" y="586757"/>
            <a:ext cx="1609483" cy="1255885"/>
          </a:xfrm>
          <a:prstGeom prst="rect">
            <a:avLst/>
          </a:prstGeom>
        </p:spPr>
      </p:pic>
      <p:pic>
        <p:nvPicPr>
          <p:cNvPr id="4" name="Picture 3"/>
          <p:cNvPicPr>
            <a:picLocks noChangeAspect="1"/>
          </p:cNvPicPr>
          <p:nvPr/>
        </p:nvPicPr>
        <p:blipFill>
          <a:blip r:embed="rId5"/>
          <a:stretch>
            <a:fillRect/>
          </a:stretch>
        </p:blipFill>
        <p:spPr>
          <a:xfrm>
            <a:off x="467544" y="371582"/>
            <a:ext cx="4006894" cy="2666884"/>
          </a:xfrm>
          <a:prstGeom prst="rect">
            <a:avLst/>
          </a:prstGeom>
        </p:spPr>
      </p:pic>
    </p:spTree>
    <p:extLst>
      <p:ext uri="{BB962C8B-B14F-4D97-AF65-F5344CB8AC3E}">
        <p14:creationId xmlns:p14="http://schemas.microsoft.com/office/powerpoint/2010/main" val="3501092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76239" y="2538663"/>
            <a:ext cx="4779962" cy="3887537"/>
          </a:xfrm>
        </p:spPr>
        <p:txBody>
          <a:bodyPr>
            <a:normAutofit fontScale="85000" lnSpcReduction="20000"/>
          </a:bodyPr>
          <a:lstStyle/>
          <a:p>
            <a:pPr>
              <a:defRPr/>
            </a:pPr>
            <a:r>
              <a:rPr lang="en-GB" altLang="en-US" b="1" dirty="0">
                <a:latin typeface="Arial" panose="020B0604020202020204" pitchFamily="34" charset="0"/>
                <a:cs typeface="Arial" panose="020B0604020202020204" pitchFamily="34" charset="0"/>
              </a:rPr>
              <a:t>Research</a:t>
            </a:r>
          </a:p>
          <a:p>
            <a:pPr lvl="1">
              <a:defRPr/>
            </a:pPr>
            <a:r>
              <a:rPr lang="en-GB" altLang="en-US" dirty="0">
                <a:latin typeface="Arial" panose="020B0604020202020204" pitchFamily="34" charset="0"/>
                <a:cs typeface="Arial" panose="020B0604020202020204" pitchFamily="34" charset="0"/>
              </a:rPr>
              <a:t>Create &amp; Refine Guidance</a:t>
            </a:r>
          </a:p>
          <a:p>
            <a:pPr marL="457200" lvl="1" indent="0">
              <a:buNone/>
              <a:defRPr/>
            </a:pPr>
            <a:endParaRPr lang="en-GB" altLang="en-US" sz="1800" dirty="0">
              <a:latin typeface="Arial" panose="020B0604020202020204" pitchFamily="34" charset="0"/>
              <a:cs typeface="Arial" panose="020B0604020202020204" pitchFamily="34" charset="0"/>
            </a:endParaRPr>
          </a:p>
          <a:p>
            <a:pPr>
              <a:defRPr/>
            </a:pPr>
            <a:r>
              <a:rPr lang="en-GB" altLang="en-US" b="1" dirty="0">
                <a:latin typeface="Arial" panose="020B0604020202020204" pitchFamily="34" charset="0"/>
                <a:cs typeface="Arial" panose="020B0604020202020204" pitchFamily="34" charset="0"/>
              </a:rPr>
              <a:t>Practical support (Public Sector) </a:t>
            </a:r>
          </a:p>
          <a:p>
            <a:pPr lvl="1">
              <a:defRPr/>
            </a:pPr>
            <a:r>
              <a:rPr lang="en-GB" altLang="en-US" dirty="0">
                <a:latin typeface="Arial" panose="020B0604020202020204" pitchFamily="34" charset="0"/>
                <a:cs typeface="Arial" panose="020B0604020202020204" pitchFamily="34" charset="0"/>
              </a:rPr>
              <a:t>Mentoring</a:t>
            </a:r>
          </a:p>
          <a:p>
            <a:pPr lvl="1">
              <a:defRPr/>
            </a:pPr>
            <a:r>
              <a:rPr lang="en-GB" altLang="en-US" dirty="0">
                <a:latin typeface="Arial" panose="020B0604020202020204" pitchFamily="34" charset="0"/>
                <a:cs typeface="Arial" panose="020B0604020202020204" pitchFamily="34" charset="0"/>
              </a:rPr>
              <a:t>Online Resources</a:t>
            </a:r>
          </a:p>
          <a:p>
            <a:pPr marL="457200" lvl="1" indent="0">
              <a:buNone/>
              <a:defRPr/>
            </a:pPr>
            <a:endParaRPr lang="en-GB" altLang="en-US" dirty="0">
              <a:latin typeface="Arial" panose="020B0604020202020204" pitchFamily="34" charset="0"/>
              <a:cs typeface="Arial" panose="020B0604020202020204" pitchFamily="34" charset="0"/>
            </a:endParaRPr>
          </a:p>
          <a:p>
            <a:pPr marL="514350" indent="-457200">
              <a:defRPr/>
            </a:pPr>
            <a:r>
              <a:rPr lang="en-GB" altLang="en-US" b="1" dirty="0">
                <a:latin typeface="Arial" panose="020B0604020202020204" pitchFamily="34" charset="0"/>
                <a:cs typeface="Arial" panose="020B0604020202020204" pitchFamily="34" charset="0"/>
              </a:rPr>
              <a:t>European Engagement</a:t>
            </a:r>
          </a:p>
          <a:p>
            <a:pPr marL="914400" lvl="1" indent="-457200">
              <a:defRPr/>
            </a:pPr>
            <a:r>
              <a:rPr lang="en-GB" altLang="en-US" dirty="0">
                <a:latin typeface="Arial" panose="020B0604020202020204" pitchFamily="34" charset="0"/>
                <a:cs typeface="Arial" panose="020B0604020202020204" pitchFamily="34" charset="0"/>
              </a:rPr>
              <a:t>Knowledge exchange</a:t>
            </a:r>
          </a:p>
          <a:p>
            <a:pPr marL="457200" lvl="1" indent="0">
              <a:buNone/>
              <a:defRPr/>
            </a:pPr>
            <a:endParaRPr lang="en-GB" altLang="en-US" dirty="0">
              <a:latin typeface="Arial" panose="020B0604020202020204" pitchFamily="34" charset="0"/>
              <a:cs typeface="Arial" panose="020B0604020202020204" pitchFamily="34" charset="0"/>
            </a:endParaRPr>
          </a:p>
          <a:p>
            <a:pPr marL="457200" lvl="1" indent="0">
              <a:buFont typeface="Arial" panose="020B0604020202020204" pitchFamily="34" charset="0"/>
              <a:buNone/>
              <a:defRPr/>
            </a:pPr>
            <a:endParaRPr lang="en-GB" altLang="en-US" dirty="0">
              <a:latin typeface="Arial" panose="020B0604020202020204" pitchFamily="34" charset="0"/>
              <a:cs typeface="Arial" panose="020B0604020202020204" pitchFamily="34" charset="0"/>
            </a:endParaRPr>
          </a:p>
        </p:txBody>
      </p:sp>
      <p:sp>
        <p:nvSpPr>
          <p:cNvPr id="21507" name="Title 1"/>
          <p:cNvSpPr>
            <a:spLocks noGrp="1"/>
          </p:cNvSpPr>
          <p:nvPr>
            <p:ph type="title"/>
          </p:nvPr>
        </p:nvSpPr>
        <p:spPr>
          <a:xfrm>
            <a:off x="376238" y="1372301"/>
            <a:ext cx="8462962" cy="878074"/>
          </a:xfrm>
        </p:spPr>
        <p:txBody>
          <a:bodyPr/>
          <a:lstStyle/>
          <a:p>
            <a:pPr eaLnBrk="1" hangingPunct="1"/>
            <a:r>
              <a:rPr lang="en-US" altLang="en-US" dirty="0">
                <a:solidFill>
                  <a:srgbClr val="00A6BF"/>
                </a:solidFill>
                <a:latin typeface="Arial" panose="020B0604020202020204" pitchFamily="34" charset="0"/>
                <a:cs typeface="Arial" panose="020B0604020202020204" pitchFamily="34" charset="0"/>
              </a:rPr>
              <a:t>We help Buyers….</a:t>
            </a:r>
          </a:p>
        </p:txBody>
      </p:sp>
      <p:pic>
        <p:nvPicPr>
          <p:cNvPr id="2" name="Picture 1"/>
          <p:cNvPicPr>
            <a:picLocks noChangeAspect="1"/>
          </p:cNvPicPr>
          <p:nvPr/>
        </p:nvPicPr>
        <p:blipFill>
          <a:blip r:embed="rId3"/>
          <a:stretch>
            <a:fillRect/>
          </a:stretch>
        </p:blipFill>
        <p:spPr>
          <a:xfrm>
            <a:off x="5286769" y="1372301"/>
            <a:ext cx="3857232" cy="5485699"/>
          </a:xfrm>
          <a:prstGeom prst="rect">
            <a:avLst/>
          </a:prstGeom>
        </p:spPr>
      </p:pic>
    </p:spTree>
    <p:extLst>
      <p:ext uri="{BB962C8B-B14F-4D97-AF65-F5344CB8AC3E}">
        <p14:creationId xmlns:p14="http://schemas.microsoft.com/office/powerpoint/2010/main" val="33143210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ctrTitle"/>
          </p:nvPr>
        </p:nvSpPr>
        <p:spPr>
          <a:xfrm>
            <a:off x="500063" y="2522538"/>
            <a:ext cx="7948612" cy="1382712"/>
          </a:xfrm>
        </p:spPr>
        <p:txBody>
          <a:bodyPr/>
          <a:lstStyle/>
          <a:p>
            <a:r>
              <a:rPr lang="en-GB" altLang="en-US">
                <a:latin typeface="Arial" panose="020B0604020202020204" pitchFamily="34" charset="0"/>
                <a:cs typeface="Arial" panose="020B0604020202020204" pitchFamily="34" charset="0"/>
              </a:rPr>
              <a:t>Q &amp; A</a:t>
            </a:r>
          </a:p>
        </p:txBody>
      </p:sp>
    </p:spTree>
    <p:extLst>
      <p:ext uri="{BB962C8B-B14F-4D97-AF65-F5344CB8AC3E}">
        <p14:creationId xmlns:p14="http://schemas.microsoft.com/office/powerpoint/2010/main" val="2481024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ontent Placeholder 2"/>
          <p:cNvSpPr>
            <a:spLocks noGrp="1"/>
          </p:cNvSpPr>
          <p:nvPr>
            <p:ph idx="1"/>
          </p:nvPr>
        </p:nvSpPr>
        <p:spPr>
          <a:xfrm>
            <a:off x="596900" y="1685925"/>
            <a:ext cx="8328025" cy="5019675"/>
          </a:xfrm>
        </p:spPr>
        <p:txBody>
          <a:bodyPr/>
          <a:lstStyle/>
          <a:p>
            <a:pPr marL="0" indent="0">
              <a:buFont typeface="Arial" panose="020B0604020202020204" pitchFamily="34" charset="0"/>
              <a:buNone/>
              <a:defRPr/>
            </a:pPr>
            <a:endParaRPr lang="en-GB" altLang="en-US" dirty="0">
              <a:latin typeface="Arial" panose="020B0604020202020204" pitchFamily="34" charset="0"/>
              <a:cs typeface="Arial" panose="020B0604020202020204" pitchFamily="34" charset="0"/>
              <a:sym typeface="Wingdings" panose="05000000000000000000" pitchFamily="2" charset="2"/>
            </a:endParaRPr>
          </a:p>
          <a:p>
            <a:pPr marL="0" indent="0">
              <a:buFont typeface="Arial" panose="020B0604020202020204" pitchFamily="34" charset="0"/>
              <a:buNone/>
              <a:defRPr/>
            </a:pPr>
            <a:r>
              <a:rPr lang="en-GB" altLang="en-US" dirty="0">
                <a:latin typeface="Arial" panose="020B0604020202020204" pitchFamily="34" charset="0"/>
                <a:cs typeface="Arial" panose="020B0604020202020204" pitchFamily="34" charset="0"/>
                <a:sym typeface="Wingdings" panose="05000000000000000000" pitchFamily="2" charset="2"/>
              </a:rPr>
              <a:t>Claire Guerin, Procurement Sector Manager</a:t>
            </a:r>
          </a:p>
          <a:p>
            <a:pPr>
              <a:buFont typeface="Wingdings" panose="05000000000000000000" pitchFamily="2" charset="2"/>
              <a:buChar char="("/>
              <a:defRPr/>
            </a:pPr>
            <a:r>
              <a:rPr lang="en-GB" altLang="en-US" dirty="0">
                <a:solidFill>
                  <a:prstClr val="black"/>
                </a:solidFill>
                <a:latin typeface="Arial" panose="020B0604020202020204" pitchFamily="34" charset="0"/>
                <a:cs typeface="Arial" panose="020B0604020202020204" pitchFamily="34" charset="0"/>
                <a:sym typeface="Wingdings" panose="05000000000000000000" pitchFamily="2" charset="2"/>
              </a:rPr>
              <a:t>07816224290</a:t>
            </a:r>
          </a:p>
          <a:p>
            <a:pPr>
              <a:buFont typeface="Wingdings" panose="05000000000000000000" pitchFamily="2" charset="2"/>
              <a:buChar char="*"/>
              <a:defRPr/>
            </a:pPr>
            <a:r>
              <a:rPr lang="en-GB" altLang="en-US" dirty="0">
                <a:solidFill>
                  <a:prstClr val="black"/>
                </a:solidFill>
                <a:latin typeface="Arial" panose="020B0604020202020204" pitchFamily="34" charset="0"/>
                <a:cs typeface="Arial" panose="020B0604020202020204" pitchFamily="34" charset="0"/>
                <a:sym typeface="Wingdings" panose="05000000000000000000" pitchFamily="2" charset="2"/>
                <a:hlinkClick r:id="rId3"/>
              </a:rPr>
              <a:t>Claire.Guerin@zerowastescotland.org.uk</a:t>
            </a:r>
            <a:r>
              <a:rPr lang="en-GB" altLang="en-US" dirty="0">
                <a:latin typeface="Arial" panose="020B0604020202020204" pitchFamily="34" charset="0"/>
                <a:cs typeface="Arial" panose="020B0604020202020204" pitchFamily="34" charset="0"/>
                <a:sym typeface="Wingdings" panose="05000000000000000000" pitchFamily="2" charset="2"/>
              </a:rPr>
              <a:t> </a:t>
            </a:r>
          </a:p>
          <a:p>
            <a:pPr>
              <a:buFont typeface="Wingdings" panose="05000000000000000000" pitchFamily="2" charset="2"/>
              <a:buChar char=":"/>
              <a:defRPr/>
            </a:pPr>
            <a:r>
              <a:rPr lang="en-GB" altLang="en-US" dirty="0">
                <a:latin typeface="Arial" panose="020B0604020202020204" pitchFamily="34" charset="0"/>
                <a:cs typeface="Arial" panose="020B0604020202020204" pitchFamily="34" charset="0"/>
                <a:sym typeface="Wingdings" panose="05000000000000000000" pitchFamily="2" charset="2"/>
                <a:hlinkClick r:id="rId4"/>
              </a:rPr>
              <a:t>www.zerowastescotland.org.uk</a:t>
            </a:r>
            <a:r>
              <a:rPr lang="en-GB" altLang="en-US" dirty="0">
                <a:latin typeface="Arial" panose="020B0604020202020204" pitchFamily="34" charset="0"/>
                <a:cs typeface="Arial" panose="020B0604020202020204" pitchFamily="34" charset="0"/>
                <a:sym typeface="Wingdings" panose="05000000000000000000" pitchFamily="2" charset="2"/>
              </a:rPr>
              <a:t> </a:t>
            </a:r>
          </a:p>
          <a:p>
            <a:pPr>
              <a:buFont typeface="Wingdings" panose="05000000000000000000" pitchFamily="2" charset="2"/>
              <a:buChar char=":"/>
              <a:defRPr/>
            </a:pPr>
            <a:endParaRPr lang="en-GB" altLang="en-US" dirty="0">
              <a:latin typeface="Arial" panose="020B0604020202020204" pitchFamily="34" charset="0"/>
              <a:cs typeface="Arial" panose="020B0604020202020204" pitchFamily="34" charset="0"/>
              <a:sym typeface="Wingdings" panose="05000000000000000000" pitchFamily="2" charset="2"/>
            </a:endParaRPr>
          </a:p>
          <a:p>
            <a:pPr marL="0" indent="0">
              <a:buFont typeface="Arial" panose="020B0604020202020204" pitchFamily="34" charset="0"/>
              <a:buNone/>
              <a:defRPr/>
            </a:pPr>
            <a:r>
              <a:rPr lang="en-GB" altLang="en-US" dirty="0">
                <a:latin typeface="Arial" panose="020B0604020202020204" pitchFamily="34" charset="0"/>
                <a:cs typeface="Arial" panose="020B0604020202020204" pitchFamily="34" charset="0"/>
                <a:sym typeface="Wingdings" panose="05000000000000000000" pitchFamily="2" charset="2"/>
              </a:rPr>
              <a:t>    @</a:t>
            </a:r>
            <a:r>
              <a:rPr lang="en-GB" altLang="en-US" dirty="0" err="1">
                <a:latin typeface="Arial" panose="020B0604020202020204" pitchFamily="34" charset="0"/>
                <a:cs typeface="Arial" panose="020B0604020202020204" pitchFamily="34" charset="0"/>
                <a:sym typeface="Wingdings" panose="05000000000000000000" pitchFamily="2" charset="2"/>
              </a:rPr>
              <a:t>ZeroWasteScot</a:t>
            </a:r>
            <a:r>
              <a:rPr lang="en-GB" altLang="en-US" dirty="0">
                <a:latin typeface="Arial" panose="020B0604020202020204" pitchFamily="34" charset="0"/>
                <a:cs typeface="Arial" panose="020B0604020202020204" pitchFamily="34" charset="0"/>
                <a:sym typeface="Wingdings" panose="05000000000000000000" pitchFamily="2" charset="2"/>
              </a:rPr>
              <a:t> </a:t>
            </a:r>
          </a:p>
          <a:p>
            <a:pPr>
              <a:buFont typeface="Wingdings" panose="05000000000000000000" pitchFamily="2" charset="2"/>
              <a:buChar char=":"/>
              <a:defRPr/>
            </a:pPr>
            <a:endParaRPr lang="en-GB" altLang="en-US" dirty="0">
              <a:latin typeface="Arial" panose="020B0604020202020204" pitchFamily="34" charset="0"/>
              <a:cs typeface="Arial" panose="020B0604020202020204" pitchFamily="34" charset="0"/>
              <a:sym typeface="Wingdings" panose="05000000000000000000" pitchFamily="2" charset="2"/>
            </a:endParaRPr>
          </a:p>
          <a:p>
            <a:pPr marL="0" indent="0">
              <a:buFont typeface="Arial" panose="020B0604020202020204" pitchFamily="34" charset="0"/>
              <a:buNone/>
              <a:defRPr/>
            </a:pPr>
            <a:endParaRPr lang="en-GB" altLang="en-US" dirty="0">
              <a:latin typeface="Arial" panose="020B0604020202020204" pitchFamily="34" charset="0"/>
              <a:cs typeface="Arial" panose="020B0604020202020204" pitchFamily="34" charset="0"/>
              <a:sym typeface="Wingdings" panose="05000000000000000000" pitchFamily="2" charset="2"/>
            </a:endParaRPr>
          </a:p>
          <a:p>
            <a:pPr>
              <a:buFont typeface="Wingdings" panose="05000000000000000000" pitchFamily="2" charset="2"/>
              <a:buChar char=":"/>
              <a:defRPr/>
            </a:pPr>
            <a:endParaRPr lang="en-GB" altLang="en-US" dirty="0">
              <a:latin typeface="Arial" panose="020B0604020202020204" pitchFamily="34" charset="0"/>
              <a:cs typeface="Arial" panose="020B0604020202020204" pitchFamily="34" charset="0"/>
              <a:sym typeface="Wingdings" panose="05000000000000000000" pitchFamily="2" charset="2"/>
            </a:endParaRPr>
          </a:p>
          <a:p>
            <a:pPr>
              <a:buFont typeface="Wingdings" panose="05000000000000000000" pitchFamily="2" charset="2"/>
              <a:buChar char=":"/>
              <a:defRPr/>
            </a:pPr>
            <a:endParaRPr lang="en-GB" altLang="en-US"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GB" altLang="en-US" dirty="0">
              <a:latin typeface="Arial" panose="020B0604020202020204" pitchFamily="34" charset="0"/>
              <a:cs typeface="Arial" panose="020B0604020202020204" pitchFamily="34" charset="0"/>
            </a:endParaRPr>
          </a:p>
          <a:p>
            <a:pPr>
              <a:defRPr/>
            </a:pPr>
            <a:endParaRPr lang="en-GB" altLang="en-US" dirty="0">
              <a:latin typeface="Arial" panose="020B0604020202020204" pitchFamily="34" charset="0"/>
              <a:cs typeface="Arial" panose="020B0604020202020204" pitchFamily="34" charset="0"/>
            </a:endParaRPr>
          </a:p>
        </p:txBody>
      </p:sp>
      <p:sp>
        <p:nvSpPr>
          <p:cNvPr id="80899" name="Title 1"/>
          <p:cNvSpPr txBox="1">
            <a:spLocks/>
          </p:cNvSpPr>
          <p:nvPr/>
        </p:nvSpPr>
        <p:spPr bwMode="auto">
          <a:xfrm>
            <a:off x="417513" y="771525"/>
            <a:ext cx="86868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fontAlgn="base">
              <a:spcBef>
                <a:spcPct val="0"/>
              </a:spcBef>
              <a:spcAft>
                <a:spcPct val="0"/>
              </a:spcAft>
              <a:buFontTx/>
              <a:buNone/>
            </a:pPr>
            <a:r>
              <a:rPr lang="en-US" altLang="en-US" sz="3200" b="1" dirty="0">
                <a:solidFill>
                  <a:srgbClr val="00A6BF"/>
                </a:solidFill>
              </a:rPr>
              <a:t>Talk to us to find out more  </a:t>
            </a:r>
          </a:p>
        </p:txBody>
      </p:sp>
      <p:pic>
        <p:nvPicPr>
          <p:cNvPr id="80900"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88" y="5895975"/>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0076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a:t>Steve Brannagan</a:t>
            </a:r>
          </a:p>
        </p:txBody>
      </p:sp>
      <p:sp>
        <p:nvSpPr>
          <p:cNvPr id="5" name="Subtitle 4"/>
          <p:cNvSpPr>
            <a:spLocks noGrp="1"/>
          </p:cNvSpPr>
          <p:nvPr>
            <p:ph type="subTitle" idx="1"/>
          </p:nvPr>
        </p:nvSpPr>
        <p:spPr/>
        <p:txBody>
          <a:bodyPr/>
          <a:lstStyle/>
          <a:p>
            <a:r>
              <a:rPr lang="en-GB" dirty="0"/>
              <a:t>Head of Customer &amp; Business Services</a:t>
            </a:r>
          </a:p>
        </p:txBody>
      </p:sp>
    </p:spTree>
    <p:extLst>
      <p:ext uri="{BB962C8B-B14F-4D97-AF65-F5344CB8AC3E}">
        <p14:creationId xmlns:p14="http://schemas.microsoft.com/office/powerpoint/2010/main" val="2640704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OK If People Know About Them?</a:t>
            </a:r>
          </a:p>
        </p:txBody>
      </p:sp>
      <p:graphicFrame>
        <p:nvGraphicFramePr>
          <p:cNvPr id="4" name="Content Placeholder 3"/>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28650" y="5666213"/>
            <a:ext cx="5760999" cy="230832"/>
          </a:xfrm>
          <a:prstGeom prst="rect">
            <a:avLst/>
          </a:prstGeom>
          <a:noFill/>
        </p:spPr>
        <p:txBody>
          <a:bodyPr wrap="square" rtlCol="0">
            <a:spAutoFit/>
          </a:bodyPr>
          <a:lstStyle/>
          <a:p>
            <a:pPr defTabSz="685800"/>
            <a:r>
              <a:rPr lang="en-US" sz="900" kern="0" dirty="0">
                <a:solidFill>
                  <a:sysClr val="windowText" lastClr="000000"/>
                </a:solidFill>
              </a:rPr>
              <a:t>Source: Scottish Household Survey 2016</a:t>
            </a:r>
          </a:p>
        </p:txBody>
      </p:sp>
    </p:spTree>
    <p:extLst>
      <p:ext uri="{BB962C8B-B14F-4D97-AF65-F5344CB8AC3E}">
        <p14:creationId xmlns:p14="http://schemas.microsoft.com/office/powerpoint/2010/main" val="3160265509"/>
      </p:ext>
    </p:extLst>
  </p:cSld>
  <p:clrMapOvr>
    <a:masterClrMapping/>
  </p:clrMapOvr>
</p:sld>
</file>

<file path=ppt/theme/theme1.xml><?xml version="1.0" encoding="utf-8"?>
<a:theme xmlns:a="http://schemas.openxmlformats.org/drawingml/2006/main" name="Scotland Excel Powerpoint Template (New Logo 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defRPr dirty="0" smtClean="0"/>
        </a:defPPr>
      </a:lstStyle>
    </a:txDef>
  </a:objectDefaults>
  <a:extraClrSchemeLst/>
</a:theme>
</file>

<file path=ppt/theme/theme3.xml><?xml version="1.0" encoding="utf-8"?>
<a:theme xmlns:a="http://schemas.openxmlformats.org/drawingml/2006/main" name="sdi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 13Sep16</Template>
  <TotalTime>372</TotalTime>
  <Words>1863</Words>
  <Application>Microsoft Office PowerPoint</Application>
  <PresentationFormat>On-screen Show (4:3)</PresentationFormat>
  <Paragraphs>300</Paragraphs>
  <Slides>89</Slides>
  <Notes>30</Notes>
  <HiddenSlides>0</HiddenSlides>
  <MMClips>5</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89</vt:i4>
      </vt:variant>
    </vt:vector>
  </HeadingPairs>
  <TitlesOfParts>
    <vt:vector size="104" baseType="lpstr">
      <vt:lpstr>MS PGothic</vt:lpstr>
      <vt:lpstr>MS PGothic</vt:lpstr>
      <vt:lpstr>Arial</vt:lpstr>
      <vt:lpstr>Arial Rounded MT Bold</vt:lpstr>
      <vt:lpstr>Calibri</vt:lpstr>
      <vt:lpstr>Calibri Light</vt:lpstr>
      <vt:lpstr>Comic Sans MS</vt:lpstr>
      <vt:lpstr>Wingdings</vt:lpstr>
      <vt:lpstr>Scotland Excel Powerpoint Template (New Logo 2015)</vt:lpstr>
      <vt:lpstr>Custom Design</vt:lpstr>
      <vt:lpstr>sdi template</vt:lpstr>
      <vt:lpstr>Office Theme</vt:lpstr>
      <vt:lpstr>1_Office Theme</vt:lpstr>
      <vt:lpstr>2_Office Theme</vt:lpstr>
      <vt:lpstr>3_Office Theme</vt:lpstr>
      <vt:lpstr>Delivering Better Outcomes  Day 2 </vt:lpstr>
      <vt:lpstr>Welcome and Agenda</vt:lpstr>
      <vt:lpstr>Scottish Public Attitudes Towards Public Service Delivery</vt:lpstr>
      <vt:lpstr>Some Key Questions?</vt:lpstr>
      <vt:lpstr>Perceptions of (Local) Public Services</vt:lpstr>
      <vt:lpstr>Agree that Local Council Provides High Quality Services</vt:lpstr>
      <vt:lpstr>Satisfaction with Local Schools</vt:lpstr>
      <vt:lpstr>More on the education debate</vt:lpstr>
      <vt:lpstr>OK If People Know About Them?</vt:lpstr>
      <vt:lpstr>But A Challenge for Libraries?</vt:lpstr>
      <vt:lpstr>Better Listeners?</vt:lpstr>
      <vt:lpstr>Trust To Make Fair Decisions?</vt:lpstr>
      <vt:lpstr>On Perceptions</vt:lpstr>
      <vt:lpstr>Delivering Services</vt:lpstr>
      <vt:lpstr>Asking About Public Involvement</vt:lpstr>
      <vt:lpstr>OK – Up To A Point?</vt:lpstr>
      <vt:lpstr>Questions of Representation?</vt:lpstr>
      <vt:lpstr>Support Provision of Schools By:</vt:lpstr>
      <vt:lpstr>Support Provision of Personal Care By:</vt:lpstr>
      <vt:lpstr>Providing Care – Are Private Companies or Government Better?</vt:lpstr>
      <vt:lpstr>Providing Care – Are Charities or Government Better?</vt:lpstr>
      <vt:lpstr>Who Should Pay for Care?</vt:lpstr>
      <vt:lpstr>Who Pay? - Mild and Severe Dementia</vt:lpstr>
      <vt:lpstr>(And Tuition Fees)</vt:lpstr>
      <vt:lpstr>On Delivery</vt:lpstr>
      <vt:lpstr>Paying</vt:lpstr>
      <vt:lpstr>More Tax and Spend?</vt:lpstr>
      <vt:lpstr>Higher Taxes For Better Services</vt:lpstr>
      <vt:lpstr>But Also Higher Taxes For The Better Off</vt:lpstr>
      <vt:lpstr>Income tax should be same as in England?</vt:lpstr>
      <vt:lpstr>Support/Oppose Different Tax Bands From England</vt:lpstr>
      <vt:lpstr>Support/Oppose the £26K Divide?</vt:lpstr>
      <vt:lpstr>On Paying</vt:lpstr>
      <vt:lpstr>Progressive Contract Management – are we there yet?</vt:lpstr>
      <vt:lpstr>Coffee &amp; Networking</vt:lpstr>
      <vt:lpstr>Managing Supplier Relationships: Love at First Fight?</vt:lpstr>
      <vt:lpstr>Andy Door Head of Procurement  Scottish Prison Service        </vt:lpstr>
      <vt:lpstr>PowerPoint Presentation</vt:lpstr>
      <vt:lpstr>PowerPoint Presentation</vt:lpstr>
      <vt:lpstr>Andy Door Head of Procurement  Scottish Prison Service        </vt:lpstr>
      <vt:lpstr>Managing Supplier Relationships:</vt:lpstr>
      <vt:lpstr>PowerPoint Presentation</vt:lpstr>
      <vt:lpstr>Importance of SRM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Supplier Relationships:</vt:lpstr>
      <vt:lpstr>Panel</vt:lpstr>
      <vt:lpstr>Lunch &amp; Networking</vt:lpstr>
      <vt:lpstr>Building Effective Relationships</vt:lpstr>
      <vt:lpstr>Pyramid of Communication</vt:lpstr>
      <vt:lpstr>Give clarity</vt:lpstr>
      <vt:lpstr>PowerPoint Presentation</vt:lpstr>
      <vt:lpstr>Offer commitment</vt:lpstr>
      <vt:lpstr>PowerPoint Presentation</vt:lpstr>
      <vt:lpstr>Be positive</vt:lpstr>
      <vt:lpstr>PowerPoint Presentation</vt:lpstr>
      <vt:lpstr>Be direct</vt:lpstr>
      <vt:lpstr>PowerPoint Presentation</vt:lpstr>
      <vt:lpstr>PowerPoint Presentation</vt:lpstr>
      <vt:lpstr>Say sorry</vt:lpstr>
      <vt:lpstr>www.pinkelephantcomms.com/training-blog</vt:lpstr>
      <vt:lpstr>Coffee &amp; Networking</vt:lpstr>
      <vt:lpstr>Drive Towards Zero Waste</vt:lpstr>
      <vt:lpstr>PowerPoint Presentation</vt:lpstr>
      <vt:lpstr>PowerPoint Presentation</vt:lpstr>
      <vt:lpstr>PowerPoint Presentation</vt:lpstr>
      <vt:lpstr>and variations of this…</vt:lpstr>
      <vt:lpstr>The rules…</vt:lpstr>
      <vt:lpstr>End Markets…</vt:lpstr>
      <vt:lpstr>PowerPoint Presentation</vt:lpstr>
      <vt:lpstr>PowerPoint Presentation</vt:lpstr>
      <vt:lpstr>PowerPoint Presentation</vt:lpstr>
      <vt:lpstr>of a product’s lifetime environmental impact is decided by its design </vt:lpstr>
      <vt:lpstr>PowerPoint Presentation</vt:lpstr>
      <vt:lpstr>PowerPoint Presentation</vt:lpstr>
      <vt:lpstr>PowerPoint Presentation</vt:lpstr>
      <vt:lpstr>PowerPoint Presentation</vt:lpstr>
      <vt:lpstr>We help Buyers….</vt:lpstr>
      <vt:lpstr>Q &amp; A</vt:lpstr>
      <vt:lpstr>PowerPoint Presentation</vt:lpstr>
      <vt:lpstr>Steve Brannagan</vt:lpstr>
    </vt:vector>
  </TitlesOfParts>
  <Company>Scotland Excel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Better Outcomes</dc:title>
  <dc:creator>xlcraigc1</dc:creator>
  <cp:lastModifiedBy>Charlotte Craig</cp:lastModifiedBy>
  <cp:revision>21</cp:revision>
  <dcterms:created xsi:type="dcterms:W3CDTF">2018-02-15T10:08:49Z</dcterms:created>
  <dcterms:modified xsi:type="dcterms:W3CDTF">2018-02-26T13:38:16Z</dcterms:modified>
</cp:coreProperties>
</file>