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72" r:id="rId4"/>
  </p:sldMasterIdLst>
  <p:notesMasterIdLst>
    <p:notesMasterId r:id="rId14"/>
  </p:notesMasterIdLst>
  <p:sldIdLst>
    <p:sldId id="256" r:id="rId5"/>
    <p:sldId id="274" r:id="rId6"/>
    <p:sldId id="265" r:id="rId7"/>
    <p:sldId id="267" r:id="rId8"/>
    <p:sldId id="273" r:id="rId9"/>
    <p:sldId id="269" r:id="rId10"/>
    <p:sldId id="270" r:id="rId11"/>
    <p:sldId id="27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7C62"/>
    <a:srgbClr val="F25022"/>
    <a:srgbClr val="FFFFFF"/>
    <a:srgbClr val="00A4EF"/>
    <a:srgbClr val="FFB900"/>
    <a:srgbClr val="7FBA00"/>
    <a:srgbClr val="00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66102" autoAdjust="0"/>
  </p:normalViewPr>
  <p:slideViewPr>
    <p:cSldViewPr snapToGrid="0">
      <p:cViewPr varScale="1">
        <p:scale>
          <a:sx n="69" d="100"/>
          <a:sy n="69" d="100"/>
        </p:scale>
        <p:origin x="24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xldata\xlpublic$\Procurement\Savings%20Project\Projects\SXL051%20Microsoft%20365%20User%20Profiling\SXL051%20-%20Microsoft%20365%20User%20Profiling%20Analysis%20v3%20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FBA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F-42C0-A92F-9393923E7DBB}"/>
              </c:ext>
            </c:extLst>
          </c:dPt>
          <c:dPt>
            <c:idx val="1"/>
            <c:bubble3D val="0"/>
            <c:spPr>
              <a:solidFill>
                <a:srgbClr val="FFB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F-42C0-A92F-9393923E7DBB}"/>
              </c:ext>
            </c:extLst>
          </c:dPt>
          <c:dPt>
            <c:idx val="2"/>
            <c:bubble3D val="0"/>
            <c:spPr>
              <a:solidFill>
                <a:srgbClr val="00A4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F-42C0-A92F-9393923E7DBB}"/>
              </c:ext>
            </c:extLst>
          </c:dPt>
          <c:dPt>
            <c:idx val="3"/>
            <c:bubble3D val="0"/>
            <c:spPr>
              <a:solidFill>
                <a:srgbClr val="F250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F-42C0-A92F-9393923E7DBB}"/>
              </c:ext>
            </c:extLst>
          </c:dPt>
          <c:dLbls>
            <c:dLbl>
              <c:idx val="1"/>
              <c:layout>
                <c:manualLayout>
                  <c:x val="4.6790049119725752E-3"/>
                  <c:y val="4.277345795790081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F-42C0-A92F-9393923E7DBB}"/>
                </c:ext>
              </c:extLst>
            </c:dLbl>
            <c:dLbl>
              <c:idx val="2"/>
              <c:layout>
                <c:manualLayout>
                  <c:x val="0"/>
                  <c:y val="-3.8496112162110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FF-42C0-A92F-9393923E7DBB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'Licences by Council'!$D$28:$G$28</c:f>
              <c:strCache>
                <c:ptCount val="4"/>
                <c:pt idx="0">
                  <c:v>M365 F1</c:v>
                </c:pt>
                <c:pt idx="1">
                  <c:v>M365 F3</c:v>
                </c:pt>
                <c:pt idx="2">
                  <c:v>M365 E3</c:v>
                </c:pt>
                <c:pt idx="3">
                  <c:v>M365 E5</c:v>
                </c:pt>
              </c:strCache>
            </c:strRef>
          </c:cat>
          <c:val>
            <c:numRef>
              <c:f>'Licences by Council'!$D$29:$G$29</c:f>
              <c:numCache>
                <c:formatCode>#,##0</c:formatCode>
                <c:ptCount val="4"/>
                <c:pt idx="0">
                  <c:v>12405</c:v>
                </c:pt>
                <c:pt idx="1">
                  <c:v>7355</c:v>
                </c:pt>
                <c:pt idx="2">
                  <c:v>49535</c:v>
                </c:pt>
                <c:pt idx="3">
                  <c:v>13010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F-42C0-A92F-9393923E7D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0.42036</cdr:x>
      <cdr:y>0.48217</cdr:y>
    </cdr:from>
    <cdr:to>
      <cdr:x>0.57964</cdr:x>
      <cdr:y>0.51851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16F3A159-9081-4792-8620-EECC8D01574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2851" y="2863279"/>
          <a:ext cx="1297053" cy="21577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01A3-4613-4D8D-B33A-5E8A524D12BE}" type="datetimeFigureOut">
              <a:rPr lang="en-GB" smtClean="0"/>
              <a:t>18/08/2025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7CDC-F036-46F8-85C9-FBB9584DEA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1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Intro: </a:t>
            </a:r>
            <a:r>
              <a:rPr lang="en-US" dirty="0"/>
              <a:t>Name, Role, Team.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introduce our Microsoft 365 Ready Reckoner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 simple tool to demonstrate savings opportunities by varying the blend of licence plans.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is Microsoft 365? </a:t>
            </a:r>
            <a:r>
              <a:rPr lang="en-US" dirty="0"/>
              <a:t>– suite of productivity applications (word, excel, outlook etc.) plus cloud storage and security features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Focus on 4 licence plans: Frontline F1 (lowest cost/very limited functionality) &amp; F3, Enterprise E3 &amp; E5 (highest cost/full functionality). Other plans include A3 &amp; A5 (Education) &amp; O365.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Why?</a:t>
            </a:r>
            <a:r>
              <a:rPr lang="en-US" dirty="0"/>
              <a:t> SXL-Digital Office-Crown Commercial Service promote and run 3x Microsoft Aggregations a year. We’ve harvested valuable data from these exercises. While analyzing this information, I started to calculate numerous what-if scenarios.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has led to the development of an end user ready reckoner.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Current financial climate – what’s the cost saving by deploying the essentials only, are there features we can live without? Valuable information to have.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/>
              <a:t>This is not a technical presentation </a:t>
            </a:r>
            <a:r>
              <a:rPr lang="en-GB" dirty="0"/>
              <a:t>– the technical functionality and countless features of these products will require assessment by your subject matter experts; my aim here is to provide a simple overview.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But First</a:t>
            </a:r>
            <a:r>
              <a:rPr lang="en-GB" dirty="0"/>
              <a:t>, some background to the National Savings 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4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Savings Methodologies: </a:t>
            </a:r>
          </a:p>
          <a:p>
            <a:r>
              <a:rPr lang="en-US" b="1" dirty="0"/>
              <a:t>Collaborate:</a:t>
            </a:r>
            <a:r>
              <a:rPr lang="en-US" dirty="0"/>
              <a:t> The team works closely with Scottish Procurement, Crown Commercial Service and the Digital Office</a:t>
            </a:r>
          </a:p>
          <a:p>
            <a:r>
              <a:rPr lang="en-US" b="1" dirty="0"/>
              <a:t>Examples Projects:</a:t>
            </a:r>
          </a:p>
          <a:p>
            <a:r>
              <a:rPr lang="en-US" dirty="0"/>
              <a:t>Purchase Card Rebate</a:t>
            </a:r>
          </a:p>
          <a:p>
            <a:r>
              <a:rPr lang="en-US" dirty="0"/>
              <a:t>Microsoft Aggregation (CCS &amp; Digital Office)</a:t>
            </a:r>
          </a:p>
          <a:p>
            <a:r>
              <a:rPr lang="en-US" dirty="0"/>
              <a:t>Waste Bags</a:t>
            </a:r>
          </a:p>
          <a:p>
            <a:r>
              <a:rPr lang="en-US" dirty="0"/>
              <a:t>Mobile Telephony</a:t>
            </a:r>
          </a:p>
          <a:p>
            <a:endParaRPr lang="en-US" dirty="0"/>
          </a:p>
          <a:p>
            <a:r>
              <a:rPr lang="en-US" b="1" dirty="0"/>
              <a:t>Targets: Published Opportunities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80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Aggregation Headlines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b="1" dirty="0"/>
              <a:t>CCS published spend and savings </a:t>
            </a:r>
            <a:r>
              <a:rPr lang="en-US" dirty="0"/>
              <a:t>(3-year contract term).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Includes </a:t>
            </a:r>
            <a:r>
              <a:rPr lang="en-US" b="1" u="sng" dirty="0"/>
              <a:t>All</a:t>
            </a:r>
            <a:r>
              <a:rPr lang="en-US" b="1" dirty="0"/>
              <a:t> Microsoft products</a:t>
            </a:r>
            <a:r>
              <a:rPr lang="en-US" dirty="0"/>
              <a:t>, not just Microsoft 365 – which is a subset of this.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00263A"/>
                </a:solidFill>
                <a:latin typeface="Aptos" panose="020B0004020202020204" pitchFamily="34" charset="0"/>
              </a:rPr>
              <a:t>Aggregation Data: </a:t>
            </a:r>
            <a:r>
              <a:rPr lang="en-US" sz="1200" dirty="0">
                <a:solidFill>
                  <a:srgbClr val="00263A"/>
                </a:solidFill>
                <a:latin typeface="Aptos" panose="020B0004020202020204" pitchFamily="34" charset="0"/>
              </a:rPr>
              <a:t>CCS Submissions from 20 Councils, Feb-2023 to Apr-2025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Microsoft 365 Headlines (Indicative, subject to interpretation, naming convention difficulties,)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Licence requirements submitted to CCS aggregation, </a:t>
            </a:r>
            <a:r>
              <a:rPr lang="en-GB" b="1" u="sng" dirty="0"/>
              <a:t>not actuals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63A"/>
                </a:solidFill>
                <a:latin typeface="Aptos" panose="020B0004020202020204" pitchFamily="34" charset="0"/>
              </a:rPr>
              <a:t>M365 Plans included in the analysis:</a:t>
            </a:r>
            <a:r>
              <a:rPr lang="en-US" sz="1200" dirty="0">
                <a:solidFill>
                  <a:srgbClr val="00263A"/>
                </a:solidFill>
                <a:latin typeface="Aptos" panose="020B0004020202020204" pitchFamily="34" charset="0"/>
              </a:rPr>
              <a:t> Enterprise (E) &amp; Frontline (F)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63A"/>
                </a:solidFill>
                <a:latin typeface="Aptos" panose="020B0004020202020204" pitchFamily="34" charset="0"/>
              </a:rPr>
              <a:t>M365 Plans excluded:</a:t>
            </a:r>
            <a:r>
              <a:rPr lang="en-US" sz="1200" dirty="0">
                <a:solidFill>
                  <a:srgbClr val="00263A"/>
                </a:solidFill>
                <a:latin typeface="Aptos" panose="020B0004020202020204" pitchFamily="34" charset="0"/>
              </a:rPr>
              <a:t> all M365 A plans (Education) &amp; O365 plans</a:t>
            </a:r>
            <a:endParaRPr lang="en-US" b="1" dirty="0"/>
          </a:p>
          <a:p>
            <a:endParaRPr lang="en-GB" dirty="0"/>
          </a:p>
          <a:p>
            <a:r>
              <a:rPr lang="en-GB" b="1" dirty="0"/>
              <a:t>Pie Chart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00263A"/>
                </a:solidFill>
                <a:latin typeface="Aptos" panose="020B0004020202020204" pitchFamily="34" charset="0"/>
              </a:rPr>
              <a:t>Microsoft Published RRP </a:t>
            </a:r>
            <a:r>
              <a:rPr lang="en-US" sz="1200" dirty="0">
                <a:solidFill>
                  <a:srgbClr val="00263A"/>
                </a:solidFill>
                <a:latin typeface="Aptos" panose="020B0004020202020204" pitchFamily="34" charset="0"/>
              </a:rPr>
              <a:t>(cost per annum), not CCS Aggregation pricing.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263A"/>
                </a:solidFill>
                <a:latin typeface="Aptos" panose="020B0004020202020204" pitchFamily="34" charset="0"/>
              </a:rPr>
              <a:t>Increasing Functionality &amp;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E5 is over 8x cost of F3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01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are User Profiles? </a:t>
            </a:r>
            <a:r>
              <a:rPr lang="en-US" dirty="0"/>
              <a:t>Typically, categories of resource or employee types that have specific application requirements/features.</a:t>
            </a:r>
          </a:p>
          <a:p>
            <a:endParaRPr lang="en-US" dirty="0"/>
          </a:p>
          <a:p>
            <a:r>
              <a:rPr lang="en-US" b="1" dirty="0"/>
              <a:t>Frontline</a:t>
            </a:r>
          </a:p>
          <a:p>
            <a:r>
              <a:rPr lang="en-US" dirty="0"/>
              <a:t>F1 very limited in terms of productivity applications,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includes basic communication and collaboration tools no productivity applications or email. Read only office applications for example.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F3 includes mobile &amp; web-based office applications (word, excel etc.) as well as email, file storage and basic security.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E3 includes desktop office apps and significantly more storage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E5 has all the above but also includes advanced security &amp; compliance and PowerBI.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8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1D95-65D0-91D5-236A-320CA8A8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AD7BC-97A3-2A46-52F5-F354D77D0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523406-B028-1C59-D5C5-0FE93A131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Elaborate on key differences</a:t>
            </a:r>
          </a:p>
          <a:p>
            <a:r>
              <a:rPr lang="en-US" dirty="0"/>
              <a:t>F1 excluded due to very limited functionality</a:t>
            </a:r>
          </a:p>
          <a:p>
            <a:endParaRPr lang="en-US" dirty="0"/>
          </a:p>
          <a:p>
            <a:r>
              <a:rPr lang="en-US" b="1" dirty="0"/>
              <a:t>Highlight E5 Security &amp; Compliance features</a:t>
            </a:r>
          </a:p>
          <a:p>
            <a:r>
              <a:rPr lang="en-GB" dirty="0"/>
              <a:t>E5 is a suite of tools, as with any tool - must be underpinned by the necessary people &amp; processes to recognise the expected benefits.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29CF4-2A1D-E035-6F59-606186D41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4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During the tool development</a:t>
            </a:r>
            <a:r>
              <a:rPr lang="en-GB" b="0" dirty="0"/>
              <a:t> </a:t>
            </a:r>
            <a:r>
              <a:rPr lang="en-GB" dirty="0"/>
              <a:t>– engaged with 6 Council IT resources to understand some of the operational risks and constraints faced with the different plans.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Annual plan adjustments </a:t>
            </a:r>
            <a:r>
              <a:rPr lang="en-US" dirty="0"/>
              <a:t>– changes/cost reduction can be instigated every 12months (can only upgrade/add during the 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Web based app functionality </a:t>
            </a:r>
            <a:r>
              <a:rPr lang="en-US" dirty="0"/>
              <a:t>– web apps lack advanced features required by some users, e.g. PowerBI, Macros, Visual Basic, large 100MB+ files. Need to be online.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Storage limits </a:t>
            </a:r>
            <a:r>
              <a:rPr lang="en-US" dirty="0"/>
              <a:t>– 2GB (Frontline), 1TB (Enterprise)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Security &amp; Compliance</a:t>
            </a:r>
            <a:r>
              <a:rPr lang="en-US" dirty="0"/>
              <a:t> – E5 features previously highlighted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Cost &amp; impact of change </a:t>
            </a:r>
            <a:r>
              <a:rPr lang="en-US" dirty="0"/>
              <a:t>– significant programme of change: technical and user awareness/education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User profile criteria </a:t>
            </a:r>
            <a:r>
              <a:rPr lang="en-US" dirty="0"/>
              <a:t>– who gets basic apps, who gets premium?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Bolt-ons</a:t>
            </a:r>
            <a:r>
              <a:rPr lang="en-US" dirty="0"/>
              <a:t> – basic services can be supplemented with bolt-ons such as increased storage, or 3</a:t>
            </a:r>
            <a:r>
              <a:rPr lang="en-US" baseline="30000" dirty="0"/>
              <a:t>rd</a:t>
            </a:r>
            <a:r>
              <a:rPr lang="en-US" dirty="0"/>
              <a:t> party vendors providing alternative (better value?) security &amp; compliance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86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Ready Reckoner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Current financial climate – what’s the cost saving by deploying the essentials only, are there features we can live without?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91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60EF9-C526-F21B-1156-114453D8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86E38-891D-29AB-1607-161A7878B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9F92F-2455-34F2-DC6D-202298BBD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Raise awareness of another tool under development</a:t>
            </a:r>
          </a:p>
          <a:p>
            <a:r>
              <a:rPr lang="en-US" dirty="0"/>
              <a:t>Much more complex given the number of configuration options available for laptops (memory, storage, screen resolution, warranties etc.)</a:t>
            </a:r>
          </a:p>
          <a:p>
            <a:endParaRPr lang="en-US" dirty="0"/>
          </a:p>
          <a:p>
            <a:r>
              <a:rPr lang="en-US" b="1" dirty="0"/>
              <a:t>Scottish National Procurement Frameworks</a:t>
            </a:r>
          </a:p>
          <a:p>
            <a:r>
              <a:rPr lang="en-US" dirty="0"/>
              <a:t>HP Mobile Client Device</a:t>
            </a:r>
          </a:p>
          <a:p>
            <a:r>
              <a:rPr lang="en-US" dirty="0"/>
              <a:t>XMA Web 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9214-0077-92F1-8CB6-B87543917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0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Questions?</a:t>
            </a:r>
            <a:r>
              <a:rPr lang="en-US" dirty="0"/>
              <a:t> </a:t>
            </a:r>
          </a:p>
          <a:p>
            <a:r>
              <a:rPr lang="en-US" dirty="0"/>
              <a:t>Contact me to discuss either of these tools.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7CDC-F036-46F8-85C9-FBB9584DEAE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95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6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0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E6FE2802-2C1D-B5B2-0380-CF5ECB059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E8C4D46-2BDC-18B5-6D30-ADD513A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51289A9-0C7D-AE6F-98FE-AEA0C71B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802-672E-8CF0-0875-DEA2B97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2975-214D-D49F-B95D-E892F2E84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08B2-5581-F83D-5BD4-56A1E15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6AA1-E990-75C9-5C65-5456FC093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B987C-13C1-A8B5-B679-C447126B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2196-C298-517C-A811-6C71C1E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2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9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35BE-6774-DA04-9BAF-26E6A4C9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6FA9-E007-805E-2203-E465F4F4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950F-0884-D639-89EA-D86A841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2D39-292C-5D54-8E81-94057FE9D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5CF5-90EC-9055-1847-E712F6E7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 background&#10;&#10;Description automatically generated">
            <a:extLst>
              <a:ext uri="{FF2B5EF4-FFF2-40B4-BE49-F238E27FC236}">
                <a16:creationId xmlns:a16="http://schemas.microsoft.com/office/drawing/2014/main" id="{28AEC5CE-A635-AAD9-19FC-D5C8444652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0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35029"/>
            <a:ext cx="10515600" cy="54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Source Sans Pro" panose="020B0503030403020204" pitchFamily="34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0263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5E0DAECB-9EE3-723C-2463-EA46466641C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51" y="5772408"/>
            <a:ext cx="1800000" cy="10789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D89FD-0AA9-8C56-67C9-7ED398619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C5A88-3FA8-D972-229A-33B2C419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56849-D62A-B062-0F9D-F964A010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8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63A"/>
          </a:solidFill>
          <a:latin typeface="+mn-lt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537626E-AFD8-8CB9-FFE4-A95F3E480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38B149-FE53-BEB9-1308-B518B958E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0" y="1914771"/>
            <a:ext cx="3600000" cy="21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FC8D-84AC-1429-7337-B6B8E20E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27" y="2250901"/>
            <a:ext cx="10875146" cy="2356198"/>
          </a:xfrm>
        </p:spPr>
        <p:txBody>
          <a:bodyPr>
            <a:normAutofit/>
          </a:bodyPr>
          <a:lstStyle/>
          <a:p>
            <a:r>
              <a:rPr lang="en-US" b="1" dirty="0"/>
              <a:t>National Savings Programme</a:t>
            </a:r>
            <a:br>
              <a:rPr lang="en-US" b="1" dirty="0"/>
            </a:br>
            <a:r>
              <a:rPr lang="en-US" b="1" dirty="0"/>
              <a:t>Microsoft 365 Ready Reckoner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F19D2-1A58-EA34-D2C8-F7744C59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Savings Programme Background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84600C-3AD8-13CB-CB1F-A9DB01F99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400" y="1825625"/>
            <a:ext cx="5816600" cy="4351338"/>
          </a:xfrm>
        </p:spPr>
        <p:txBody>
          <a:bodyPr>
            <a:normAutofit/>
          </a:bodyPr>
          <a:lstStyle/>
          <a:p>
            <a:r>
              <a:rPr lang="en-US" b="1" dirty="0"/>
              <a:t>Objective</a:t>
            </a:r>
          </a:p>
          <a:p>
            <a:pPr lvl="1"/>
            <a:r>
              <a:rPr lang="en-US" dirty="0"/>
              <a:t>Identify Savings Opportunities for Scotland’s 32 Councils</a:t>
            </a:r>
          </a:p>
          <a:p>
            <a:pPr lvl="1"/>
            <a:r>
              <a:rPr lang="en-US" dirty="0"/>
              <a:t>Use a data-driven approach</a:t>
            </a:r>
          </a:p>
          <a:p>
            <a:r>
              <a:rPr lang="en-US" b="1" dirty="0"/>
              <a:t>Savings Methodologies</a:t>
            </a:r>
          </a:p>
          <a:p>
            <a:pPr lvl="1"/>
            <a:r>
              <a:rPr lang="en-US" dirty="0"/>
              <a:t>Demand Management</a:t>
            </a:r>
          </a:p>
          <a:p>
            <a:pPr lvl="1"/>
            <a:r>
              <a:rPr lang="en-US" dirty="0"/>
              <a:t>Cost Avoidance</a:t>
            </a:r>
          </a:p>
          <a:p>
            <a:pPr lvl="1"/>
            <a:r>
              <a:rPr lang="en-US" dirty="0"/>
              <a:t>Product Swaps</a:t>
            </a:r>
          </a:p>
          <a:p>
            <a:pPr lvl="1"/>
            <a:r>
              <a:rPr lang="en-US" dirty="0"/>
              <a:t>Revenue Generation</a:t>
            </a:r>
          </a:p>
          <a:p>
            <a:pPr lvl="1"/>
            <a:r>
              <a:rPr lang="en-US" dirty="0"/>
              <a:t>Collaborative Aggregations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F16FD-446B-296B-D760-59057F8D9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512" y="1825625"/>
            <a:ext cx="5432778" cy="4351338"/>
          </a:xfrm>
        </p:spPr>
        <p:txBody>
          <a:bodyPr>
            <a:normAutofit/>
          </a:bodyPr>
          <a:lstStyle/>
          <a:p>
            <a:r>
              <a:rPr lang="en-US" b="1" dirty="0"/>
              <a:t>Team</a:t>
            </a:r>
          </a:p>
          <a:p>
            <a:pPr lvl="1"/>
            <a:r>
              <a:rPr lang="en-US" dirty="0"/>
              <a:t>Christine Leese-Young</a:t>
            </a:r>
          </a:p>
          <a:p>
            <a:pPr lvl="1"/>
            <a:r>
              <a:rPr lang="en-US" dirty="0"/>
              <a:t>Liam Duffy</a:t>
            </a:r>
          </a:p>
          <a:p>
            <a:pPr lvl="1"/>
            <a:r>
              <a:rPr lang="en-US" dirty="0"/>
              <a:t>David Owens</a:t>
            </a:r>
          </a:p>
          <a:p>
            <a:r>
              <a:rPr lang="en-US" b="1" dirty="0"/>
              <a:t>Targets</a:t>
            </a:r>
          </a:p>
          <a:p>
            <a:pPr lvl="1"/>
            <a:r>
              <a:rPr lang="en-US" dirty="0"/>
              <a:t>Year 1: £4.8m (Target: £5m)</a:t>
            </a:r>
          </a:p>
          <a:p>
            <a:pPr lvl="1"/>
            <a:r>
              <a:rPr lang="en-US" dirty="0"/>
              <a:t>Year 2 (to date): £6.3m (Target: £6m)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75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7C7AF8-9E46-C9AF-672A-409CE6EE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Aggregation Analysis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FAC044-B675-0D67-F59A-812F4B34E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83462"/>
              </p:ext>
            </p:extLst>
          </p:nvPr>
        </p:nvGraphicFramePr>
        <p:xfrm>
          <a:off x="4391306" y="1326777"/>
          <a:ext cx="8142757" cy="593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9519AC7-EBAF-C6B9-F84A-4407EC144085}"/>
              </a:ext>
            </a:extLst>
          </p:cNvPr>
          <p:cNvSpPr txBox="1"/>
          <p:nvPr/>
        </p:nvSpPr>
        <p:spPr>
          <a:xfrm>
            <a:off x="9709167" y="1932784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£16.20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B5B9B-8B2D-41E8-DF50-A92C5AC3318B}"/>
              </a:ext>
            </a:extLst>
          </p:cNvPr>
          <p:cNvSpPr txBox="1"/>
          <p:nvPr/>
        </p:nvSpPr>
        <p:spPr>
          <a:xfrm>
            <a:off x="10719302" y="3228945"/>
            <a:ext cx="94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£69.60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4E67F-7578-82B7-2213-358BFA9F3084}"/>
              </a:ext>
            </a:extLst>
          </p:cNvPr>
          <p:cNvSpPr txBox="1"/>
          <p:nvPr/>
        </p:nvSpPr>
        <p:spPr>
          <a:xfrm>
            <a:off x="6245697" y="1901166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£565.20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BFD9CA-A186-16B7-6D39-30932980191A}"/>
              </a:ext>
            </a:extLst>
          </p:cNvPr>
          <p:cNvSpPr txBox="1"/>
          <p:nvPr/>
        </p:nvSpPr>
        <p:spPr>
          <a:xfrm>
            <a:off x="5312561" y="5331168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£348.00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E437524-EFEC-FCAA-5307-295A7763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872000"/>
            <a:ext cx="5480058" cy="4351338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Aggregation Headlines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3yr Estimated Spend: £74m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3yr Estimated Saving: £2.75m</a:t>
            </a:r>
          </a:p>
          <a:p>
            <a:r>
              <a:rPr lang="en-GB" b="1" dirty="0">
                <a:latin typeface="Aptos" panose="020B0004020202020204" pitchFamily="34" charset="0"/>
              </a:rPr>
              <a:t>Microsoft 365 Headlines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Estimated £25m+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Estimated 80k+ licences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Blend of plans</a:t>
            </a:r>
          </a:p>
          <a:p>
            <a:pPr lvl="1"/>
            <a:r>
              <a:rPr lang="en-GB" sz="2800" dirty="0">
                <a:latin typeface="Aptos" panose="020B0004020202020204" pitchFamily="34" charset="0"/>
              </a:rPr>
              <a:t>Contrasting approaches</a:t>
            </a:r>
          </a:p>
        </p:txBody>
      </p:sp>
    </p:spTree>
    <p:extLst>
      <p:ext uri="{BB962C8B-B14F-4D97-AF65-F5344CB8AC3E}">
        <p14:creationId xmlns:p14="http://schemas.microsoft.com/office/powerpoint/2010/main" val="8523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F5107C5-347C-491D-0C0C-8DF3CBD8153C}"/>
              </a:ext>
            </a:extLst>
          </p:cNvPr>
          <p:cNvGrpSpPr/>
          <p:nvPr/>
        </p:nvGrpSpPr>
        <p:grpSpPr>
          <a:xfrm>
            <a:off x="71636" y="-46169"/>
            <a:ext cx="2088000" cy="6274103"/>
            <a:chOff x="71636" y="-46169"/>
            <a:chExt cx="2088000" cy="62741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A07E1C-D22F-9618-954D-832E4900B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02" t="27571" r="2583" b="3533"/>
            <a:stretch/>
          </p:blipFill>
          <p:spPr>
            <a:xfrm>
              <a:off x="71636" y="738821"/>
              <a:ext cx="2088000" cy="5489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5F4CF1-EBAE-7D2C-8E47-4576CA862676}"/>
                </a:ext>
              </a:extLst>
            </p:cNvPr>
            <p:cNvSpPr txBox="1"/>
            <p:nvPr/>
          </p:nvSpPr>
          <p:spPr>
            <a:xfrm>
              <a:off x="255089" y="-46169"/>
              <a:ext cx="17187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dirty="0">
                  <a:solidFill>
                    <a:schemeClr val="bg1"/>
                  </a:solidFill>
                  <a:effectLst/>
                  <a:latin typeface="Aptos" panose="020B0004020202020204" pitchFamily="34" charset="0"/>
                </a:rPr>
                <a:t>M365 E5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£565.20</a:t>
              </a:r>
              <a:endParaRPr lang="en-GB" sz="1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1B71D5-D565-D942-481C-B43AF2B50275}"/>
              </a:ext>
            </a:extLst>
          </p:cNvPr>
          <p:cNvGrpSpPr/>
          <p:nvPr/>
        </p:nvGrpSpPr>
        <p:grpSpPr>
          <a:xfrm>
            <a:off x="2248099" y="-46167"/>
            <a:ext cx="2088000" cy="5788170"/>
            <a:chOff x="2248099" y="-46167"/>
            <a:chExt cx="2088000" cy="57881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7C6930-A3FF-CA4A-5C3E-2C126DF72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29" t="28163" r="4070" b="10038"/>
            <a:stretch/>
          </p:blipFill>
          <p:spPr>
            <a:xfrm>
              <a:off x="2248099" y="747954"/>
              <a:ext cx="2088000" cy="49940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318650-CB97-0A9F-3F2F-B95DB70E5C2A}"/>
                </a:ext>
              </a:extLst>
            </p:cNvPr>
            <p:cNvSpPr txBox="1"/>
            <p:nvPr/>
          </p:nvSpPr>
          <p:spPr>
            <a:xfrm>
              <a:off x="2432729" y="-46167"/>
              <a:ext cx="1718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dirty="0">
                  <a:solidFill>
                    <a:schemeClr val="bg1"/>
                  </a:solidFill>
                  <a:effectLst/>
                  <a:latin typeface="Aptos" panose="020B0004020202020204" pitchFamily="34" charset="0"/>
                </a:rPr>
                <a:t>M365 E3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£348.00</a:t>
              </a:r>
              <a:endParaRPr lang="en-GB" sz="1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13F563-1A8E-1000-F407-B0582644F00A}"/>
              </a:ext>
            </a:extLst>
          </p:cNvPr>
          <p:cNvGrpSpPr/>
          <p:nvPr/>
        </p:nvGrpSpPr>
        <p:grpSpPr>
          <a:xfrm>
            <a:off x="4424561" y="-46168"/>
            <a:ext cx="2088000" cy="5560952"/>
            <a:chOff x="4424561" y="-46168"/>
            <a:chExt cx="2088000" cy="55609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B094B6-84E5-58FD-E6B8-FAE80844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771" t="26156" r="3927" b="4639"/>
            <a:stretch/>
          </p:blipFill>
          <p:spPr>
            <a:xfrm>
              <a:off x="4424561" y="747954"/>
              <a:ext cx="2088000" cy="4766830"/>
            </a:xfrm>
            <a:prstGeom prst="roundRect">
              <a:avLst>
                <a:gd name="adj" fmla="val 8594"/>
              </a:avLst>
            </a:prstGeom>
            <a:solidFill>
              <a:srgbClr val="FFFFCC">
                <a:alpha val="94902"/>
              </a:srgbClr>
            </a:solidFill>
            <a:ln>
              <a:noFill/>
            </a:ln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3B9B0-125E-C97E-BDD4-CB42F1AC1702}"/>
                </a:ext>
              </a:extLst>
            </p:cNvPr>
            <p:cNvSpPr txBox="1"/>
            <p:nvPr/>
          </p:nvSpPr>
          <p:spPr>
            <a:xfrm>
              <a:off x="4618384" y="-46168"/>
              <a:ext cx="1702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dirty="0">
                  <a:solidFill>
                    <a:schemeClr val="bg1"/>
                  </a:solidFill>
                  <a:effectLst/>
                  <a:latin typeface="Aptos" panose="020B0004020202020204" pitchFamily="34" charset="0"/>
                </a:rPr>
                <a:t>M365 F3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£69.60</a:t>
              </a:r>
              <a:endParaRPr lang="en-GB" sz="1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A7E20-06E1-48E3-7B11-1098828D3797}"/>
              </a:ext>
            </a:extLst>
          </p:cNvPr>
          <p:cNvGrpSpPr/>
          <p:nvPr/>
        </p:nvGrpSpPr>
        <p:grpSpPr>
          <a:xfrm>
            <a:off x="6601024" y="-46169"/>
            <a:ext cx="2088000" cy="4134009"/>
            <a:chOff x="6601024" y="-46169"/>
            <a:chExt cx="2088000" cy="41340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078B11-0DA1-23FF-558B-C8E3D213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176" t="31952" r="2305" b="3698"/>
            <a:stretch/>
          </p:blipFill>
          <p:spPr>
            <a:xfrm>
              <a:off x="6601024" y="742417"/>
              <a:ext cx="2088000" cy="33454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D24353-0B6B-F7D1-DCB2-4599D26F2F90}"/>
                </a:ext>
              </a:extLst>
            </p:cNvPr>
            <p:cNvSpPr txBox="1"/>
            <p:nvPr/>
          </p:nvSpPr>
          <p:spPr>
            <a:xfrm>
              <a:off x="6788009" y="-46169"/>
              <a:ext cx="1702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i="0" dirty="0">
                  <a:solidFill>
                    <a:schemeClr val="bg1"/>
                  </a:solidFill>
                  <a:effectLst/>
                  <a:latin typeface="Aptos" panose="020B0004020202020204" pitchFamily="34" charset="0"/>
                </a:rPr>
                <a:t>M365 F1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£16.20</a:t>
              </a:r>
              <a:endParaRPr lang="en-GB" sz="32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BACB10-EEDE-746E-6E5B-8CE67BFFD940}"/>
              </a:ext>
            </a:extLst>
          </p:cNvPr>
          <p:cNvSpPr txBox="1"/>
          <p:nvPr/>
        </p:nvSpPr>
        <p:spPr>
          <a:xfrm>
            <a:off x="8968955" y="2705725"/>
            <a:ext cx="303749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j-cs"/>
              </a:rPr>
              <a:t>User Profile</a:t>
            </a:r>
            <a:r>
              <a:rPr lang="en-GB" sz="44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j-cs"/>
              </a:rPr>
              <a:t>s</a:t>
            </a:r>
            <a:endParaRPr lang="en-US" sz="4400" dirty="0">
              <a:solidFill>
                <a:schemeClr val="bg1"/>
              </a:solidFill>
              <a:latin typeface="+mj-lt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E7E22-7558-1A9E-D408-86577233564D}"/>
              </a:ext>
            </a:extLst>
          </p:cNvPr>
          <p:cNvSpPr txBox="1"/>
          <p:nvPr/>
        </p:nvSpPr>
        <p:spPr>
          <a:xfrm>
            <a:off x="4486793" y="1899929"/>
            <a:ext cx="4140000" cy="2690098"/>
          </a:xfrm>
          <a:custGeom>
            <a:avLst/>
            <a:gdLst>
              <a:gd name="connsiteX0" fmla="*/ 0 w 4140000"/>
              <a:gd name="connsiteY0" fmla="*/ 448359 h 2690098"/>
              <a:gd name="connsiteX1" fmla="*/ 448359 w 4140000"/>
              <a:gd name="connsiteY1" fmla="*/ 0 h 2690098"/>
              <a:gd name="connsiteX2" fmla="*/ 988906 w 4140000"/>
              <a:gd name="connsiteY2" fmla="*/ 0 h 2690098"/>
              <a:gd name="connsiteX3" fmla="*/ 1529453 w 4140000"/>
              <a:gd name="connsiteY3" fmla="*/ 0 h 2690098"/>
              <a:gd name="connsiteX4" fmla="*/ 2005134 w 4140000"/>
              <a:gd name="connsiteY4" fmla="*/ 0 h 2690098"/>
              <a:gd name="connsiteX5" fmla="*/ 2578114 w 4140000"/>
              <a:gd name="connsiteY5" fmla="*/ 0 h 2690098"/>
              <a:gd name="connsiteX6" fmla="*/ 3086228 w 4140000"/>
              <a:gd name="connsiteY6" fmla="*/ 0 h 2690098"/>
              <a:gd name="connsiteX7" fmla="*/ 3691641 w 4140000"/>
              <a:gd name="connsiteY7" fmla="*/ 0 h 2690098"/>
              <a:gd name="connsiteX8" fmla="*/ 4140000 w 4140000"/>
              <a:gd name="connsiteY8" fmla="*/ 448359 h 2690098"/>
              <a:gd name="connsiteX9" fmla="*/ 4140000 w 4140000"/>
              <a:gd name="connsiteY9" fmla="*/ 1028219 h 2690098"/>
              <a:gd name="connsiteX10" fmla="*/ 4140000 w 4140000"/>
              <a:gd name="connsiteY10" fmla="*/ 1626012 h 2690098"/>
              <a:gd name="connsiteX11" fmla="*/ 4140000 w 4140000"/>
              <a:gd name="connsiteY11" fmla="*/ 2241739 h 2690098"/>
              <a:gd name="connsiteX12" fmla="*/ 3691641 w 4140000"/>
              <a:gd name="connsiteY12" fmla="*/ 2690098 h 2690098"/>
              <a:gd name="connsiteX13" fmla="*/ 3118661 w 4140000"/>
              <a:gd name="connsiteY13" fmla="*/ 2690098 h 2690098"/>
              <a:gd name="connsiteX14" fmla="*/ 2642980 w 4140000"/>
              <a:gd name="connsiteY14" fmla="*/ 2690098 h 2690098"/>
              <a:gd name="connsiteX15" fmla="*/ 2199731 w 4140000"/>
              <a:gd name="connsiteY15" fmla="*/ 2690098 h 2690098"/>
              <a:gd name="connsiteX16" fmla="*/ 1626751 w 4140000"/>
              <a:gd name="connsiteY16" fmla="*/ 2690098 h 2690098"/>
              <a:gd name="connsiteX17" fmla="*/ 1021339 w 4140000"/>
              <a:gd name="connsiteY17" fmla="*/ 2690098 h 2690098"/>
              <a:gd name="connsiteX18" fmla="*/ 448359 w 4140000"/>
              <a:gd name="connsiteY18" fmla="*/ 2690098 h 2690098"/>
              <a:gd name="connsiteX19" fmla="*/ 0 w 4140000"/>
              <a:gd name="connsiteY19" fmla="*/ 2241739 h 2690098"/>
              <a:gd name="connsiteX20" fmla="*/ 0 w 4140000"/>
              <a:gd name="connsiteY20" fmla="*/ 1679813 h 2690098"/>
              <a:gd name="connsiteX21" fmla="*/ 0 w 4140000"/>
              <a:gd name="connsiteY21" fmla="*/ 1099954 h 2690098"/>
              <a:gd name="connsiteX22" fmla="*/ 0 w 4140000"/>
              <a:gd name="connsiteY22" fmla="*/ 448359 h 269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0000" h="2690098" fill="none" extrusionOk="0">
                <a:moveTo>
                  <a:pt x="0" y="448359"/>
                </a:moveTo>
                <a:cubicBezTo>
                  <a:pt x="17676" y="243376"/>
                  <a:pt x="212164" y="17804"/>
                  <a:pt x="448359" y="0"/>
                </a:cubicBezTo>
                <a:cubicBezTo>
                  <a:pt x="583265" y="-1925"/>
                  <a:pt x="746946" y="64085"/>
                  <a:pt x="988906" y="0"/>
                </a:cubicBezTo>
                <a:cubicBezTo>
                  <a:pt x="1230866" y="-64085"/>
                  <a:pt x="1276641" y="62983"/>
                  <a:pt x="1529453" y="0"/>
                </a:cubicBezTo>
                <a:cubicBezTo>
                  <a:pt x="1782265" y="-62983"/>
                  <a:pt x="1890490" y="30596"/>
                  <a:pt x="2005134" y="0"/>
                </a:cubicBezTo>
                <a:cubicBezTo>
                  <a:pt x="2119778" y="-30596"/>
                  <a:pt x="2454559" y="65707"/>
                  <a:pt x="2578114" y="0"/>
                </a:cubicBezTo>
                <a:cubicBezTo>
                  <a:pt x="2701669" y="-65707"/>
                  <a:pt x="2927325" y="16339"/>
                  <a:pt x="3086228" y="0"/>
                </a:cubicBezTo>
                <a:cubicBezTo>
                  <a:pt x="3245131" y="-16339"/>
                  <a:pt x="3517772" y="68271"/>
                  <a:pt x="3691641" y="0"/>
                </a:cubicBezTo>
                <a:cubicBezTo>
                  <a:pt x="3981951" y="-24860"/>
                  <a:pt x="4197117" y="219438"/>
                  <a:pt x="4140000" y="448359"/>
                </a:cubicBezTo>
                <a:cubicBezTo>
                  <a:pt x="4145769" y="681472"/>
                  <a:pt x="4134844" y="880605"/>
                  <a:pt x="4140000" y="1028219"/>
                </a:cubicBezTo>
                <a:cubicBezTo>
                  <a:pt x="4145156" y="1175833"/>
                  <a:pt x="4121054" y="1435681"/>
                  <a:pt x="4140000" y="1626012"/>
                </a:cubicBezTo>
                <a:cubicBezTo>
                  <a:pt x="4158946" y="1816343"/>
                  <a:pt x="4134013" y="2031934"/>
                  <a:pt x="4140000" y="2241739"/>
                </a:cubicBezTo>
                <a:cubicBezTo>
                  <a:pt x="4079282" y="2472265"/>
                  <a:pt x="3938505" y="2698452"/>
                  <a:pt x="3691641" y="2690098"/>
                </a:cubicBezTo>
                <a:cubicBezTo>
                  <a:pt x="3556461" y="2746506"/>
                  <a:pt x="3243480" y="2673310"/>
                  <a:pt x="3118661" y="2690098"/>
                </a:cubicBezTo>
                <a:cubicBezTo>
                  <a:pt x="2993842" y="2706886"/>
                  <a:pt x="2785845" y="2684958"/>
                  <a:pt x="2642980" y="2690098"/>
                </a:cubicBezTo>
                <a:cubicBezTo>
                  <a:pt x="2500115" y="2695238"/>
                  <a:pt x="2318829" y="2640408"/>
                  <a:pt x="2199731" y="2690098"/>
                </a:cubicBezTo>
                <a:cubicBezTo>
                  <a:pt x="2080633" y="2739788"/>
                  <a:pt x="1903446" y="2635322"/>
                  <a:pt x="1626751" y="2690098"/>
                </a:cubicBezTo>
                <a:cubicBezTo>
                  <a:pt x="1350056" y="2744874"/>
                  <a:pt x="1322477" y="2657068"/>
                  <a:pt x="1021339" y="2690098"/>
                </a:cubicBezTo>
                <a:cubicBezTo>
                  <a:pt x="720201" y="2723128"/>
                  <a:pt x="577306" y="2635434"/>
                  <a:pt x="448359" y="2690098"/>
                </a:cubicBezTo>
                <a:cubicBezTo>
                  <a:pt x="170418" y="2696928"/>
                  <a:pt x="73158" y="2491970"/>
                  <a:pt x="0" y="2241739"/>
                </a:cubicBezTo>
                <a:cubicBezTo>
                  <a:pt x="-23701" y="2077229"/>
                  <a:pt x="25665" y="1863143"/>
                  <a:pt x="0" y="1679813"/>
                </a:cubicBezTo>
                <a:cubicBezTo>
                  <a:pt x="-25665" y="1496483"/>
                  <a:pt x="192" y="1371807"/>
                  <a:pt x="0" y="1099954"/>
                </a:cubicBezTo>
                <a:cubicBezTo>
                  <a:pt x="-192" y="828101"/>
                  <a:pt x="893" y="622448"/>
                  <a:pt x="0" y="448359"/>
                </a:cubicBezTo>
                <a:close/>
              </a:path>
              <a:path w="4140000" h="2690098" stroke="0" extrusionOk="0">
                <a:moveTo>
                  <a:pt x="0" y="448359"/>
                </a:moveTo>
                <a:cubicBezTo>
                  <a:pt x="50865" y="226363"/>
                  <a:pt x="239399" y="58220"/>
                  <a:pt x="448359" y="0"/>
                </a:cubicBezTo>
                <a:cubicBezTo>
                  <a:pt x="631150" y="-6826"/>
                  <a:pt x="687047" y="26821"/>
                  <a:pt x="891608" y="0"/>
                </a:cubicBezTo>
                <a:cubicBezTo>
                  <a:pt x="1096169" y="-26821"/>
                  <a:pt x="1186637" y="58"/>
                  <a:pt x="1399722" y="0"/>
                </a:cubicBezTo>
                <a:cubicBezTo>
                  <a:pt x="1612807" y="-58"/>
                  <a:pt x="1694349" y="7829"/>
                  <a:pt x="1940269" y="0"/>
                </a:cubicBezTo>
                <a:cubicBezTo>
                  <a:pt x="2186189" y="-7829"/>
                  <a:pt x="2278486" y="2462"/>
                  <a:pt x="2415950" y="0"/>
                </a:cubicBezTo>
                <a:cubicBezTo>
                  <a:pt x="2553414" y="-2462"/>
                  <a:pt x="2704707" y="21253"/>
                  <a:pt x="2891631" y="0"/>
                </a:cubicBezTo>
                <a:cubicBezTo>
                  <a:pt x="3078555" y="-21253"/>
                  <a:pt x="3413772" y="75695"/>
                  <a:pt x="3691641" y="0"/>
                </a:cubicBezTo>
                <a:cubicBezTo>
                  <a:pt x="3938251" y="46290"/>
                  <a:pt x="4080655" y="212432"/>
                  <a:pt x="4140000" y="448359"/>
                </a:cubicBezTo>
                <a:cubicBezTo>
                  <a:pt x="4192520" y="677357"/>
                  <a:pt x="4094888" y="796961"/>
                  <a:pt x="4140000" y="1082020"/>
                </a:cubicBezTo>
                <a:cubicBezTo>
                  <a:pt x="4185112" y="1367079"/>
                  <a:pt x="4114358" y="1539508"/>
                  <a:pt x="4140000" y="1661879"/>
                </a:cubicBezTo>
                <a:cubicBezTo>
                  <a:pt x="4165642" y="1784250"/>
                  <a:pt x="4089100" y="2083638"/>
                  <a:pt x="4140000" y="2241739"/>
                </a:cubicBezTo>
                <a:cubicBezTo>
                  <a:pt x="4134483" y="2459350"/>
                  <a:pt x="3944278" y="2684503"/>
                  <a:pt x="3691641" y="2690098"/>
                </a:cubicBezTo>
                <a:cubicBezTo>
                  <a:pt x="3476236" y="2746101"/>
                  <a:pt x="3293019" y="2678327"/>
                  <a:pt x="3118661" y="2690098"/>
                </a:cubicBezTo>
                <a:cubicBezTo>
                  <a:pt x="2944303" y="2701869"/>
                  <a:pt x="2840912" y="2638354"/>
                  <a:pt x="2675413" y="2690098"/>
                </a:cubicBezTo>
                <a:cubicBezTo>
                  <a:pt x="2509914" y="2741842"/>
                  <a:pt x="2325245" y="2648437"/>
                  <a:pt x="2070000" y="2690098"/>
                </a:cubicBezTo>
                <a:cubicBezTo>
                  <a:pt x="1814755" y="2731759"/>
                  <a:pt x="1723102" y="2642235"/>
                  <a:pt x="1464587" y="2690098"/>
                </a:cubicBezTo>
                <a:cubicBezTo>
                  <a:pt x="1206072" y="2737961"/>
                  <a:pt x="730793" y="2634323"/>
                  <a:pt x="448359" y="2690098"/>
                </a:cubicBezTo>
                <a:cubicBezTo>
                  <a:pt x="207211" y="2715952"/>
                  <a:pt x="-29697" y="2518919"/>
                  <a:pt x="0" y="2241739"/>
                </a:cubicBezTo>
                <a:cubicBezTo>
                  <a:pt x="-59795" y="2097118"/>
                  <a:pt x="42482" y="1826536"/>
                  <a:pt x="0" y="1679813"/>
                </a:cubicBezTo>
                <a:cubicBezTo>
                  <a:pt x="-42482" y="1533090"/>
                  <a:pt x="16978" y="1198334"/>
                  <a:pt x="0" y="1064086"/>
                </a:cubicBezTo>
                <a:cubicBezTo>
                  <a:pt x="-16978" y="929838"/>
                  <a:pt x="44936" y="734925"/>
                  <a:pt x="0" y="448359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149075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ptos" panose="020B0004020202020204" pitchFamily="34" charset="0"/>
              </a:rPr>
              <a:t>Frontline Workers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Service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Support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Retail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Factory Workers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CB527-B9B3-0A72-2F48-71B85A8BC45C}"/>
              </a:ext>
            </a:extLst>
          </p:cNvPr>
          <p:cNvSpPr txBox="1"/>
          <p:nvPr/>
        </p:nvSpPr>
        <p:spPr>
          <a:xfrm>
            <a:off x="120752" y="1899929"/>
            <a:ext cx="4140000" cy="2690098"/>
          </a:xfrm>
          <a:custGeom>
            <a:avLst/>
            <a:gdLst>
              <a:gd name="connsiteX0" fmla="*/ 0 w 4140000"/>
              <a:gd name="connsiteY0" fmla="*/ 448359 h 2690098"/>
              <a:gd name="connsiteX1" fmla="*/ 448359 w 4140000"/>
              <a:gd name="connsiteY1" fmla="*/ 0 h 2690098"/>
              <a:gd name="connsiteX2" fmla="*/ 988906 w 4140000"/>
              <a:gd name="connsiteY2" fmla="*/ 0 h 2690098"/>
              <a:gd name="connsiteX3" fmla="*/ 1432155 w 4140000"/>
              <a:gd name="connsiteY3" fmla="*/ 0 h 2690098"/>
              <a:gd name="connsiteX4" fmla="*/ 2005134 w 4140000"/>
              <a:gd name="connsiteY4" fmla="*/ 0 h 2690098"/>
              <a:gd name="connsiteX5" fmla="*/ 2513249 w 4140000"/>
              <a:gd name="connsiteY5" fmla="*/ 0 h 2690098"/>
              <a:gd name="connsiteX6" fmla="*/ 3086228 w 4140000"/>
              <a:gd name="connsiteY6" fmla="*/ 0 h 2690098"/>
              <a:gd name="connsiteX7" fmla="*/ 3691641 w 4140000"/>
              <a:gd name="connsiteY7" fmla="*/ 0 h 2690098"/>
              <a:gd name="connsiteX8" fmla="*/ 4140000 w 4140000"/>
              <a:gd name="connsiteY8" fmla="*/ 448359 h 2690098"/>
              <a:gd name="connsiteX9" fmla="*/ 4140000 w 4140000"/>
              <a:gd name="connsiteY9" fmla="*/ 1064086 h 2690098"/>
              <a:gd name="connsiteX10" fmla="*/ 4140000 w 4140000"/>
              <a:gd name="connsiteY10" fmla="*/ 1697747 h 2690098"/>
              <a:gd name="connsiteX11" fmla="*/ 4140000 w 4140000"/>
              <a:gd name="connsiteY11" fmla="*/ 2241739 h 2690098"/>
              <a:gd name="connsiteX12" fmla="*/ 3691641 w 4140000"/>
              <a:gd name="connsiteY12" fmla="*/ 2690098 h 2690098"/>
              <a:gd name="connsiteX13" fmla="*/ 3183527 w 4140000"/>
              <a:gd name="connsiteY13" fmla="*/ 2690098 h 2690098"/>
              <a:gd name="connsiteX14" fmla="*/ 2675413 w 4140000"/>
              <a:gd name="connsiteY14" fmla="*/ 2690098 h 2690098"/>
              <a:gd name="connsiteX15" fmla="*/ 2167298 w 4140000"/>
              <a:gd name="connsiteY15" fmla="*/ 2690098 h 2690098"/>
              <a:gd name="connsiteX16" fmla="*/ 1691617 w 4140000"/>
              <a:gd name="connsiteY16" fmla="*/ 2690098 h 2690098"/>
              <a:gd name="connsiteX17" fmla="*/ 1151070 w 4140000"/>
              <a:gd name="connsiteY17" fmla="*/ 2690098 h 2690098"/>
              <a:gd name="connsiteX18" fmla="*/ 448359 w 4140000"/>
              <a:gd name="connsiteY18" fmla="*/ 2690098 h 2690098"/>
              <a:gd name="connsiteX19" fmla="*/ 0 w 4140000"/>
              <a:gd name="connsiteY19" fmla="*/ 2241739 h 2690098"/>
              <a:gd name="connsiteX20" fmla="*/ 0 w 4140000"/>
              <a:gd name="connsiteY20" fmla="*/ 1697747 h 2690098"/>
              <a:gd name="connsiteX21" fmla="*/ 0 w 4140000"/>
              <a:gd name="connsiteY21" fmla="*/ 1135821 h 2690098"/>
              <a:gd name="connsiteX22" fmla="*/ 0 w 4140000"/>
              <a:gd name="connsiteY22" fmla="*/ 448359 h 269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40000" h="2690098" fill="none" extrusionOk="0">
                <a:moveTo>
                  <a:pt x="0" y="448359"/>
                </a:moveTo>
                <a:cubicBezTo>
                  <a:pt x="62533" y="235205"/>
                  <a:pt x="199874" y="-5299"/>
                  <a:pt x="448359" y="0"/>
                </a:cubicBezTo>
                <a:cubicBezTo>
                  <a:pt x="705628" y="-17914"/>
                  <a:pt x="807511" y="36030"/>
                  <a:pt x="988906" y="0"/>
                </a:cubicBezTo>
                <a:cubicBezTo>
                  <a:pt x="1170301" y="-36030"/>
                  <a:pt x="1290548" y="32563"/>
                  <a:pt x="1432155" y="0"/>
                </a:cubicBezTo>
                <a:cubicBezTo>
                  <a:pt x="1573762" y="-32563"/>
                  <a:pt x="1802321" y="46614"/>
                  <a:pt x="2005134" y="0"/>
                </a:cubicBezTo>
                <a:cubicBezTo>
                  <a:pt x="2207947" y="-46614"/>
                  <a:pt x="2332317" y="40124"/>
                  <a:pt x="2513249" y="0"/>
                </a:cubicBezTo>
                <a:cubicBezTo>
                  <a:pt x="2694181" y="-40124"/>
                  <a:pt x="2815367" y="47758"/>
                  <a:pt x="3086228" y="0"/>
                </a:cubicBezTo>
                <a:cubicBezTo>
                  <a:pt x="3357089" y="-47758"/>
                  <a:pt x="3439696" y="588"/>
                  <a:pt x="3691641" y="0"/>
                </a:cubicBezTo>
                <a:cubicBezTo>
                  <a:pt x="3977127" y="7426"/>
                  <a:pt x="4132034" y="153935"/>
                  <a:pt x="4140000" y="448359"/>
                </a:cubicBezTo>
                <a:cubicBezTo>
                  <a:pt x="4202973" y="610202"/>
                  <a:pt x="4084435" y="767059"/>
                  <a:pt x="4140000" y="1064086"/>
                </a:cubicBezTo>
                <a:cubicBezTo>
                  <a:pt x="4195565" y="1361113"/>
                  <a:pt x="4091695" y="1384136"/>
                  <a:pt x="4140000" y="1697747"/>
                </a:cubicBezTo>
                <a:cubicBezTo>
                  <a:pt x="4188305" y="2011358"/>
                  <a:pt x="4111770" y="2011036"/>
                  <a:pt x="4140000" y="2241739"/>
                </a:cubicBezTo>
                <a:cubicBezTo>
                  <a:pt x="4171590" y="2542533"/>
                  <a:pt x="3902515" y="2670377"/>
                  <a:pt x="3691641" y="2690098"/>
                </a:cubicBezTo>
                <a:cubicBezTo>
                  <a:pt x="3539561" y="2716826"/>
                  <a:pt x="3338839" y="2674882"/>
                  <a:pt x="3183527" y="2690098"/>
                </a:cubicBezTo>
                <a:cubicBezTo>
                  <a:pt x="3028215" y="2705314"/>
                  <a:pt x="2780604" y="2646389"/>
                  <a:pt x="2675413" y="2690098"/>
                </a:cubicBezTo>
                <a:cubicBezTo>
                  <a:pt x="2570222" y="2733807"/>
                  <a:pt x="2369448" y="2688309"/>
                  <a:pt x="2167298" y="2690098"/>
                </a:cubicBezTo>
                <a:cubicBezTo>
                  <a:pt x="1965148" y="2691887"/>
                  <a:pt x="1799693" y="2655390"/>
                  <a:pt x="1691617" y="2690098"/>
                </a:cubicBezTo>
                <a:cubicBezTo>
                  <a:pt x="1583541" y="2724806"/>
                  <a:pt x="1319152" y="2659840"/>
                  <a:pt x="1151070" y="2690098"/>
                </a:cubicBezTo>
                <a:cubicBezTo>
                  <a:pt x="982988" y="2720356"/>
                  <a:pt x="689170" y="2624904"/>
                  <a:pt x="448359" y="2690098"/>
                </a:cubicBezTo>
                <a:cubicBezTo>
                  <a:pt x="261347" y="2679746"/>
                  <a:pt x="-33754" y="2515983"/>
                  <a:pt x="0" y="2241739"/>
                </a:cubicBezTo>
                <a:cubicBezTo>
                  <a:pt x="-42103" y="2036761"/>
                  <a:pt x="2450" y="1914733"/>
                  <a:pt x="0" y="1697747"/>
                </a:cubicBezTo>
                <a:cubicBezTo>
                  <a:pt x="-2450" y="1480761"/>
                  <a:pt x="63259" y="1353992"/>
                  <a:pt x="0" y="1135821"/>
                </a:cubicBezTo>
                <a:cubicBezTo>
                  <a:pt x="-63259" y="917650"/>
                  <a:pt x="73224" y="756435"/>
                  <a:pt x="0" y="448359"/>
                </a:cubicBezTo>
                <a:close/>
              </a:path>
              <a:path w="4140000" h="2690098" stroke="0" extrusionOk="0">
                <a:moveTo>
                  <a:pt x="0" y="448359"/>
                </a:moveTo>
                <a:cubicBezTo>
                  <a:pt x="12956" y="199822"/>
                  <a:pt x="192928" y="-3648"/>
                  <a:pt x="448359" y="0"/>
                </a:cubicBezTo>
                <a:cubicBezTo>
                  <a:pt x="550843" y="-44634"/>
                  <a:pt x="800721" y="32307"/>
                  <a:pt x="924040" y="0"/>
                </a:cubicBezTo>
                <a:cubicBezTo>
                  <a:pt x="1047359" y="-32307"/>
                  <a:pt x="1242792" y="2848"/>
                  <a:pt x="1432155" y="0"/>
                </a:cubicBezTo>
                <a:cubicBezTo>
                  <a:pt x="1621518" y="-2848"/>
                  <a:pt x="1822572" y="68338"/>
                  <a:pt x="2037567" y="0"/>
                </a:cubicBezTo>
                <a:cubicBezTo>
                  <a:pt x="2252562" y="-68338"/>
                  <a:pt x="2315590" y="20314"/>
                  <a:pt x="2513249" y="0"/>
                </a:cubicBezTo>
                <a:cubicBezTo>
                  <a:pt x="2710908" y="-20314"/>
                  <a:pt x="2969145" y="25560"/>
                  <a:pt x="3118661" y="0"/>
                </a:cubicBezTo>
                <a:cubicBezTo>
                  <a:pt x="3268177" y="-25560"/>
                  <a:pt x="3434013" y="44116"/>
                  <a:pt x="3691641" y="0"/>
                </a:cubicBezTo>
                <a:cubicBezTo>
                  <a:pt x="3971508" y="59101"/>
                  <a:pt x="4161319" y="270409"/>
                  <a:pt x="4140000" y="448359"/>
                </a:cubicBezTo>
                <a:cubicBezTo>
                  <a:pt x="4188204" y="609159"/>
                  <a:pt x="4107531" y="804093"/>
                  <a:pt x="4140000" y="992351"/>
                </a:cubicBezTo>
                <a:cubicBezTo>
                  <a:pt x="4172469" y="1180609"/>
                  <a:pt x="4132224" y="1321132"/>
                  <a:pt x="4140000" y="1572210"/>
                </a:cubicBezTo>
                <a:cubicBezTo>
                  <a:pt x="4147776" y="1823288"/>
                  <a:pt x="4093297" y="2011583"/>
                  <a:pt x="4140000" y="2241739"/>
                </a:cubicBezTo>
                <a:cubicBezTo>
                  <a:pt x="4109609" y="2514325"/>
                  <a:pt x="3972984" y="2690207"/>
                  <a:pt x="3691641" y="2690098"/>
                </a:cubicBezTo>
                <a:cubicBezTo>
                  <a:pt x="3477386" y="2710031"/>
                  <a:pt x="3467933" y="2682058"/>
                  <a:pt x="3248392" y="2690098"/>
                </a:cubicBezTo>
                <a:cubicBezTo>
                  <a:pt x="3028851" y="2698138"/>
                  <a:pt x="2947201" y="2675502"/>
                  <a:pt x="2805144" y="2690098"/>
                </a:cubicBezTo>
                <a:cubicBezTo>
                  <a:pt x="2663087" y="2704694"/>
                  <a:pt x="2404573" y="2685013"/>
                  <a:pt x="2199731" y="2690098"/>
                </a:cubicBezTo>
                <a:cubicBezTo>
                  <a:pt x="1994889" y="2695183"/>
                  <a:pt x="1789090" y="2632938"/>
                  <a:pt x="1626751" y="2690098"/>
                </a:cubicBezTo>
                <a:cubicBezTo>
                  <a:pt x="1464412" y="2747258"/>
                  <a:pt x="1269354" y="2682098"/>
                  <a:pt x="1118637" y="2690098"/>
                </a:cubicBezTo>
                <a:cubicBezTo>
                  <a:pt x="967920" y="2698098"/>
                  <a:pt x="622270" y="2687055"/>
                  <a:pt x="448359" y="2690098"/>
                </a:cubicBezTo>
                <a:cubicBezTo>
                  <a:pt x="186983" y="2687422"/>
                  <a:pt x="19" y="2499246"/>
                  <a:pt x="0" y="2241739"/>
                </a:cubicBezTo>
                <a:cubicBezTo>
                  <a:pt x="-33816" y="2048124"/>
                  <a:pt x="39096" y="1829131"/>
                  <a:pt x="0" y="1697747"/>
                </a:cubicBezTo>
                <a:cubicBezTo>
                  <a:pt x="-39096" y="1566363"/>
                  <a:pt x="51931" y="1268578"/>
                  <a:pt x="0" y="1099954"/>
                </a:cubicBezTo>
                <a:cubicBezTo>
                  <a:pt x="-51931" y="931330"/>
                  <a:pt x="38004" y="721206"/>
                  <a:pt x="0" y="448359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253748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Enterprise Workers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Information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Back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Managers &amp; Executives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Collaborative Workers</a:t>
            </a:r>
          </a:p>
        </p:txBody>
      </p:sp>
    </p:spTree>
    <p:extLst>
      <p:ext uri="{BB962C8B-B14F-4D97-AF65-F5344CB8AC3E}">
        <p14:creationId xmlns:p14="http://schemas.microsoft.com/office/powerpoint/2010/main" val="41295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D1AF2-79CC-354F-E210-1986FC2C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922444-4834-3F6C-2A04-17D0D562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C422AD0-D976-10EC-B876-21A5819A9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05856"/>
              </p:ext>
            </p:extLst>
          </p:nvPr>
        </p:nvGraphicFramePr>
        <p:xfrm>
          <a:off x="1236000" y="1980351"/>
          <a:ext cx="9720000" cy="371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752000">
                  <a:extLst>
                    <a:ext uri="{9D8B030D-6E8A-4147-A177-3AD203B41FA5}">
                      <a16:colId xmlns:a16="http://schemas.microsoft.com/office/drawing/2014/main" val="155984025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424557714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4370340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868258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" panose="020B0004020202020204" pitchFamily="34" charset="0"/>
                        </a:rPr>
                        <a:t>M365 Feature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ptos" panose="020B0004020202020204" pitchFamily="34" charset="0"/>
                        </a:rPr>
                        <a:t>F3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rgbClr val="FF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ptos" panose="020B0004020202020204" pitchFamily="34" charset="0"/>
                        </a:rPr>
                        <a:t>E3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rgbClr val="00A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ptos" panose="020B0004020202020204" pitchFamily="34" charset="0"/>
                        </a:rPr>
                        <a:t>E5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rgbClr val="F250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132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Outlook, Word, Excel, PowerPoint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Web/Mobile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8516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Teams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36722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Copilot Chat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51537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Copilot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Optional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71870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Exchange Online Mailbox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2GB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100GB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100GB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29881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OneDrive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2GB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1TB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1TB</a:t>
                      </a:r>
                      <a:endParaRPr lang="en-GB" sz="20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277509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Basic Security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7FBA00"/>
                          </a:solidFill>
                          <a:latin typeface="Aptos" panose="020B00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142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C3ABD3-C2C3-5BC6-8BAE-A6326D2F6C6D}"/>
              </a:ext>
            </a:extLst>
          </p:cNvPr>
          <p:cNvSpPr txBox="1"/>
          <p:nvPr/>
        </p:nvSpPr>
        <p:spPr>
          <a:xfrm>
            <a:off x="958091" y="2148585"/>
            <a:ext cx="4069165" cy="1157764"/>
          </a:xfrm>
          <a:custGeom>
            <a:avLst/>
            <a:gdLst>
              <a:gd name="connsiteX0" fmla="*/ 0 w 4069165"/>
              <a:gd name="connsiteY0" fmla="*/ 192965 h 1157764"/>
              <a:gd name="connsiteX1" fmla="*/ 192965 w 4069165"/>
              <a:gd name="connsiteY1" fmla="*/ 0 h 1157764"/>
              <a:gd name="connsiteX2" fmla="*/ 719141 w 4069165"/>
              <a:gd name="connsiteY2" fmla="*/ 0 h 1157764"/>
              <a:gd name="connsiteX3" fmla="*/ 1171653 w 4069165"/>
              <a:gd name="connsiteY3" fmla="*/ 0 h 1157764"/>
              <a:gd name="connsiteX4" fmla="*/ 1587333 w 4069165"/>
              <a:gd name="connsiteY4" fmla="*/ 0 h 1157764"/>
              <a:gd name="connsiteX5" fmla="*/ 2039844 w 4069165"/>
              <a:gd name="connsiteY5" fmla="*/ 0 h 1157764"/>
              <a:gd name="connsiteX6" fmla="*/ 2566021 w 4069165"/>
              <a:gd name="connsiteY6" fmla="*/ 0 h 1157764"/>
              <a:gd name="connsiteX7" fmla="*/ 3129029 w 4069165"/>
              <a:gd name="connsiteY7" fmla="*/ 0 h 1157764"/>
              <a:gd name="connsiteX8" fmla="*/ 3876200 w 4069165"/>
              <a:gd name="connsiteY8" fmla="*/ 0 h 1157764"/>
              <a:gd name="connsiteX9" fmla="*/ 4069165 w 4069165"/>
              <a:gd name="connsiteY9" fmla="*/ 192965 h 1157764"/>
              <a:gd name="connsiteX10" fmla="*/ 4069165 w 4069165"/>
              <a:gd name="connsiteY10" fmla="*/ 586600 h 1157764"/>
              <a:gd name="connsiteX11" fmla="*/ 4069165 w 4069165"/>
              <a:gd name="connsiteY11" fmla="*/ 964799 h 1157764"/>
              <a:gd name="connsiteX12" fmla="*/ 3876200 w 4069165"/>
              <a:gd name="connsiteY12" fmla="*/ 1157764 h 1157764"/>
              <a:gd name="connsiteX13" fmla="*/ 3386856 w 4069165"/>
              <a:gd name="connsiteY13" fmla="*/ 1157764 h 1157764"/>
              <a:gd name="connsiteX14" fmla="*/ 2860679 w 4069165"/>
              <a:gd name="connsiteY14" fmla="*/ 1157764 h 1157764"/>
              <a:gd name="connsiteX15" fmla="*/ 2297671 w 4069165"/>
              <a:gd name="connsiteY15" fmla="*/ 1157764 h 1157764"/>
              <a:gd name="connsiteX16" fmla="*/ 1881991 w 4069165"/>
              <a:gd name="connsiteY16" fmla="*/ 1157764 h 1157764"/>
              <a:gd name="connsiteX17" fmla="*/ 1429480 w 4069165"/>
              <a:gd name="connsiteY17" fmla="*/ 1157764 h 1157764"/>
              <a:gd name="connsiteX18" fmla="*/ 940136 w 4069165"/>
              <a:gd name="connsiteY18" fmla="*/ 1157764 h 1157764"/>
              <a:gd name="connsiteX19" fmla="*/ 192965 w 4069165"/>
              <a:gd name="connsiteY19" fmla="*/ 1157764 h 1157764"/>
              <a:gd name="connsiteX20" fmla="*/ 0 w 4069165"/>
              <a:gd name="connsiteY20" fmla="*/ 964799 h 1157764"/>
              <a:gd name="connsiteX21" fmla="*/ 0 w 4069165"/>
              <a:gd name="connsiteY21" fmla="*/ 602037 h 1157764"/>
              <a:gd name="connsiteX22" fmla="*/ 0 w 4069165"/>
              <a:gd name="connsiteY22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69165" h="1157764" fill="none" extrusionOk="0">
                <a:moveTo>
                  <a:pt x="0" y="192965"/>
                </a:moveTo>
                <a:cubicBezTo>
                  <a:pt x="15829" y="94032"/>
                  <a:pt x="103255" y="-20253"/>
                  <a:pt x="192965" y="0"/>
                </a:cubicBezTo>
                <a:cubicBezTo>
                  <a:pt x="371338" y="-31153"/>
                  <a:pt x="572422" y="58315"/>
                  <a:pt x="719141" y="0"/>
                </a:cubicBezTo>
                <a:cubicBezTo>
                  <a:pt x="865860" y="-58315"/>
                  <a:pt x="947341" y="37126"/>
                  <a:pt x="1171653" y="0"/>
                </a:cubicBezTo>
                <a:cubicBezTo>
                  <a:pt x="1395965" y="-37126"/>
                  <a:pt x="1427301" y="10819"/>
                  <a:pt x="1587333" y="0"/>
                </a:cubicBezTo>
                <a:cubicBezTo>
                  <a:pt x="1747365" y="-10819"/>
                  <a:pt x="1944837" y="28973"/>
                  <a:pt x="2039844" y="0"/>
                </a:cubicBezTo>
                <a:cubicBezTo>
                  <a:pt x="2134851" y="-28973"/>
                  <a:pt x="2421696" y="10339"/>
                  <a:pt x="2566021" y="0"/>
                </a:cubicBezTo>
                <a:cubicBezTo>
                  <a:pt x="2710346" y="-10339"/>
                  <a:pt x="2883504" y="2975"/>
                  <a:pt x="3129029" y="0"/>
                </a:cubicBezTo>
                <a:cubicBezTo>
                  <a:pt x="3374554" y="-2975"/>
                  <a:pt x="3606206" y="46476"/>
                  <a:pt x="3876200" y="0"/>
                </a:cubicBezTo>
                <a:cubicBezTo>
                  <a:pt x="4003313" y="15367"/>
                  <a:pt x="4071655" y="65259"/>
                  <a:pt x="4069165" y="192965"/>
                </a:cubicBezTo>
                <a:cubicBezTo>
                  <a:pt x="4077184" y="376308"/>
                  <a:pt x="4065032" y="490978"/>
                  <a:pt x="4069165" y="586600"/>
                </a:cubicBezTo>
                <a:cubicBezTo>
                  <a:pt x="4073298" y="682222"/>
                  <a:pt x="4060758" y="791413"/>
                  <a:pt x="4069165" y="964799"/>
                </a:cubicBezTo>
                <a:cubicBezTo>
                  <a:pt x="4057138" y="1056150"/>
                  <a:pt x="3983632" y="1133878"/>
                  <a:pt x="3876200" y="1157764"/>
                </a:cubicBezTo>
                <a:cubicBezTo>
                  <a:pt x="3737528" y="1210227"/>
                  <a:pt x="3555630" y="1156482"/>
                  <a:pt x="3386856" y="1157764"/>
                </a:cubicBezTo>
                <a:cubicBezTo>
                  <a:pt x="3218082" y="1159046"/>
                  <a:pt x="3074706" y="1123416"/>
                  <a:pt x="2860679" y="1157764"/>
                </a:cubicBezTo>
                <a:cubicBezTo>
                  <a:pt x="2646652" y="1192112"/>
                  <a:pt x="2550904" y="1101988"/>
                  <a:pt x="2297671" y="1157764"/>
                </a:cubicBezTo>
                <a:cubicBezTo>
                  <a:pt x="2044438" y="1213540"/>
                  <a:pt x="2038625" y="1115366"/>
                  <a:pt x="1881991" y="1157764"/>
                </a:cubicBezTo>
                <a:cubicBezTo>
                  <a:pt x="1725357" y="1200162"/>
                  <a:pt x="1631475" y="1144286"/>
                  <a:pt x="1429480" y="1157764"/>
                </a:cubicBezTo>
                <a:cubicBezTo>
                  <a:pt x="1227485" y="1171242"/>
                  <a:pt x="1104965" y="1151811"/>
                  <a:pt x="940136" y="1157764"/>
                </a:cubicBezTo>
                <a:cubicBezTo>
                  <a:pt x="775307" y="1163717"/>
                  <a:pt x="540184" y="1119927"/>
                  <a:pt x="192965" y="1157764"/>
                </a:cubicBezTo>
                <a:cubicBezTo>
                  <a:pt x="83663" y="1156292"/>
                  <a:pt x="-3816" y="1083357"/>
                  <a:pt x="0" y="964799"/>
                </a:cubicBezTo>
                <a:cubicBezTo>
                  <a:pt x="-20092" y="831291"/>
                  <a:pt x="11025" y="758437"/>
                  <a:pt x="0" y="602037"/>
                </a:cubicBezTo>
                <a:cubicBezTo>
                  <a:pt x="-11025" y="445637"/>
                  <a:pt x="22492" y="294630"/>
                  <a:pt x="0" y="192965"/>
                </a:cubicBezTo>
                <a:close/>
              </a:path>
              <a:path w="4069165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363204" y="-30839"/>
                  <a:pt x="574042" y="59510"/>
                  <a:pt x="719141" y="0"/>
                </a:cubicBezTo>
                <a:cubicBezTo>
                  <a:pt x="864240" y="-59510"/>
                  <a:pt x="1104071" y="61640"/>
                  <a:pt x="1282150" y="0"/>
                </a:cubicBezTo>
                <a:cubicBezTo>
                  <a:pt x="1460229" y="-61640"/>
                  <a:pt x="1623952" y="42836"/>
                  <a:pt x="1845159" y="0"/>
                </a:cubicBezTo>
                <a:cubicBezTo>
                  <a:pt x="2066366" y="-42836"/>
                  <a:pt x="2228087" y="901"/>
                  <a:pt x="2408168" y="0"/>
                </a:cubicBezTo>
                <a:cubicBezTo>
                  <a:pt x="2588249" y="-901"/>
                  <a:pt x="2833541" y="27667"/>
                  <a:pt x="2971177" y="0"/>
                </a:cubicBezTo>
                <a:cubicBezTo>
                  <a:pt x="3108813" y="-27667"/>
                  <a:pt x="3436766" y="67668"/>
                  <a:pt x="3876200" y="0"/>
                </a:cubicBezTo>
                <a:cubicBezTo>
                  <a:pt x="3964583" y="-4697"/>
                  <a:pt x="4070989" y="63499"/>
                  <a:pt x="4069165" y="192965"/>
                </a:cubicBezTo>
                <a:cubicBezTo>
                  <a:pt x="4071340" y="365835"/>
                  <a:pt x="4052093" y="394830"/>
                  <a:pt x="4069165" y="563445"/>
                </a:cubicBezTo>
                <a:cubicBezTo>
                  <a:pt x="4086237" y="732060"/>
                  <a:pt x="4022468" y="782158"/>
                  <a:pt x="4069165" y="964799"/>
                </a:cubicBezTo>
                <a:cubicBezTo>
                  <a:pt x="4066468" y="1095598"/>
                  <a:pt x="3971396" y="1141623"/>
                  <a:pt x="3876200" y="1157764"/>
                </a:cubicBezTo>
                <a:cubicBezTo>
                  <a:pt x="3735326" y="1186314"/>
                  <a:pt x="3617622" y="1126330"/>
                  <a:pt x="3423688" y="1157764"/>
                </a:cubicBezTo>
                <a:cubicBezTo>
                  <a:pt x="3229754" y="1189198"/>
                  <a:pt x="2978500" y="1130755"/>
                  <a:pt x="2823847" y="1157764"/>
                </a:cubicBezTo>
                <a:cubicBezTo>
                  <a:pt x="2669194" y="1184773"/>
                  <a:pt x="2475710" y="1118386"/>
                  <a:pt x="2224006" y="1157764"/>
                </a:cubicBezTo>
                <a:cubicBezTo>
                  <a:pt x="1972302" y="1197142"/>
                  <a:pt x="1915014" y="1132684"/>
                  <a:pt x="1771494" y="1157764"/>
                </a:cubicBezTo>
                <a:cubicBezTo>
                  <a:pt x="1627974" y="1182844"/>
                  <a:pt x="1419519" y="1143155"/>
                  <a:pt x="1245318" y="1157764"/>
                </a:cubicBezTo>
                <a:cubicBezTo>
                  <a:pt x="1071117" y="1172373"/>
                  <a:pt x="925154" y="1098700"/>
                  <a:pt x="682309" y="1157764"/>
                </a:cubicBezTo>
                <a:cubicBezTo>
                  <a:pt x="439464" y="1216828"/>
                  <a:pt x="416061" y="1116279"/>
                  <a:pt x="192965" y="1157764"/>
                </a:cubicBezTo>
                <a:cubicBezTo>
                  <a:pt x="62357" y="1154488"/>
                  <a:pt x="23341" y="1066245"/>
                  <a:pt x="0" y="964799"/>
                </a:cubicBezTo>
                <a:cubicBezTo>
                  <a:pt x="-3981" y="798719"/>
                  <a:pt x="21530" y="740371"/>
                  <a:pt x="0" y="586600"/>
                </a:cubicBezTo>
                <a:cubicBezTo>
                  <a:pt x="-21530" y="432829"/>
                  <a:pt x="8922" y="340681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Enhanced protection against phishing and malware.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057CC-F5A5-AB0D-C070-546DB5CCBF40}"/>
              </a:ext>
            </a:extLst>
          </p:cNvPr>
          <p:cNvSpPr txBox="1"/>
          <p:nvPr/>
        </p:nvSpPr>
        <p:spPr>
          <a:xfrm>
            <a:off x="5886345" y="1989439"/>
            <a:ext cx="3301464" cy="1157764"/>
          </a:xfrm>
          <a:custGeom>
            <a:avLst/>
            <a:gdLst>
              <a:gd name="connsiteX0" fmla="*/ 0 w 3301464"/>
              <a:gd name="connsiteY0" fmla="*/ 192965 h 1157764"/>
              <a:gd name="connsiteX1" fmla="*/ 192965 w 3301464"/>
              <a:gd name="connsiteY1" fmla="*/ 0 h 1157764"/>
              <a:gd name="connsiteX2" fmla="*/ 746916 w 3301464"/>
              <a:gd name="connsiteY2" fmla="*/ 0 h 1157764"/>
              <a:gd name="connsiteX3" fmla="*/ 1388334 w 3301464"/>
              <a:gd name="connsiteY3" fmla="*/ 0 h 1157764"/>
              <a:gd name="connsiteX4" fmla="*/ 1971441 w 3301464"/>
              <a:gd name="connsiteY4" fmla="*/ 0 h 1157764"/>
              <a:gd name="connsiteX5" fmla="*/ 2467082 w 3301464"/>
              <a:gd name="connsiteY5" fmla="*/ 0 h 1157764"/>
              <a:gd name="connsiteX6" fmla="*/ 3108499 w 3301464"/>
              <a:gd name="connsiteY6" fmla="*/ 0 h 1157764"/>
              <a:gd name="connsiteX7" fmla="*/ 3301464 w 3301464"/>
              <a:gd name="connsiteY7" fmla="*/ 192965 h 1157764"/>
              <a:gd name="connsiteX8" fmla="*/ 3301464 w 3301464"/>
              <a:gd name="connsiteY8" fmla="*/ 563445 h 1157764"/>
              <a:gd name="connsiteX9" fmla="*/ 3301464 w 3301464"/>
              <a:gd name="connsiteY9" fmla="*/ 964799 h 1157764"/>
              <a:gd name="connsiteX10" fmla="*/ 3108499 w 3301464"/>
              <a:gd name="connsiteY10" fmla="*/ 1157764 h 1157764"/>
              <a:gd name="connsiteX11" fmla="*/ 2467082 w 3301464"/>
              <a:gd name="connsiteY11" fmla="*/ 1157764 h 1157764"/>
              <a:gd name="connsiteX12" fmla="*/ 1825664 w 3301464"/>
              <a:gd name="connsiteY12" fmla="*/ 1157764 h 1157764"/>
              <a:gd name="connsiteX13" fmla="*/ 1300868 w 3301464"/>
              <a:gd name="connsiteY13" fmla="*/ 1157764 h 1157764"/>
              <a:gd name="connsiteX14" fmla="*/ 192965 w 3301464"/>
              <a:gd name="connsiteY14" fmla="*/ 1157764 h 1157764"/>
              <a:gd name="connsiteX15" fmla="*/ 0 w 3301464"/>
              <a:gd name="connsiteY15" fmla="*/ 964799 h 1157764"/>
              <a:gd name="connsiteX16" fmla="*/ 0 w 3301464"/>
              <a:gd name="connsiteY16" fmla="*/ 586600 h 1157764"/>
              <a:gd name="connsiteX17" fmla="*/ 0 w 3301464"/>
              <a:gd name="connsiteY17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01464" h="1157764" fill="none" extrusionOk="0">
                <a:moveTo>
                  <a:pt x="0" y="192965"/>
                </a:moveTo>
                <a:cubicBezTo>
                  <a:pt x="-24036" y="83117"/>
                  <a:pt x="109734" y="-5126"/>
                  <a:pt x="192965" y="0"/>
                </a:cubicBezTo>
                <a:cubicBezTo>
                  <a:pt x="422683" y="-42002"/>
                  <a:pt x="518438" y="4567"/>
                  <a:pt x="746916" y="0"/>
                </a:cubicBezTo>
                <a:cubicBezTo>
                  <a:pt x="975394" y="-4567"/>
                  <a:pt x="1260025" y="67791"/>
                  <a:pt x="1388334" y="0"/>
                </a:cubicBezTo>
                <a:cubicBezTo>
                  <a:pt x="1516643" y="-67791"/>
                  <a:pt x="1729414" y="27297"/>
                  <a:pt x="1971441" y="0"/>
                </a:cubicBezTo>
                <a:cubicBezTo>
                  <a:pt x="2213468" y="-27297"/>
                  <a:pt x="2310439" y="32871"/>
                  <a:pt x="2467082" y="0"/>
                </a:cubicBezTo>
                <a:cubicBezTo>
                  <a:pt x="2623725" y="-32871"/>
                  <a:pt x="2896558" y="61099"/>
                  <a:pt x="3108499" y="0"/>
                </a:cubicBezTo>
                <a:cubicBezTo>
                  <a:pt x="3229043" y="25681"/>
                  <a:pt x="3308343" y="58769"/>
                  <a:pt x="3301464" y="192965"/>
                </a:cubicBezTo>
                <a:cubicBezTo>
                  <a:pt x="3337500" y="350394"/>
                  <a:pt x="3293248" y="414190"/>
                  <a:pt x="3301464" y="563445"/>
                </a:cubicBezTo>
                <a:cubicBezTo>
                  <a:pt x="3309680" y="712700"/>
                  <a:pt x="3276027" y="862607"/>
                  <a:pt x="3301464" y="964799"/>
                </a:cubicBezTo>
                <a:cubicBezTo>
                  <a:pt x="3303943" y="1075602"/>
                  <a:pt x="3202474" y="1153774"/>
                  <a:pt x="3108499" y="1157764"/>
                </a:cubicBezTo>
                <a:cubicBezTo>
                  <a:pt x="2804989" y="1207323"/>
                  <a:pt x="2642443" y="1150850"/>
                  <a:pt x="2467082" y="1157764"/>
                </a:cubicBezTo>
                <a:cubicBezTo>
                  <a:pt x="2291721" y="1164678"/>
                  <a:pt x="2143159" y="1121933"/>
                  <a:pt x="1825664" y="1157764"/>
                </a:cubicBezTo>
                <a:cubicBezTo>
                  <a:pt x="1508169" y="1193595"/>
                  <a:pt x="1519130" y="1144960"/>
                  <a:pt x="1300868" y="1157764"/>
                </a:cubicBezTo>
                <a:cubicBezTo>
                  <a:pt x="1082606" y="1170568"/>
                  <a:pt x="458297" y="1134124"/>
                  <a:pt x="192965" y="1157764"/>
                </a:cubicBezTo>
                <a:cubicBezTo>
                  <a:pt x="74366" y="1142543"/>
                  <a:pt x="860" y="1047485"/>
                  <a:pt x="0" y="964799"/>
                </a:cubicBezTo>
                <a:cubicBezTo>
                  <a:pt x="-9424" y="833058"/>
                  <a:pt x="23367" y="704674"/>
                  <a:pt x="0" y="586600"/>
                </a:cubicBezTo>
                <a:cubicBezTo>
                  <a:pt x="-23367" y="468526"/>
                  <a:pt x="16035" y="389391"/>
                  <a:pt x="0" y="192965"/>
                </a:cubicBezTo>
                <a:close/>
              </a:path>
              <a:path w="3301464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373783" y="-504"/>
                  <a:pt x="561148" y="44521"/>
                  <a:pt x="776072" y="0"/>
                </a:cubicBezTo>
                <a:cubicBezTo>
                  <a:pt x="990996" y="-44521"/>
                  <a:pt x="1206448" y="56864"/>
                  <a:pt x="1388334" y="0"/>
                </a:cubicBezTo>
                <a:cubicBezTo>
                  <a:pt x="1570220" y="-56864"/>
                  <a:pt x="1732588" y="65046"/>
                  <a:pt x="2000596" y="0"/>
                </a:cubicBezTo>
                <a:cubicBezTo>
                  <a:pt x="2268604" y="-65046"/>
                  <a:pt x="2582123" y="87079"/>
                  <a:pt x="3108499" y="0"/>
                </a:cubicBezTo>
                <a:cubicBezTo>
                  <a:pt x="3210278" y="-18606"/>
                  <a:pt x="3322480" y="68766"/>
                  <a:pt x="3301464" y="192965"/>
                </a:cubicBezTo>
                <a:cubicBezTo>
                  <a:pt x="3314581" y="364737"/>
                  <a:pt x="3270096" y="381359"/>
                  <a:pt x="3301464" y="555727"/>
                </a:cubicBezTo>
                <a:cubicBezTo>
                  <a:pt x="3332832" y="730095"/>
                  <a:pt x="3297093" y="792110"/>
                  <a:pt x="3301464" y="964799"/>
                </a:cubicBezTo>
                <a:cubicBezTo>
                  <a:pt x="3288591" y="1052991"/>
                  <a:pt x="3184612" y="1164065"/>
                  <a:pt x="3108499" y="1157764"/>
                </a:cubicBezTo>
                <a:cubicBezTo>
                  <a:pt x="2967439" y="1199870"/>
                  <a:pt x="2718362" y="1150947"/>
                  <a:pt x="2496237" y="1157764"/>
                </a:cubicBezTo>
                <a:cubicBezTo>
                  <a:pt x="2274112" y="1164581"/>
                  <a:pt x="2177956" y="1137413"/>
                  <a:pt x="2000596" y="1157764"/>
                </a:cubicBezTo>
                <a:cubicBezTo>
                  <a:pt x="1823236" y="1178115"/>
                  <a:pt x="1731869" y="1106276"/>
                  <a:pt x="1504955" y="1157764"/>
                </a:cubicBezTo>
                <a:cubicBezTo>
                  <a:pt x="1278041" y="1209252"/>
                  <a:pt x="1117141" y="1089691"/>
                  <a:pt x="863538" y="1157764"/>
                </a:cubicBezTo>
                <a:cubicBezTo>
                  <a:pt x="609935" y="1225837"/>
                  <a:pt x="503100" y="1116851"/>
                  <a:pt x="192965" y="1157764"/>
                </a:cubicBezTo>
                <a:cubicBezTo>
                  <a:pt x="72337" y="1169245"/>
                  <a:pt x="29396" y="1076524"/>
                  <a:pt x="0" y="964799"/>
                </a:cubicBezTo>
                <a:cubicBezTo>
                  <a:pt x="-26322" y="884797"/>
                  <a:pt x="20367" y="708451"/>
                  <a:pt x="0" y="571164"/>
                </a:cubicBezTo>
                <a:cubicBezTo>
                  <a:pt x="-20367" y="433878"/>
                  <a:pt x="10258" y="333706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Enhanced vulnerability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management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148CD-B16B-9543-5D9F-59E9741458BC}"/>
              </a:ext>
            </a:extLst>
          </p:cNvPr>
          <p:cNvSpPr txBox="1"/>
          <p:nvPr/>
        </p:nvSpPr>
        <p:spPr>
          <a:xfrm>
            <a:off x="152225" y="3651935"/>
            <a:ext cx="4525224" cy="1157764"/>
          </a:xfrm>
          <a:custGeom>
            <a:avLst/>
            <a:gdLst>
              <a:gd name="connsiteX0" fmla="*/ 0 w 4525224"/>
              <a:gd name="connsiteY0" fmla="*/ 192965 h 1157764"/>
              <a:gd name="connsiteX1" fmla="*/ 192965 w 4525224"/>
              <a:gd name="connsiteY1" fmla="*/ 0 h 1157764"/>
              <a:gd name="connsiteX2" fmla="*/ 784293 w 4525224"/>
              <a:gd name="connsiteY2" fmla="*/ 0 h 1157764"/>
              <a:gd name="connsiteX3" fmla="*/ 1292835 w 4525224"/>
              <a:gd name="connsiteY3" fmla="*/ 0 h 1157764"/>
              <a:gd name="connsiteX4" fmla="*/ 1759983 w 4525224"/>
              <a:gd name="connsiteY4" fmla="*/ 0 h 1157764"/>
              <a:gd name="connsiteX5" fmla="*/ 2268525 w 4525224"/>
              <a:gd name="connsiteY5" fmla="*/ 0 h 1157764"/>
              <a:gd name="connsiteX6" fmla="*/ 2859853 w 4525224"/>
              <a:gd name="connsiteY6" fmla="*/ 0 h 1157764"/>
              <a:gd name="connsiteX7" fmla="*/ 3492574 w 4525224"/>
              <a:gd name="connsiteY7" fmla="*/ 0 h 1157764"/>
              <a:gd name="connsiteX8" fmla="*/ 4332259 w 4525224"/>
              <a:gd name="connsiteY8" fmla="*/ 0 h 1157764"/>
              <a:gd name="connsiteX9" fmla="*/ 4525224 w 4525224"/>
              <a:gd name="connsiteY9" fmla="*/ 192965 h 1157764"/>
              <a:gd name="connsiteX10" fmla="*/ 4525224 w 4525224"/>
              <a:gd name="connsiteY10" fmla="*/ 586600 h 1157764"/>
              <a:gd name="connsiteX11" fmla="*/ 4525224 w 4525224"/>
              <a:gd name="connsiteY11" fmla="*/ 964799 h 1157764"/>
              <a:gd name="connsiteX12" fmla="*/ 4332259 w 4525224"/>
              <a:gd name="connsiteY12" fmla="*/ 1157764 h 1157764"/>
              <a:gd name="connsiteX13" fmla="*/ 3782324 w 4525224"/>
              <a:gd name="connsiteY13" fmla="*/ 1157764 h 1157764"/>
              <a:gd name="connsiteX14" fmla="*/ 3190997 w 4525224"/>
              <a:gd name="connsiteY14" fmla="*/ 1157764 h 1157764"/>
              <a:gd name="connsiteX15" fmla="*/ 2558276 w 4525224"/>
              <a:gd name="connsiteY15" fmla="*/ 1157764 h 1157764"/>
              <a:gd name="connsiteX16" fmla="*/ 2091127 w 4525224"/>
              <a:gd name="connsiteY16" fmla="*/ 1157764 h 1157764"/>
              <a:gd name="connsiteX17" fmla="*/ 1582585 w 4525224"/>
              <a:gd name="connsiteY17" fmla="*/ 1157764 h 1157764"/>
              <a:gd name="connsiteX18" fmla="*/ 1032650 w 4525224"/>
              <a:gd name="connsiteY18" fmla="*/ 1157764 h 1157764"/>
              <a:gd name="connsiteX19" fmla="*/ 192965 w 4525224"/>
              <a:gd name="connsiteY19" fmla="*/ 1157764 h 1157764"/>
              <a:gd name="connsiteX20" fmla="*/ 0 w 4525224"/>
              <a:gd name="connsiteY20" fmla="*/ 964799 h 1157764"/>
              <a:gd name="connsiteX21" fmla="*/ 0 w 4525224"/>
              <a:gd name="connsiteY21" fmla="*/ 602037 h 1157764"/>
              <a:gd name="connsiteX22" fmla="*/ 0 w 4525224"/>
              <a:gd name="connsiteY22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5224" h="1157764" fill="none" extrusionOk="0">
                <a:moveTo>
                  <a:pt x="0" y="192965"/>
                </a:moveTo>
                <a:cubicBezTo>
                  <a:pt x="15829" y="94032"/>
                  <a:pt x="103255" y="-20253"/>
                  <a:pt x="192965" y="0"/>
                </a:cubicBezTo>
                <a:cubicBezTo>
                  <a:pt x="327121" y="-66550"/>
                  <a:pt x="501682" y="69155"/>
                  <a:pt x="784293" y="0"/>
                </a:cubicBezTo>
                <a:cubicBezTo>
                  <a:pt x="1066904" y="-69155"/>
                  <a:pt x="1115977" y="21468"/>
                  <a:pt x="1292835" y="0"/>
                </a:cubicBezTo>
                <a:cubicBezTo>
                  <a:pt x="1469693" y="-21468"/>
                  <a:pt x="1651811" y="3664"/>
                  <a:pt x="1759983" y="0"/>
                </a:cubicBezTo>
                <a:cubicBezTo>
                  <a:pt x="1868155" y="-3664"/>
                  <a:pt x="2118972" y="13252"/>
                  <a:pt x="2268525" y="0"/>
                </a:cubicBezTo>
                <a:cubicBezTo>
                  <a:pt x="2418078" y="-13252"/>
                  <a:pt x="2720229" y="44338"/>
                  <a:pt x="2859853" y="0"/>
                </a:cubicBezTo>
                <a:cubicBezTo>
                  <a:pt x="2999477" y="-44338"/>
                  <a:pt x="3354919" y="9409"/>
                  <a:pt x="3492574" y="0"/>
                </a:cubicBezTo>
                <a:cubicBezTo>
                  <a:pt x="3630229" y="-9409"/>
                  <a:pt x="4138924" y="21243"/>
                  <a:pt x="4332259" y="0"/>
                </a:cubicBezTo>
                <a:cubicBezTo>
                  <a:pt x="4459372" y="15367"/>
                  <a:pt x="4527714" y="65259"/>
                  <a:pt x="4525224" y="192965"/>
                </a:cubicBezTo>
                <a:cubicBezTo>
                  <a:pt x="4533243" y="376308"/>
                  <a:pt x="4521091" y="490978"/>
                  <a:pt x="4525224" y="586600"/>
                </a:cubicBezTo>
                <a:cubicBezTo>
                  <a:pt x="4529357" y="682222"/>
                  <a:pt x="4516817" y="791413"/>
                  <a:pt x="4525224" y="964799"/>
                </a:cubicBezTo>
                <a:cubicBezTo>
                  <a:pt x="4513197" y="1056150"/>
                  <a:pt x="4439691" y="1133878"/>
                  <a:pt x="4332259" y="1157764"/>
                </a:cubicBezTo>
                <a:cubicBezTo>
                  <a:pt x="4159945" y="1160294"/>
                  <a:pt x="3917770" y="1093539"/>
                  <a:pt x="3782324" y="1157764"/>
                </a:cubicBezTo>
                <a:cubicBezTo>
                  <a:pt x="3646878" y="1221989"/>
                  <a:pt x="3310724" y="1154117"/>
                  <a:pt x="3190997" y="1157764"/>
                </a:cubicBezTo>
                <a:cubicBezTo>
                  <a:pt x="3071270" y="1161411"/>
                  <a:pt x="2813275" y="1096641"/>
                  <a:pt x="2558276" y="1157764"/>
                </a:cubicBezTo>
                <a:cubicBezTo>
                  <a:pt x="2303277" y="1218887"/>
                  <a:pt x="2262403" y="1153381"/>
                  <a:pt x="2091127" y="1157764"/>
                </a:cubicBezTo>
                <a:cubicBezTo>
                  <a:pt x="1919851" y="1162147"/>
                  <a:pt x="1824109" y="1146713"/>
                  <a:pt x="1582585" y="1157764"/>
                </a:cubicBezTo>
                <a:cubicBezTo>
                  <a:pt x="1341061" y="1168815"/>
                  <a:pt x="1238474" y="1115733"/>
                  <a:pt x="1032650" y="1157764"/>
                </a:cubicBezTo>
                <a:cubicBezTo>
                  <a:pt x="826827" y="1199795"/>
                  <a:pt x="596091" y="1070169"/>
                  <a:pt x="192965" y="1157764"/>
                </a:cubicBezTo>
                <a:cubicBezTo>
                  <a:pt x="83663" y="1156292"/>
                  <a:pt x="-3816" y="1083357"/>
                  <a:pt x="0" y="964799"/>
                </a:cubicBezTo>
                <a:cubicBezTo>
                  <a:pt x="-20092" y="831291"/>
                  <a:pt x="11025" y="758437"/>
                  <a:pt x="0" y="602037"/>
                </a:cubicBezTo>
                <a:cubicBezTo>
                  <a:pt x="-11025" y="445637"/>
                  <a:pt x="22492" y="294630"/>
                  <a:pt x="0" y="192965"/>
                </a:cubicBezTo>
                <a:close/>
              </a:path>
              <a:path w="4525224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417748" y="-70929"/>
                  <a:pt x="642245" y="61357"/>
                  <a:pt x="784293" y="0"/>
                </a:cubicBezTo>
                <a:cubicBezTo>
                  <a:pt x="926341" y="-61357"/>
                  <a:pt x="1204758" y="14243"/>
                  <a:pt x="1417013" y="0"/>
                </a:cubicBezTo>
                <a:cubicBezTo>
                  <a:pt x="1629268" y="-14243"/>
                  <a:pt x="1922319" y="11351"/>
                  <a:pt x="2049734" y="0"/>
                </a:cubicBezTo>
                <a:cubicBezTo>
                  <a:pt x="2177149" y="-11351"/>
                  <a:pt x="2368043" y="69562"/>
                  <a:pt x="2682455" y="0"/>
                </a:cubicBezTo>
                <a:cubicBezTo>
                  <a:pt x="2996867" y="-69562"/>
                  <a:pt x="3137619" y="58619"/>
                  <a:pt x="3315175" y="0"/>
                </a:cubicBezTo>
                <a:cubicBezTo>
                  <a:pt x="3492731" y="-58619"/>
                  <a:pt x="4028029" y="47094"/>
                  <a:pt x="4332259" y="0"/>
                </a:cubicBezTo>
                <a:cubicBezTo>
                  <a:pt x="4420642" y="-4697"/>
                  <a:pt x="4527048" y="63499"/>
                  <a:pt x="4525224" y="192965"/>
                </a:cubicBezTo>
                <a:cubicBezTo>
                  <a:pt x="4527399" y="365835"/>
                  <a:pt x="4508152" y="394830"/>
                  <a:pt x="4525224" y="563445"/>
                </a:cubicBezTo>
                <a:cubicBezTo>
                  <a:pt x="4542296" y="732060"/>
                  <a:pt x="4478527" y="782158"/>
                  <a:pt x="4525224" y="964799"/>
                </a:cubicBezTo>
                <a:cubicBezTo>
                  <a:pt x="4522527" y="1095598"/>
                  <a:pt x="4427455" y="1141623"/>
                  <a:pt x="4332259" y="1157764"/>
                </a:cubicBezTo>
                <a:cubicBezTo>
                  <a:pt x="4115859" y="1165168"/>
                  <a:pt x="4074910" y="1117930"/>
                  <a:pt x="3823717" y="1157764"/>
                </a:cubicBezTo>
                <a:cubicBezTo>
                  <a:pt x="3572524" y="1197598"/>
                  <a:pt x="3351825" y="1121144"/>
                  <a:pt x="3149604" y="1157764"/>
                </a:cubicBezTo>
                <a:cubicBezTo>
                  <a:pt x="2947383" y="1194384"/>
                  <a:pt x="2777578" y="1079226"/>
                  <a:pt x="2475490" y="1157764"/>
                </a:cubicBezTo>
                <a:cubicBezTo>
                  <a:pt x="2173402" y="1236302"/>
                  <a:pt x="2099241" y="1122709"/>
                  <a:pt x="1966948" y="1157764"/>
                </a:cubicBezTo>
                <a:cubicBezTo>
                  <a:pt x="1834655" y="1192819"/>
                  <a:pt x="1550680" y="1124762"/>
                  <a:pt x="1375620" y="1157764"/>
                </a:cubicBezTo>
                <a:cubicBezTo>
                  <a:pt x="1200560" y="1190766"/>
                  <a:pt x="944937" y="1148399"/>
                  <a:pt x="742900" y="1157764"/>
                </a:cubicBezTo>
                <a:cubicBezTo>
                  <a:pt x="540863" y="1167129"/>
                  <a:pt x="461336" y="1141284"/>
                  <a:pt x="192965" y="1157764"/>
                </a:cubicBezTo>
                <a:cubicBezTo>
                  <a:pt x="62357" y="1154488"/>
                  <a:pt x="23341" y="1066245"/>
                  <a:pt x="0" y="964799"/>
                </a:cubicBezTo>
                <a:cubicBezTo>
                  <a:pt x="-3981" y="798719"/>
                  <a:pt x="21530" y="740371"/>
                  <a:pt x="0" y="586600"/>
                </a:cubicBezTo>
                <a:cubicBezTo>
                  <a:pt x="-21530" y="432829"/>
                  <a:pt x="8922" y="340681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Helps manage data governance,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compliance, and risk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68B32-3D2A-EAA5-CB4F-844313C62A28}"/>
              </a:ext>
            </a:extLst>
          </p:cNvPr>
          <p:cNvSpPr txBox="1"/>
          <p:nvPr/>
        </p:nvSpPr>
        <p:spPr>
          <a:xfrm>
            <a:off x="7902837" y="4975453"/>
            <a:ext cx="3993322" cy="1157764"/>
          </a:xfrm>
          <a:custGeom>
            <a:avLst/>
            <a:gdLst>
              <a:gd name="connsiteX0" fmla="*/ 0 w 3993322"/>
              <a:gd name="connsiteY0" fmla="*/ 192965 h 1157764"/>
              <a:gd name="connsiteX1" fmla="*/ 192965 w 3993322"/>
              <a:gd name="connsiteY1" fmla="*/ 0 h 1157764"/>
              <a:gd name="connsiteX2" fmla="*/ 708307 w 3993322"/>
              <a:gd name="connsiteY2" fmla="*/ 0 h 1157764"/>
              <a:gd name="connsiteX3" fmla="*/ 1151501 w 3993322"/>
              <a:gd name="connsiteY3" fmla="*/ 0 h 1157764"/>
              <a:gd name="connsiteX4" fmla="*/ 1558621 w 3993322"/>
              <a:gd name="connsiteY4" fmla="*/ 0 h 1157764"/>
              <a:gd name="connsiteX5" fmla="*/ 2001814 w 3993322"/>
              <a:gd name="connsiteY5" fmla="*/ 0 h 1157764"/>
              <a:gd name="connsiteX6" fmla="*/ 2517156 w 3993322"/>
              <a:gd name="connsiteY6" fmla="*/ 0 h 1157764"/>
              <a:gd name="connsiteX7" fmla="*/ 3068572 w 3993322"/>
              <a:gd name="connsiteY7" fmla="*/ 0 h 1157764"/>
              <a:gd name="connsiteX8" fmla="*/ 3800357 w 3993322"/>
              <a:gd name="connsiteY8" fmla="*/ 0 h 1157764"/>
              <a:gd name="connsiteX9" fmla="*/ 3993322 w 3993322"/>
              <a:gd name="connsiteY9" fmla="*/ 192965 h 1157764"/>
              <a:gd name="connsiteX10" fmla="*/ 3993322 w 3993322"/>
              <a:gd name="connsiteY10" fmla="*/ 586600 h 1157764"/>
              <a:gd name="connsiteX11" fmla="*/ 3993322 w 3993322"/>
              <a:gd name="connsiteY11" fmla="*/ 964799 h 1157764"/>
              <a:gd name="connsiteX12" fmla="*/ 3800357 w 3993322"/>
              <a:gd name="connsiteY12" fmla="*/ 1157764 h 1157764"/>
              <a:gd name="connsiteX13" fmla="*/ 3321089 w 3993322"/>
              <a:gd name="connsiteY13" fmla="*/ 1157764 h 1157764"/>
              <a:gd name="connsiteX14" fmla="*/ 2805747 w 3993322"/>
              <a:gd name="connsiteY14" fmla="*/ 1157764 h 1157764"/>
              <a:gd name="connsiteX15" fmla="*/ 2254332 w 3993322"/>
              <a:gd name="connsiteY15" fmla="*/ 1157764 h 1157764"/>
              <a:gd name="connsiteX16" fmla="*/ 1847212 w 3993322"/>
              <a:gd name="connsiteY16" fmla="*/ 1157764 h 1157764"/>
              <a:gd name="connsiteX17" fmla="*/ 1404018 w 3993322"/>
              <a:gd name="connsiteY17" fmla="*/ 1157764 h 1157764"/>
              <a:gd name="connsiteX18" fmla="*/ 924750 w 3993322"/>
              <a:gd name="connsiteY18" fmla="*/ 1157764 h 1157764"/>
              <a:gd name="connsiteX19" fmla="*/ 192965 w 3993322"/>
              <a:gd name="connsiteY19" fmla="*/ 1157764 h 1157764"/>
              <a:gd name="connsiteX20" fmla="*/ 0 w 3993322"/>
              <a:gd name="connsiteY20" fmla="*/ 964799 h 1157764"/>
              <a:gd name="connsiteX21" fmla="*/ 0 w 3993322"/>
              <a:gd name="connsiteY21" fmla="*/ 602037 h 1157764"/>
              <a:gd name="connsiteX22" fmla="*/ 0 w 3993322"/>
              <a:gd name="connsiteY22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93322" h="1157764" fill="none" extrusionOk="0">
                <a:moveTo>
                  <a:pt x="0" y="192965"/>
                </a:moveTo>
                <a:cubicBezTo>
                  <a:pt x="15829" y="94032"/>
                  <a:pt x="103255" y="-20253"/>
                  <a:pt x="192965" y="0"/>
                </a:cubicBezTo>
                <a:cubicBezTo>
                  <a:pt x="435016" y="-37013"/>
                  <a:pt x="451589" y="27247"/>
                  <a:pt x="708307" y="0"/>
                </a:cubicBezTo>
                <a:cubicBezTo>
                  <a:pt x="965025" y="-27247"/>
                  <a:pt x="1017344" y="52112"/>
                  <a:pt x="1151501" y="0"/>
                </a:cubicBezTo>
                <a:cubicBezTo>
                  <a:pt x="1285658" y="-52112"/>
                  <a:pt x="1388060" y="40714"/>
                  <a:pt x="1558621" y="0"/>
                </a:cubicBezTo>
                <a:cubicBezTo>
                  <a:pt x="1729182" y="-40714"/>
                  <a:pt x="1806128" y="10847"/>
                  <a:pt x="2001814" y="0"/>
                </a:cubicBezTo>
                <a:cubicBezTo>
                  <a:pt x="2197500" y="-10847"/>
                  <a:pt x="2340529" y="3055"/>
                  <a:pt x="2517156" y="0"/>
                </a:cubicBezTo>
                <a:cubicBezTo>
                  <a:pt x="2693783" y="-3055"/>
                  <a:pt x="2908296" y="58554"/>
                  <a:pt x="3068572" y="0"/>
                </a:cubicBezTo>
                <a:cubicBezTo>
                  <a:pt x="3228848" y="-58554"/>
                  <a:pt x="3531697" y="51044"/>
                  <a:pt x="3800357" y="0"/>
                </a:cubicBezTo>
                <a:cubicBezTo>
                  <a:pt x="3927470" y="15367"/>
                  <a:pt x="3995812" y="65259"/>
                  <a:pt x="3993322" y="192965"/>
                </a:cubicBezTo>
                <a:cubicBezTo>
                  <a:pt x="4001341" y="376308"/>
                  <a:pt x="3989189" y="490978"/>
                  <a:pt x="3993322" y="586600"/>
                </a:cubicBezTo>
                <a:cubicBezTo>
                  <a:pt x="3997455" y="682222"/>
                  <a:pt x="3984915" y="791413"/>
                  <a:pt x="3993322" y="964799"/>
                </a:cubicBezTo>
                <a:cubicBezTo>
                  <a:pt x="3981295" y="1056150"/>
                  <a:pt x="3907789" y="1133878"/>
                  <a:pt x="3800357" y="1157764"/>
                </a:cubicBezTo>
                <a:cubicBezTo>
                  <a:pt x="3581987" y="1196104"/>
                  <a:pt x="3443415" y="1100285"/>
                  <a:pt x="3321089" y="1157764"/>
                </a:cubicBezTo>
                <a:cubicBezTo>
                  <a:pt x="3198763" y="1215243"/>
                  <a:pt x="2975097" y="1146216"/>
                  <a:pt x="2805747" y="1157764"/>
                </a:cubicBezTo>
                <a:cubicBezTo>
                  <a:pt x="2636397" y="1169312"/>
                  <a:pt x="2420678" y="1115549"/>
                  <a:pt x="2254332" y="1157764"/>
                </a:cubicBezTo>
                <a:cubicBezTo>
                  <a:pt x="2087987" y="1199979"/>
                  <a:pt x="2006364" y="1127712"/>
                  <a:pt x="1847212" y="1157764"/>
                </a:cubicBezTo>
                <a:cubicBezTo>
                  <a:pt x="1688060" y="1187816"/>
                  <a:pt x="1601448" y="1107127"/>
                  <a:pt x="1404018" y="1157764"/>
                </a:cubicBezTo>
                <a:cubicBezTo>
                  <a:pt x="1206588" y="1208401"/>
                  <a:pt x="1098474" y="1117057"/>
                  <a:pt x="924750" y="1157764"/>
                </a:cubicBezTo>
                <a:cubicBezTo>
                  <a:pt x="751026" y="1198471"/>
                  <a:pt x="506901" y="1093659"/>
                  <a:pt x="192965" y="1157764"/>
                </a:cubicBezTo>
                <a:cubicBezTo>
                  <a:pt x="83663" y="1156292"/>
                  <a:pt x="-3816" y="1083357"/>
                  <a:pt x="0" y="964799"/>
                </a:cubicBezTo>
                <a:cubicBezTo>
                  <a:pt x="-20092" y="831291"/>
                  <a:pt x="11025" y="758437"/>
                  <a:pt x="0" y="602037"/>
                </a:cubicBezTo>
                <a:cubicBezTo>
                  <a:pt x="-11025" y="445637"/>
                  <a:pt x="22492" y="294630"/>
                  <a:pt x="0" y="192965"/>
                </a:cubicBezTo>
                <a:close/>
              </a:path>
              <a:path w="3993322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300783" y="-13216"/>
                  <a:pt x="503862" y="5351"/>
                  <a:pt x="708307" y="0"/>
                </a:cubicBezTo>
                <a:cubicBezTo>
                  <a:pt x="912752" y="-5351"/>
                  <a:pt x="1087094" y="31472"/>
                  <a:pt x="1259722" y="0"/>
                </a:cubicBezTo>
                <a:cubicBezTo>
                  <a:pt x="1432351" y="-31472"/>
                  <a:pt x="1557500" y="7818"/>
                  <a:pt x="1811138" y="0"/>
                </a:cubicBezTo>
                <a:cubicBezTo>
                  <a:pt x="2064776" y="-7818"/>
                  <a:pt x="2110869" y="28160"/>
                  <a:pt x="2362554" y="0"/>
                </a:cubicBezTo>
                <a:cubicBezTo>
                  <a:pt x="2614239" y="-28160"/>
                  <a:pt x="2735742" y="8586"/>
                  <a:pt x="2913969" y="0"/>
                </a:cubicBezTo>
                <a:cubicBezTo>
                  <a:pt x="3092197" y="-8586"/>
                  <a:pt x="3604390" y="92546"/>
                  <a:pt x="3800357" y="0"/>
                </a:cubicBezTo>
                <a:cubicBezTo>
                  <a:pt x="3888740" y="-4697"/>
                  <a:pt x="3995146" y="63499"/>
                  <a:pt x="3993322" y="192965"/>
                </a:cubicBezTo>
                <a:cubicBezTo>
                  <a:pt x="3995497" y="365835"/>
                  <a:pt x="3976250" y="394830"/>
                  <a:pt x="3993322" y="563445"/>
                </a:cubicBezTo>
                <a:cubicBezTo>
                  <a:pt x="4010394" y="732060"/>
                  <a:pt x="3946625" y="782158"/>
                  <a:pt x="3993322" y="964799"/>
                </a:cubicBezTo>
                <a:cubicBezTo>
                  <a:pt x="3990625" y="1095598"/>
                  <a:pt x="3895553" y="1141623"/>
                  <a:pt x="3800357" y="1157764"/>
                </a:cubicBezTo>
                <a:cubicBezTo>
                  <a:pt x="3655571" y="1170610"/>
                  <a:pt x="3447040" y="1138014"/>
                  <a:pt x="3357163" y="1157764"/>
                </a:cubicBezTo>
                <a:cubicBezTo>
                  <a:pt x="3267286" y="1177514"/>
                  <a:pt x="3028644" y="1145335"/>
                  <a:pt x="2769674" y="1157764"/>
                </a:cubicBezTo>
                <a:cubicBezTo>
                  <a:pt x="2510704" y="1170193"/>
                  <a:pt x="2359226" y="1109400"/>
                  <a:pt x="2182184" y="1157764"/>
                </a:cubicBezTo>
                <a:cubicBezTo>
                  <a:pt x="2005142" y="1206128"/>
                  <a:pt x="1945537" y="1155889"/>
                  <a:pt x="1738990" y="1157764"/>
                </a:cubicBezTo>
                <a:cubicBezTo>
                  <a:pt x="1532443" y="1159639"/>
                  <a:pt x="1479322" y="1106178"/>
                  <a:pt x="1223648" y="1157764"/>
                </a:cubicBezTo>
                <a:cubicBezTo>
                  <a:pt x="967974" y="1209350"/>
                  <a:pt x="873326" y="1107783"/>
                  <a:pt x="672233" y="1157764"/>
                </a:cubicBezTo>
                <a:cubicBezTo>
                  <a:pt x="471141" y="1207745"/>
                  <a:pt x="422568" y="1126423"/>
                  <a:pt x="192965" y="1157764"/>
                </a:cubicBezTo>
                <a:cubicBezTo>
                  <a:pt x="62357" y="1154488"/>
                  <a:pt x="23341" y="1066245"/>
                  <a:pt x="0" y="964799"/>
                </a:cubicBezTo>
                <a:cubicBezTo>
                  <a:pt x="-3981" y="798719"/>
                  <a:pt x="21530" y="740371"/>
                  <a:pt x="0" y="586600"/>
                </a:cubicBezTo>
                <a:cubicBezTo>
                  <a:pt x="-21530" y="432829"/>
                  <a:pt x="8922" y="340681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Prevents sensitive data from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leaving your organization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91C6A-B8BE-78F6-C0B4-B00027E5B921}"/>
              </a:ext>
            </a:extLst>
          </p:cNvPr>
          <p:cNvSpPr txBox="1"/>
          <p:nvPr/>
        </p:nvSpPr>
        <p:spPr>
          <a:xfrm>
            <a:off x="565239" y="5464670"/>
            <a:ext cx="3291898" cy="1157764"/>
          </a:xfrm>
          <a:custGeom>
            <a:avLst/>
            <a:gdLst>
              <a:gd name="connsiteX0" fmla="*/ 0 w 3291898"/>
              <a:gd name="connsiteY0" fmla="*/ 192965 h 1157764"/>
              <a:gd name="connsiteX1" fmla="*/ 192965 w 3291898"/>
              <a:gd name="connsiteY1" fmla="*/ 0 h 1157764"/>
              <a:gd name="connsiteX2" fmla="*/ 745099 w 3291898"/>
              <a:gd name="connsiteY2" fmla="*/ 0 h 1157764"/>
              <a:gd name="connsiteX3" fmla="*/ 1384412 w 3291898"/>
              <a:gd name="connsiteY3" fmla="*/ 0 h 1157764"/>
              <a:gd name="connsiteX4" fmla="*/ 1965605 w 3291898"/>
              <a:gd name="connsiteY4" fmla="*/ 0 h 1157764"/>
              <a:gd name="connsiteX5" fmla="*/ 2459620 w 3291898"/>
              <a:gd name="connsiteY5" fmla="*/ 0 h 1157764"/>
              <a:gd name="connsiteX6" fmla="*/ 3098933 w 3291898"/>
              <a:gd name="connsiteY6" fmla="*/ 0 h 1157764"/>
              <a:gd name="connsiteX7" fmla="*/ 3291898 w 3291898"/>
              <a:gd name="connsiteY7" fmla="*/ 192965 h 1157764"/>
              <a:gd name="connsiteX8" fmla="*/ 3291898 w 3291898"/>
              <a:gd name="connsiteY8" fmla="*/ 563445 h 1157764"/>
              <a:gd name="connsiteX9" fmla="*/ 3291898 w 3291898"/>
              <a:gd name="connsiteY9" fmla="*/ 964799 h 1157764"/>
              <a:gd name="connsiteX10" fmla="*/ 3098933 w 3291898"/>
              <a:gd name="connsiteY10" fmla="*/ 1157764 h 1157764"/>
              <a:gd name="connsiteX11" fmla="*/ 2459620 w 3291898"/>
              <a:gd name="connsiteY11" fmla="*/ 1157764 h 1157764"/>
              <a:gd name="connsiteX12" fmla="*/ 1820307 w 3291898"/>
              <a:gd name="connsiteY12" fmla="*/ 1157764 h 1157764"/>
              <a:gd name="connsiteX13" fmla="*/ 1297233 w 3291898"/>
              <a:gd name="connsiteY13" fmla="*/ 1157764 h 1157764"/>
              <a:gd name="connsiteX14" fmla="*/ 192965 w 3291898"/>
              <a:gd name="connsiteY14" fmla="*/ 1157764 h 1157764"/>
              <a:gd name="connsiteX15" fmla="*/ 0 w 3291898"/>
              <a:gd name="connsiteY15" fmla="*/ 964799 h 1157764"/>
              <a:gd name="connsiteX16" fmla="*/ 0 w 3291898"/>
              <a:gd name="connsiteY16" fmla="*/ 586600 h 1157764"/>
              <a:gd name="connsiteX17" fmla="*/ 0 w 3291898"/>
              <a:gd name="connsiteY17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1898" h="1157764" fill="none" extrusionOk="0">
                <a:moveTo>
                  <a:pt x="0" y="192965"/>
                </a:moveTo>
                <a:cubicBezTo>
                  <a:pt x="-24036" y="83117"/>
                  <a:pt x="109734" y="-5126"/>
                  <a:pt x="192965" y="0"/>
                </a:cubicBezTo>
                <a:cubicBezTo>
                  <a:pt x="363102" y="-55641"/>
                  <a:pt x="609063" y="43454"/>
                  <a:pt x="745099" y="0"/>
                </a:cubicBezTo>
                <a:cubicBezTo>
                  <a:pt x="881135" y="-43454"/>
                  <a:pt x="1077917" y="37653"/>
                  <a:pt x="1384412" y="0"/>
                </a:cubicBezTo>
                <a:cubicBezTo>
                  <a:pt x="1690907" y="-37653"/>
                  <a:pt x="1794507" y="50773"/>
                  <a:pt x="1965605" y="0"/>
                </a:cubicBezTo>
                <a:cubicBezTo>
                  <a:pt x="2136703" y="-50773"/>
                  <a:pt x="2322452" y="16962"/>
                  <a:pt x="2459620" y="0"/>
                </a:cubicBezTo>
                <a:cubicBezTo>
                  <a:pt x="2596788" y="-16962"/>
                  <a:pt x="2828434" y="18475"/>
                  <a:pt x="3098933" y="0"/>
                </a:cubicBezTo>
                <a:cubicBezTo>
                  <a:pt x="3219477" y="25681"/>
                  <a:pt x="3298777" y="58769"/>
                  <a:pt x="3291898" y="192965"/>
                </a:cubicBezTo>
                <a:cubicBezTo>
                  <a:pt x="3327934" y="350394"/>
                  <a:pt x="3283682" y="414190"/>
                  <a:pt x="3291898" y="563445"/>
                </a:cubicBezTo>
                <a:cubicBezTo>
                  <a:pt x="3300114" y="712700"/>
                  <a:pt x="3266461" y="862607"/>
                  <a:pt x="3291898" y="964799"/>
                </a:cubicBezTo>
                <a:cubicBezTo>
                  <a:pt x="3294377" y="1075602"/>
                  <a:pt x="3192908" y="1153774"/>
                  <a:pt x="3098933" y="1157764"/>
                </a:cubicBezTo>
                <a:cubicBezTo>
                  <a:pt x="2854014" y="1195591"/>
                  <a:pt x="2637634" y="1152957"/>
                  <a:pt x="2459620" y="1157764"/>
                </a:cubicBezTo>
                <a:cubicBezTo>
                  <a:pt x="2281606" y="1162571"/>
                  <a:pt x="1993845" y="1137488"/>
                  <a:pt x="1820307" y="1157764"/>
                </a:cubicBezTo>
                <a:cubicBezTo>
                  <a:pt x="1646769" y="1178040"/>
                  <a:pt x="1516171" y="1157694"/>
                  <a:pt x="1297233" y="1157764"/>
                </a:cubicBezTo>
                <a:cubicBezTo>
                  <a:pt x="1078295" y="1157834"/>
                  <a:pt x="556200" y="1152603"/>
                  <a:pt x="192965" y="1157764"/>
                </a:cubicBezTo>
                <a:cubicBezTo>
                  <a:pt x="74366" y="1142543"/>
                  <a:pt x="860" y="1047485"/>
                  <a:pt x="0" y="964799"/>
                </a:cubicBezTo>
                <a:cubicBezTo>
                  <a:pt x="-9424" y="833058"/>
                  <a:pt x="23367" y="704674"/>
                  <a:pt x="0" y="586600"/>
                </a:cubicBezTo>
                <a:cubicBezTo>
                  <a:pt x="-23367" y="468526"/>
                  <a:pt x="16035" y="389391"/>
                  <a:pt x="0" y="192965"/>
                </a:cubicBezTo>
                <a:close/>
              </a:path>
              <a:path w="3291898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412322" y="-34717"/>
                  <a:pt x="516559" y="23359"/>
                  <a:pt x="774159" y="0"/>
                </a:cubicBezTo>
                <a:cubicBezTo>
                  <a:pt x="1031759" y="-23359"/>
                  <a:pt x="1129551" y="33689"/>
                  <a:pt x="1384412" y="0"/>
                </a:cubicBezTo>
                <a:cubicBezTo>
                  <a:pt x="1639273" y="-33689"/>
                  <a:pt x="1778720" y="9779"/>
                  <a:pt x="1994665" y="0"/>
                </a:cubicBezTo>
                <a:cubicBezTo>
                  <a:pt x="2210610" y="-9779"/>
                  <a:pt x="2813339" y="101200"/>
                  <a:pt x="3098933" y="0"/>
                </a:cubicBezTo>
                <a:cubicBezTo>
                  <a:pt x="3200712" y="-18606"/>
                  <a:pt x="3312914" y="68766"/>
                  <a:pt x="3291898" y="192965"/>
                </a:cubicBezTo>
                <a:cubicBezTo>
                  <a:pt x="3305015" y="364737"/>
                  <a:pt x="3260530" y="381359"/>
                  <a:pt x="3291898" y="555727"/>
                </a:cubicBezTo>
                <a:cubicBezTo>
                  <a:pt x="3323266" y="730095"/>
                  <a:pt x="3287527" y="792110"/>
                  <a:pt x="3291898" y="964799"/>
                </a:cubicBezTo>
                <a:cubicBezTo>
                  <a:pt x="3279025" y="1052991"/>
                  <a:pt x="3175046" y="1164065"/>
                  <a:pt x="3098933" y="1157764"/>
                </a:cubicBezTo>
                <a:cubicBezTo>
                  <a:pt x="2805819" y="1204112"/>
                  <a:pt x="2665689" y="1149704"/>
                  <a:pt x="2488680" y="1157764"/>
                </a:cubicBezTo>
                <a:cubicBezTo>
                  <a:pt x="2311671" y="1165824"/>
                  <a:pt x="2096829" y="1109151"/>
                  <a:pt x="1994665" y="1157764"/>
                </a:cubicBezTo>
                <a:cubicBezTo>
                  <a:pt x="1892501" y="1206377"/>
                  <a:pt x="1600785" y="1110989"/>
                  <a:pt x="1500651" y="1157764"/>
                </a:cubicBezTo>
                <a:cubicBezTo>
                  <a:pt x="1400517" y="1204539"/>
                  <a:pt x="1162409" y="1082290"/>
                  <a:pt x="861338" y="1157764"/>
                </a:cubicBezTo>
                <a:cubicBezTo>
                  <a:pt x="560267" y="1233238"/>
                  <a:pt x="340066" y="1095859"/>
                  <a:pt x="192965" y="1157764"/>
                </a:cubicBezTo>
                <a:cubicBezTo>
                  <a:pt x="72337" y="1169245"/>
                  <a:pt x="29396" y="1076524"/>
                  <a:pt x="0" y="964799"/>
                </a:cubicBezTo>
                <a:cubicBezTo>
                  <a:pt x="-26322" y="884797"/>
                  <a:pt x="20367" y="708451"/>
                  <a:pt x="0" y="571164"/>
                </a:cubicBezTo>
                <a:cubicBezTo>
                  <a:pt x="-20367" y="433878"/>
                  <a:pt x="10258" y="333706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Classify and label data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based on sensitivity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C07C1-5599-9259-E469-169CA15B18B8}"/>
              </a:ext>
            </a:extLst>
          </p:cNvPr>
          <p:cNvSpPr txBox="1"/>
          <p:nvPr/>
        </p:nvSpPr>
        <p:spPr>
          <a:xfrm>
            <a:off x="5012829" y="3870916"/>
            <a:ext cx="3803554" cy="749141"/>
          </a:xfrm>
          <a:custGeom>
            <a:avLst/>
            <a:gdLst>
              <a:gd name="connsiteX0" fmla="*/ 0 w 3803554"/>
              <a:gd name="connsiteY0" fmla="*/ 124859 h 749141"/>
              <a:gd name="connsiteX1" fmla="*/ 124859 w 3803554"/>
              <a:gd name="connsiteY1" fmla="*/ 0 h 749141"/>
              <a:gd name="connsiteX2" fmla="*/ 681627 w 3803554"/>
              <a:gd name="connsiteY2" fmla="*/ 0 h 749141"/>
              <a:gd name="connsiteX3" fmla="*/ 1345009 w 3803554"/>
              <a:gd name="connsiteY3" fmla="*/ 0 h 749141"/>
              <a:gd name="connsiteX4" fmla="*/ 1937315 w 3803554"/>
              <a:gd name="connsiteY4" fmla="*/ 0 h 749141"/>
              <a:gd name="connsiteX5" fmla="*/ 2423006 w 3803554"/>
              <a:gd name="connsiteY5" fmla="*/ 0 h 749141"/>
              <a:gd name="connsiteX6" fmla="*/ 3015312 w 3803554"/>
              <a:gd name="connsiteY6" fmla="*/ 0 h 749141"/>
              <a:gd name="connsiteX7" fmla="*/ 3678695 w 3803554"/>
              <a:gd name="connsiteY7" fmla="*/ 0 h 749141"/>
              <a:gd name="connsiteX8" fmla="*/ 3803554 w 3803554"/>
              <a:gd name="connsiteY8" fmla="*/ 124859 h 749141"/>
              <a:gd name="connsiteX9" fmla="*/ 3803554 w 3803554"/>
              <a:gd name="connsiteY9" fmla="*/ 624282 h 749141"/>
              <a:gd name="connsiteX10" fmla="*/ 3678695 w 3803554"/>
              <a:gd name="connsiteY10" fmla="*/ 749141 h 749141"/>
              <a:gd name="connsiteX11" fmla="*/ 3015312 w 3803554"/>
              <a:gd name="connsiteY11" fmla="*/ 749141 h 749141"/>
              <a:gd name="connsiteX12" fmla="*/ 2351930 w 3803554"/>
              <a:gd name="connsiteY12" fmla="*/ 749141 h 749141"/>
              <a:gd name="connsiteX13" fmla="*/ 1830700 w 3803554"/>
              <a:gd name="connsiteY13" fmla="*/ 749141 h 749141"/>
              <a:gd name="connsiteX14" fmla="*/ 1167318 w 3803554"/>
              <a:gd name="connsiteY14" fmla="*/ 749141 h 749141"/>
              <a:gd name="connsiteX15" fmla="*/ 124859 w 3803554"/>
              <a:gd name="connsiteY15" fmla="*/ 749141 h 749141"/>
              <a:gd name="connsiteX16" fmla="*/ 0 w 3803554"/>
              <a:gd name="connsiteY16" fmla="*/ 624282 h 749141"/>
              <a:gd name="connsiteX17" fmla="*/ 0 w 3803554"/>
              <a:gd name="connsiteY17" fmla="*/ 124859 h 74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03554" h="749141" fill="none" extrusionOk="0">
                <a:moveTo>
                  <a:pt x="0" y="124859"/>
                </a:moveTo>
                <a:cubicBezTo>
                  <a:pt x="-15012" y="53855"/>
                  <a:pt x="75359" y="-4273"/>
                  <a:pt x="124859" y="0"/>
                </a:cubicBezTo>
                <a:cubicBezTo>
                  <a:pt x="251132" y="-31249"/>
                  <a:pt x="416491" y="12840"/>
                  <a:pt x="681627" y="0"/>
                </a:cubicBezTo>
                <a:cubicBezTo>
                  <a:pt x="946763" y="-12840"/>
                  <a:pt x="1207031" y="28203"/>
                  <a:pt x="1345009" y="0"/>
                </a:cubicBezTo>
                <a:cubicBezTo>
                  <a:pt x="1482987" y="-28203"/>
                  <a:pt x="1679243" y="14887"/>
                  <a:pt x="1937315" y="0"/>
                </a:cubicBezTo>
                <a:cubicBezTo>
                  <a:pt x="2195387" y="-14887"/>
                  <a:pt x="2318036" y="18038"/>
                  <a:pt x="2423006" y="0"/>
                </a:cubicBezTo>
                <a:cubicBezTo>
                  <a:pt x="2527976" y="-18038"/>
                  <a:pt x="2832222" y="35056"/>
                  <a:pt x="3015312" y="0"/>
                </a:cubicBezTo>
                <a:cubicBezTo>
                  <a:pt x="3198402" y="-35056"/>
                  <a:pt x="3498980" y="29771"/>
                  <a:pt x="3678695" y="0"/>
                </a:cubicBezTo>
                <a:cubicBezTo>
                  <a:pt x="3751970" y="2146"/>
                  <a:pt x="3793491" y="38555"/>
                  <a:pt x="3803554" y="124859"/>
                </a:cubicBezTo>
                <a:cubicBezTo>
                  <a:pt x="3807030" y="334891"/>
                  <a:pt x="3779104" y="487860"/>
                  <a:pt x="3803554" y="624282"/>
                </a:cubicBezTo>
                <a:cubicBezTo>
                  <a:pt x="3809911" y="704089"/>
                  <a:pt x="3740925" y="747010"/>
                  <a:pt x="3678695" y="749141"/>
                </a:cubicBezTo>
                <a:cubicBezTo>
                  <a:pt x="3377364" y="754047"/>
                  <a:pt x="3317808" y="683361"/>
                  <a:pt x="3015312" y="749141"/>
                </a:cubicBezTo>
                <a:cubicBezTo>
                  <a:pt x="2712816" y="814921"/>
                  <a:pt x="2667950" y="692808"/>
                  <a:pt x="2351930" y="749141"/>
                </a:cubicBezTo>
                <a:cubicBezTo>
                  <a:pt x="2035910" y="805474"/>
                  <a:pt x="2062096" y="697108"/>
                  <a:pt x="1830700" y="749141"/>
                </a:cubicBezTo>
                <a:cubicBezTo>
                  <a:pt x="1599304" y="801174"/>
                  <a:pt x="1377036" y="701450"/>
                  <a:pt x="1167318" y="749141"/>
                </a:cubicBezTo>
                <a:cubicBezTo>
                  <a:pt x="957600" y="796832"/>
                  <a:pt x="415498" y="641389"/>
                  <a:pt x="124859" y="749141"/>
                </a:cubicBezTo>
                <a:cubicBezTo>
                  <a:pt x="43314" y="745465"/>
                  <a:pt x="3951" y="705325"/>
                  <a:pt x="0" y="624282"/>
                </a:cubicBezTo>
                <a:cubicBezTo>
                  <a:pt x="-25851" y="470388"/>
                  <a:pt x="41071" y="330825"/>
                  <a:pt x="0" y="124859"/>
                </a:cubicBezTo>
                <a:close/>
              </a:path>
              <a:path w="3803554" h="749141" stroke="0" extrusionOk="0">
                <a:moveTo>
                  <a:pt x="0" y="124859"/>
                </a:moveTo>
                <a:cubicBezTo>
                  <a:pt x="13396" y="65271"/>
                  <a:pt x="61949" y="8141"/>
                  <a:pt x="124859" y="0"/>
                </a:cubicBezTo>
                <a:cubicBezTo>
                  <a:pt x="354894" y="-11395"/>
                  <a:pt x="548603" y="65336"/>
                  <a:pt x="717165" y="0"/>
                </a:cubicBezTo>
                <a:cubicBezTo>
                  <a:pt x="885727" y="-65336"/>
                  <a:pt x="1191691" y="41198"/>
                  <a:pt x="1345009" y="0"/>
                </a:cubicBezTo>
                <a:cubicBezTo>
                  <a:pt x="1498327" y="-41198"/>
                  <a:pt x="1749717" y="36999"/>
                  <a:pt x="1972854" y="0"/>
                </a:cubicBezTo>
                <a:cubicBezTo>
                  <a:pt x="2195991" y="-36999"/>
                  <a:pt x="2441123" y="24521"/>
                  <a:pt x="2600698" y="0"/>
                </a:cubicBezTo>
                <a:cubicBezTo>
                  <a:pt x="2760273" y="-24521"/>
                  <a:pt x="3162948" y="10229"/>
                  <a:pt x="3678695" y="0"/>
                </a:cubicBezTo>
                <a:cubicBezTo>
                  <a:pt x="3754314" y="5120"/>
                  <a:pt x="3800157" y="37116"/>
                  <a:pt x="3803554" y="124859"/>
                </a:cubicBezTo>
                <a:cubicBezTo>
                  <a:pt x="3826409" y="354230"/>
                  <a:pt x="3767928" y="456008"/>
                  <a:pt x="3803554" y="624282"/>
                </a:cubicBezTo>
                <a:cubicBezTo>
                  <a:pt x="3799877" y="687989"/>
                  <a:pt x="3739503" y="750827"/>
                  <a:pt x="3678695" y="749141"/>
                </a:cubicBezTo>
                <a:cubicBezTo>
                  <a:pt x="3427726" y="787568"/>
                  <a:pt x="3207151" y="707756"/>
                  <a:pt x="3050851" y="749141"/>
                </a:cubicBezTo>
                <a:cubicBezTo>
                  <a:pt x="2894551" y="790526"/>
                  <a:pt x="2704044" y="691333"/>
                  <a:pt x="2565160" y="749141"/>
                </a:cubicBezTo>
                <a:cubicBezTo>
                  <a:pt x="2426276" y="806949"/>
                  <a:pt x="2185471" y="691781"/>
                  <a:pt x="2079469" y="749141"/>
                </a:cubicBezTo>
                <a:cubicBezTo>
                  <a:pt x="1973467" y="806501"/>
                  <a:pt x="1726980" y="711372"/>
                  <a:pt x="1416086" y="749141"/>
                </a:cubicBezTo>
                <a:cubicBezTo>
                  <a:pt x="1105192" y="786910"/>
                  <a:pt x="995461" y="722352"/>
                  <a:pt x="752703" y="749141"/>
                </a:cubicBezTo>
                <a:cubicBezTo>
                  <a:pt x="509945" y="775930"/>
                  <a:pt x="415024" y="709826"/>
                  <a:pt x="124859" y="749141"/>
                </a:cubicBezTo>
                <a:cubicBezTo>
                  <a:pt x="55214" y="747642"/>
                  <a:pt x="7247" y="682361"/>
                  <a:pt x="0" y="624282"/>
                </a:cubicBezTo>
                <a:cubicBezTo>
                  <a:pt x="-27614" y="419919"/>
                  <a:pt x="22257" y="331212"/>
                  <a:pt x="0" y="124859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Detects risky user behavior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9A41B-439B-8902-3E5D-3E247ACEEF23}"/>
              </a:ext>
            </a:extLst>
          </p:cNvPr>
          <p:cNvSpPr txBox="1"/>
          <p:nvPr/>
        </p:nvSpPr>
        <p:spPr>
          <a:xfrm>
            <a:off x="9446227" y="3090490"/>
            <a:ext cx="2256862" cy="749141"/>
          </a:xfrm>
          <a:custGeom>
            <a:avLst/>
            <a:gdLst>
              <a:gd name="connsiteX0" fmla="*/ 0 w 2256862"/>
              <a:gd name="connsiteY0" fmla="*/ 124859 h 749141"/>
              <a:gd name="connsiteX1" fmla="*/ 124859 w 2256862"/>
              <a:gd name="connsiteY1" fmla="*/ 0 h 749141"/>
              <a:gd name="connsiteX2" fmla="*/ 646716 w 2256862"/>
              <a:gd name="connsiteY2" fmla="*/ 0 h 749141"/>
              <a:gd name="connsiteX3" fmla="*/ 1188645 w 2256862"/>
              <a:gd name="connsiteY3" fmla="*/ 0 h 749141"/>
              <a:gd name="connsiteX4" fmla="*/ 1630217 w 2256862"/>
              <a:gd name="connsiteY4" fmla="*/ 0 h 749141"/>
              <a:gd name="connsiteX5" fmla="*/ 2132003 w 2256862"/>
              <a:gd name="connsiteY5" fmla="*/ 0 h 749141"/>
              <a:gd name="connsiteX6" fmla="*/ 2256862 w 2256862"/>
              <a:gd name="connsiteY6" fmla="*/ 124859 h 749141"/>
              <a:gd name="connsiteX7" fmla="*/ 2256862 w 2256862"/>
              <a:gd name="connsiteY7" fmla="*/ 624282 h 749141"/>
              <a:gd name="connsiteX8" fmla="*/ 2132003 w 2256862"/>
              <a:gd name="connsiteY8" fmla="*/ 749141 h 749141"/>
              <a:gd name="connsiteX9" fmla="*/ 1670360 w 2256862"/>
              <a:gd name="connsiteY9" fmla="*/ 749141 h 749141"/>
              <a:gd name="connsiteX10" fmla="*/ 1208717 w 2256862"/>
              <a:gd name="connsiteY10" fmla="*/ 749141 h 749141"/>
              <a:gd name="connsiteX11" fmla="*/ 706931 w 2256862"/>
              <a:gd name="connsiteY11" fmla="*/ 749141 h 749141"/>
              <a:gd name="connsiteX12" fmla="*/ 124859 w 2256862"/>
              <a:gd name="connsiteY12" fmla="*/ 749141 h 749141"/>
              <a:gd name="connsiteX13" fmla="*/ 0 w 2256862"/>
              <a:gd name="connsiteY13" fmla="*/ 624282 h 749141"/>
              <a:gd name="connsiteX14" fmla="*/ 0 w 2256862"/>
              <a:gd name="connsiteY14" fmla="*/ 124859 h 74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6862" h="749141" fill="none" extrusionOk="0">
                <a:moveTo>
                  <a:pt x="0" y="124859"/>
                </a:moveTo>
                <a:cubicBezTo>
                  <a:pt x="-687" y="54402"/>
                  <a:pt x="63148" y="-10879"/>
                  <a:pt x="124859" y="0"/>
                </a:cubicBezTo>
                <a:cubicBezTo>
                  <a:pt x="375642" y="-12833"/>
                  <a:pt x="391513" y="14750"/>
                  <a:pt x="646716" y="0"/>
                </a:cubicBezTo>
                <a:cubicBezTo>
                  <a:pt x="901919" y="-14750"/>
                  <a:pt x="971003" y="41170"/>
                  <a:pt x="1188645" y="0"/>
                </a:cubicBezTo>
                <a:cubicBezTo>
                  <a:pt x="1406287" y="-41170"/>
                  <a:pt x="1458704" y="1243"/>
                  <a:pt x="1630217" y="0"/>
                </a:cubicBezTo>
                <a:cubicBezTo>
                  <a:pt x="1801730" y="-1243"/>
                  <a:pt x="1933700" y="57676"/>
                  <a:pt x="2132003" y="0"/>
                </a:cubicBezTo>
                <a:cubicBezTo>
                  <a:pt x="2212087" y="101"/>
                  <a:pt x="2271726" y="43426"/>
                  <a:pt x="2256862" y="124859"/>
                </a:cubicBezTo>
                <a:cubicBezTo>
                  <a:pt x="2259645" y="300187"/>
                  <a:pt x="2224875" y="401959"/>
                  <a:pt x="2256862" y="624282"/>
                </a:cubicBezTo>
                <a:cubicBezTo>
                  <a:pt x="2254276" y="692835"/>
                  <a:pt x="2193845" y="750826"/>
                  <a:pt x="2132003" y="749141"/>
                </a:cubicBezTo>
                <a:cubicBezTo>
                  <a:pt x="1995867" y="766690"/>
                  <a:pt x="1852642" y="694835"/>
                  <a:pt x="1670360" y="749141"/>
                </a:cubicBezTo>
                <a:cubicBezTo>
                  <a:pt x="1488078" y="803447"/>
                  <a:pt x="1332751" y="733095"/>
                  <a:pt x="1208717" y="749141"/>
                </a:cubicBezTo>
                <a:cubicBezTo>
                  <a:pt x="1084683" y="765187"/>
                  <a:pt x="865394" y="736488"/>
                  <a:pt x="706931" y="749141"/>
                </a:cubicBezTo>
                <a:cubicBezTo>
                  <a:pt x="548468" y="761794"/>
                  <a:pt x="276357" y="736810"/>
                  <a:pt x="124859" y="749141"/>
                </a:cubicBezTo>
                <a:cubicBezTo>
                  <a:pt x="67489" y="749746"/>
                  <a:pt x="8763" y="709147"/>
                  <a:pt x="0" y="624282"/>
                </a:cubicBezTo>
                <a:cubicBezTo>
                  <a:pt x="-15496" y="374828"/>
                  <a:pt x="37449" y="349805"/>
                  <a:pt x="0" y="124859"/>
                </a:cubicBezTo>
                <a:close/>
              </a:path>
              <a:path w="2256862" h="749141" stroke="0" extrusionOk="0">
                <a:moveTo>
                  <a:pt x="0" y="124859"/>
                </a:moveTo>
                <a:cubicBezTo>
                  <a:pt x="13396" y="65271"/>
                  <a:pt x="61949" y="8141"/>
                  <a:pt x="124859" y="0"/>
                </a:cubicBezTo>
                <a:cubicBezTo>
                  <a:pt x="311726" y="-38194"/>
                  <a:pt x="431562" y="3920"/>
                  <a:pt x="626645" y="0"/>
                </a:cubicBezTo>
                <a:cubicBezTo>
                  <a:pt x="821728" y="-3920"/>
                  <a:pt x="922299" y="4293"/>
                  <a:pt x="1148502" y="0"/>
                </a:cubicBezTo>
                <a:cubicBezTo>
                  <a:pt x="1374705" y="-4293"/>
                  <a:pt x="1532225" y="51448"/>
                  <a:pt x="1670360" y="0"/>
                </a:cubicBezTo>
                <a:cubicBezTo>
                  <a:pt x="1808495" y="-51448"/>
                  <a:pt x="2028817" y="9721"/>
                  <a:pt x="2132003" y="0"/>
                </a:cubicBezTo>
                <a:cubicBezTo>
                  <a:pt x="2197296" y="-14228"/>
                  <a:pt x="2263422" y="50399"/>
                  <a:pt x="2256862" y="124859"/>
                </a:cubicBezTo>
                <a:cubicBezTo>
                  <a:pt x="2276765" y="306987"/>
                  <a:pt x="2222855" y="467179"/>
                  <a:pt x="2256862" y="624282"/>
                </a:cubicBezTo>
                <a:cubicBezTo>
                  <a:pt x="2255227" y="680600"/>
                  <a:pt x="2202575" y="744846"/>
                  <a:pt x="2132003" y="749141"/>
                </a:cubicBezTo>
                <a:cubicBezTo>
                  <a:pt x="1978831" y="753137"/>
                  <a:pt x="1757087" y="742830"/>
                  <a:pt x="1610146" y="749141"/>
                </a:cubicBezTo>
                <a:cubicBezTo>
                  <a:pt x="1463205" y="755452"/>
                  <a:pt x="1365373" y="742056"/>
                  <a:pt x="1148502" y="749141"/>
                </a:cubicBezTo>
                <a:cubicBezTo>
                  <a:pt x="931631" y="756226"/>
                  <a:pt x="907542" y="723200"/>
                  <a:pt x="706931" y="749141"/>
                </a:cubicBezTo>
                <a:cubicBezTo>
                  <a:pt x="506320" y="775082"/>
                  <a:pt x="304113" y="701478"/>
                  <a:pt x="124859" y="749141"/>
                </a:cubicBezTo>
                <a:cubicBezTo>
                  <a:pt x="52556" y="751494"/>
                  <a:pt x="-16833" y="685351"/>
                  <a:pt x="0" y="624282"/>
                </a:cubicBezTo>
                <a:cubicBezTo>
                  <a:pt x="-39334" y="481675"/>
                  <a:pt x="36016" y="369051"/>
                  <a:pt x="0" y="124859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Audit logs</a:t>
            </a:r>
            <a:endParaRPr lang="en-GB" sz="2400" dirty="0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E3ADE-79BF-C17A-4F17-B56651FC3FFE}"/>
              </a:ext>
            </a:extLst>
          </p:cNvPr>
          <p:cNvSpPr txBox="1"/>
          <p:nvPr/>
        </p:nvSpPr>
        <p:spPr>
          <a:xfrm>
            <a:off x="4194223" y="5165362"/>
            <a:ext cx="3034442" cy="1157764"/>
          </a:xfrm>
          <a:custGeom>
            <a:avLst/>
            <a:gdLst>
              <a:gd name="connsiteX0" fmla="*/ 0 w 3034442"/>
              <a:gd name="connsiteY0" fmla="*/ 192965 h 1157764"/>
              <a:gd name="connsiteX1" fmla="*/ 192965 w 3034442"/>
              <a:gd name="connsiteY1" fmla="*/ 0 h 1157764"/>
              <a:gd name="connsiteX2" fmla="*/ 696182 w 3034442"/>
              <a:gd name="connsiteY2" fmla="*/ 0 h 1157764"/>
              <a:gd name="connsiteX3" fmla="*/ 1278855 w 3034442"/>
              <a:gd name="connsiteY3" fmla="*/ 0 h 1157764"/>
              <a:gd name="connsiteX4" fmla="*/ 1808557 w 3034442"/>
              <a:gd name="connsiteY4" fmla="*/ 0 h 1157764"/>
              <a:gd name="connsiteX5" fmla="*/ 2258804 w 3034442"/>
              <a:gd name="connsiteY5" fmla="*/ 0 h 1157764"/>
              <a:gd name="connsiteX6" fmla="*/ 2841477 w 3034442"/>
              <a:gd name="connsiteY6" fmla="*/ 0 h 1157764"/>
              <a:gd name="connsiteX7" fmla="*/ 3034442 w 3034442"/>
              <a:gd name="connsiteY7" fmla="*/ 192965 h 1157764"/>
              <a:gd name="connsiteX8" fmla="*/ 3034442 w 3034442"/>
              <a:gd name="connsiteY8" fmla="*/ 563445 h 1157764"/>
              <a:gd name="connsiteX9" fmla="*/ 3034442 w 3034442"/>
              <a:gd name="connsiteY9" fmla="*/ 964799 h 1157764"/>
              <a:gd name="connsiteX10" fmla="*/ 2841477 w 3034442"/>
              <a:gd name="connsiteY10" fmla="*/ 1157764 h 1157764"/>
              <a:gd name="connsiteX11" fmla="*/ 2258804 w 3034442"/>
              <a:gd name="connsiteY11" fmla="*/ 1157764 h 1157764"/>
              <a:gd name="connsiteX12" fmla="*/ 1676132 w 3034442"/>
              <a:gd name="connsiteY12" fmla="*/ 1157764 h 1157764"/>
              <a:gd name="connsiteX13" fmla="*/ 1199400 w 3034442"/>
              <a:gd name="connsiteY13" fmla="*/ 1157764 h 1157764"/>
              <a:gd name="connsiteX14" fmla="*/ 192965 w 3034442"/>
              <a:gd name="connsiteY14" fmla="*/ 1157764 h 1157764"/>
              <a:gd name="connsiteX15" fmla="*/ 0 w 3034442"/>
              <a:gd name="connsiteY15" fmla="*/ 964799 h 1157764"/>
              <a:gd name="connsiteX16" fmla="*/ 0 w 3034442"/>
              <a:gd name="connsiteY16" fmla="*/ 586600 h 1157764"/>
              <a:gd name="connsiteX17" fmla="*/ 0 w 3034442"/>
              <a:gd name="connsiteY17" fmla="*/ 192965 h 11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4442" h="1157764" fill="none" extrusionOk="0">
                <a:moveTo>
                  <a:pt x="0" y="192965"/>
                </a:moveTo>
                <a:cubicBezTo>
                  <a:pt x="-24036" y="83117"/>
                  <a:pt x="109734" y="-5126"/>
                  <a:pt x="192965" y="0"/>
                </a:cubicBezTo>
                <a:cubicBezTo>
                  <a:pt x="403427" y="-57505"/>
                  <a:pt x="577485" y="35928"/>
                  <a:pt x="696182" y="0"/>
                </a:cubicBezTo>
                <a:cubicBezTo>
                  <a:pt x="814879" y="-35928"/>
                  <a:pt x="1160343" y="15909"/>
                  <a:pt x="1278855" y="0"/>
                </a:cubicBezTo>
                <a:cubicBezTo>
                  <a:pt x="1397367" y="-15909"/>
                  <a:pt x="1550956" y="56804"/>
                  <a:pt x="1808557" y="0"/>
                </a:cubicBezTo>
                <a:cubicBezTo>
                  <a:pt x="2066158" y="-56804"/>
                  <a:pt x="2061801" y="49055"/>
                  <a:pt x="2258804" y="0"/>
                </a:cubicBezTo>
                <a:cubicBezTo>
                  <a:pt x="2455807" y="-49055"/>
                  <a:pt x="2717162" y="17124"/>
                  <a:pt x="2841477" y="0"/>
                </a:cubicBezTo>
                <a:cubicBezTo>
                  <a:pt x="2962021" y="25681"/>
                  <a:pt x="3041321" y="58769"/>
                  <a:pt x="3034442" y="192965"/>
                </a:cubicBezTo>
                <a:cubicBezTo>
                  <a:pt x="3070478" y="350394"/>
                  <a:pt x="3026226" y="414190"/>
                  <a:pt x="3034442" y="563445"/>
                </a:cubicBezTo>
                <a:cubicBezTo>
                  <a:pt x="3042658" y="712700"/>
                  <a:pt x="3009005" y="862607"/>
                  <a:pt x="3034442" y="964799"/>
                </a:cubicBezTo>
                <a:cubicBezTo>
                  <a:pt x="3036921" y="1075602"/>
                  <a:pt x="2935452" y="1153774"/>
                  <a:pt x="2841477" y="1157764"/>
                </a:cubicBezTo>
                <a:cubicBezTo>
                  <a:pt x="2677167" y="1183243"/>
                  <a:pt x="2439869" y="1144626"/>
                  <a:pt x="2258804" y="1157764"/>
                </a:cubicBezTo>
                <a:cubicBezTo>
                  <a:pt x="2077739" y="1170902"/>
                  <a:pt x="1827736" y="1133968"/>
                  <a:pt x="1676132" y="1157764"/>
                </a:cubicBezTo>
                <a:cubicBezTo>
                  <a:pt x="1524528" y="1181560"/>
                  <a:pt x="1383395" y="1135765"/>
                  <a:pt x="1199400" y="1157764"/>
                </a:cubicBezTo>
                <a:cubicBezTo>
                  <a:pt x="1015405" y="1179763"/>
                  <a:pt x="637934" y="1060222"/>
                  <a:pt x="192965" y="1157764"/>
                </a:cubicBezTo>
                <a:cubicBezTo>
                  <a:pt x="74366" y="1142543"/>
                  <a:pt x="860" y="1047485"/>
                  <a:pt x="0" y="964799"/>
                </a:cubicBezTo>
                <a:cubicBezTo>
                  <a:pt x="-9424" y="833058"/>
                  <a:pt x="23367" y="704674"/>
                  <a:pt x="0" y="586600"/>
                </a:cubicBezTo>
                <a:cubicBezTo>
                  <a:pt x="-23367" y="468526"/>
                  <a:pt x="16035" y="389391"/>
                  <a:pt x="0" y="192965"/>
                </a:cubicBezTo>
                <a:close/>
              </a:path>
              <a:path w="3034442" h="1157764" stroke="0" extrusionOk="0">
                <a:moveTo>
                  <a:pt x="0" y="192965"/>
                </a:moveTo>
                <a:cubicBezTo>
                  <a:pt x="14915" y="96826"/>
                  <a:pt x="97372" y="14779"/>
                  <a:pt x="192965" y="0"/>
                </a:cubicBezTo>
                <a:cubicBezTo>
                  <a:pt x="400377" y="-25397"/>
                  <a:pt x="606403" y="39383"/>
                  <a:pt x="722667" y="0"/>
                </a:cubicBezTo>
                <a:cubicBezTo>
                  <a:pt x="838931" y="-39383"/>
                  <a:pt x="1019039" y="22442"/>
                  <a:pt x="1278855" y="0"/>
                </a:cubicBezTo>
                <a:cubicBezTo>
                  <a:pt x="1538671" y="-22442"/>
                  <a:pt x="1664572" y="41689"/>
                  <a:pt x="1835042" y="0"/>
                </a:cubicBezTo>
                <a:cubicBezTo>
                  <a:pt x="2005512" y="-41689"/>
                  <a:pt x="2454542" y="98270"/>
                  <a:pt x="2841477" y="0"/>
                </a:cubicBezTo>
                <a:cubicBezTo>
                  <a:pt x="2943256" y="-18606"/>
                  <a:pt x="3055458" y="68766"/>
                  <a:pt x="3034442" y="192965"/>
                </a:cubicBezTo>
                <a:cubicBezTo>
                  <a:pt x="3047559" y="364737"/>
                  <a:pt x="3003074" y="381359"/>
                  <a:pt x="3034442" y="555727"/>
                </a:cubicBezTo>
                <a:cubicBezTo>
                  <a:pt x="3065810" y="730095"/>
                  <a:pt x="3030071" y="792110"/>
                  <a:pt x="3034442" y="964799"/>
                </a:cubicBezTo>
                <a:cubicBezTo>
                  <a:pt x="3021569" y="1052991"/>
                  <a:pt x="2917590" y="1164065"/>
                  <a:pt x="2841477" y="1157764"/>
                </a:cubicBezTo>
                <a:cubicBezTo>
                  <a:pt x="2711538" y="1168390"/>
                  <a:pt x="2421589" y="1118810"/>
                  <a:pt x="2285289" y="1157764"/>
                </a:cubicBezTo>
                <a:cubicBezTo>
                  <a:pt x="2148989" y="1196718"/>
                  <a:pt x="1926273" y="1130929"/>
                  <a:pt x="1835042" y="1157764"/>
                </a:cubicBezTo>
                <a:cubicBezTo>
                  <a:pt x="1743811" y="1184599"/>
                  <a:pt x="1544164" y="1113072"/>
                  <a:pt x="1384795" y="1157764"/>
                </a:cubicBezTo>
                <a:cubicBezTo>
                  <a:pt x="1225426" y="1202456"/>
                  <a:pt x="1086172" y="1120815"/>
                  <a:pt x="802123" y="1157764"/>
                </a:cubicBezTo>
                <a:cubicBezTo>
                  <a:pt x="518074" y="1194713"/>
                  <a:pt x="378947" y="1113542"/>
                  <a:pt x="192965" y="1157764"/>
                </a:cubicBezTo>
                <a:cubicBezTo>
                  <a:pt x="72337" y="1169245"/>
                  <a:pt x="29396" y="1076524"/>
                  <a:pt x="0" y="964799"/>
                </a:cubicBezTo>
                <a:cubicBezTo>
                  <a:pt x="-26322" y="884797"/>
                  <a:pt x="20367" y="708451"/>
                  <a:pt x="0" y="571164"/>
                </a:cubicBezTo>
                <a:cubicBezTo>
                  <a:pt x="-20367" y="433878"/>
                  <a:pt x="10258" y="333706"/>
                  <a:pt x="0" y="192965"/>
                </a:cubicBezTo>
                <a:close/>
              </a:path>
            </a:pathLst>
          </a:custGeom>
          <a:solidFill>
            <a:srgbClr val="FFFFCC">
              <a:alpha val="9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1030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25022"/>
                </a:solidFill>
                <a:latin typeface="Aptos" panose="020B0004020202020204" pitchFamily="34" charset="0"/>
              </a:rPr>
              <a:t>E5 Security &amp; Compliance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Simulates phishing 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attacks to train users</a:t>
            </a:r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F6ED8-BE4D-2498-8150-3721103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79E66-9FB7-346C-605A-384D282C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8720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Annual plan adjustments only (excluding “step-ups”)</a:t>
            </a:r>
          </a:p>
          <a:p>
            <a:r>
              <a:rPr lang="en-US" dirty="0">
                <a:latin typeface="Aptos" panose="020B0004020202020204" pitchFamily="34" charset="0"/>
              </a:rPr>
              <a:t>Web based app functionality</a:t>
            </a:r>
          </a:p>
          <a:p>
            <a:r>
              <a:rPr lang="en-US" dirty="0">
                <a:latin typeface="Aptos" panose="020B0004020202020204" pitchFamily="34" charset="0"/>
              </a:rPr>
              <a:t>Storage limits</a:t>
            </a:r>
          </a:p>
          <a:p>
            <a:r>
              <a:rPr lang="en-US" dirty="0">
                <a:latin typeface="Aptos" panose="020B0004020202020204" pitchFamily="34" charset="0"/>
              </a:rPr>
              <a:t>Security &amp; Compliance</a:t>
            </a:r>
          </a:p>
          <a:p>
            <a:r>
              <a:rPr lang="en-US" dirty="0">
                <a:latin typeface="Aptos" panose="020B0004020202020204" pitchFamily="34" charset="0"/>
              </a:rPr>
              <a:t>Cost &amp; impact of change</a:t>
            </a:r>
          </a:p>
          <a:p>
            <a:r>
              <a:rPr lang="en-US" dirty="0">
                <a:latin typeface="Aptos" panose="020B0004020202020204" pitchFamily="34" charset="0"/>
              </a:rPr>
              <a:t>User profile criteria</a:t>
            </a:r>
          </a:p>
          <a:p>
            <a:r>
              <a:rPr lang="en-US" dirty="0">
                <a:latin typeface="Aptos" panose="020B0004020202020204" pitchFamily="34" charset="0"/>
              </a:rPr>
              <a:t>Bolt-ons, feature upgrades &amp; alternative vendors</a:t>
            </a:r>
          </a:p>
        </p:txBody>
      </p:sp>
    </p:spTree>
    <p:extLst>
      <p:ext uri="{BB962C8B-B14F-4D97-AF65-F5344CB8AC3E}">
        <p14:creationId xmlns:p14="http://schemas.microsoft.com/office/powerpoint/2010/main" val="29407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F6ED8-BE4D-2498-8150-3721103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365 Ready Reckoner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79E66-9FB7-346C-605A-384D282C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871999"/>
            <a:ext cx="4717869" cy="46208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ptos" panose="020B0004020202020204" pitchFamily="34" charset="0"/>
              </a:rPr>
              <a:t>Simple tool</a:t>
            </a:r>
          </a:p>
          <a:p>
            <a:r>
              <a:rPr lang="en-US" dirty="0">
                <a:latin typeface="Aptos" panose="020B0004020202020204" pitchFamily="34" charset="0"/>
              </a:rPr>
              <a:t>What-if I migrate some or all?</a:t>
            </a:r>
          </a:p>
          <a:p>
            <a:r>
              <a:rPr lang="en-US" dirty="0">
                <a:latin typeface="Aptos" panose="020B0004020202020204" pitchFamily="34" charset="0"/>
              </a:rPr>
              <a:t>Demonstrates cost sensitivity and potential savings</a:t>
            </a:r>
          </a:p>
          <a:p>
            <a:r>
              <a:rPr lang="en-US" dirty="0">
                <a:latin typeface="Aptos" panose="020B0004020202020204" pitchFamily="34" charset="0"/>
              </a:rPr>
              <a:t>Includes all standard Microsoft plans &amp; RRP pricing</a:t>
            </a:r>
          </a:p>
          <a:p>
            <a:r>
              <a:rPr lang="en-US" dirty="0">
                <a:latin typeface="Aptos" panose="020B0004020202020204" pitchFamily="34" charset="0"/>
              </a:rPr>
              <a:t>Configurable for user defined plans &amp; pricing</a:t>
            </a:r>
          </a:p>
          <a:p>
            <a:r>
              <a:rPr lang="en-US" dirty="0">
                <a:latin typeface="Aptos" panose="020B0004020202020204" pitchFamily="34" charset="0"/>
              </a:rPr>
              <a:t>Encourages discussion regarding alternative lower cost products</a:t>
            </a:r>
          </a:p>
          <a:p>
            <a:pPr marL="0" indent="0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Tool Demonstration…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B910E-966E-A3C6-8E36-FA5CF4E52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69" y="1872000"/>
            <a:ext cx="6912000" cy="300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9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596E2-44A5-B25C-6710-9ED4DE914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989DF-33F4-081F-EA3A-7DA48EFC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User Device Ready Reckoner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13EC74-BE5C-785F-1C10-CB6C53749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872000"/>
            <a:ext cx="47178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Simple tool</a:t>
            </a:r>
          </a:p>
          <a:p>
            <a:r>
              <a:rPr lang="en-US" dirty="0"/>
              <a:t>What-if I migrate some or all?</a:t>
            </a:r>
          </a:p>
          <a:p>
            <a:r>
              <a:rPr lang="en-US" dirty="0"/>
              <a:t>Demonstrates cost sensitivity and potential savings</a:t>
            </a:r>
          </a:p>
          <a:p>
            <a:r>
              <a:rPr lang="en-US" dirty="0"/>
              <a:t>Includes all standard HP &amp; XMA framework pricing</a:t>
            </a:r>
          </a:p>
          <a:p>
            <a:r>
              <a:rPr lang="en-US" dirty="0"/>
              <a:t>Configurable for user defined devices &amp; pricing</a:t>
            </a:r>
          </a:p>
          <a:p>
            <a:r>
              <a:rPr lang="en-US" dirty="0"/>
              <a:t>Encourages discussion regarding alternative lower cost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5FD77-4A48-CA50-2F28-0CD21711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69" y="1872000"/>
            <a:ext cx="6912000" cy="366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20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FE4A41-0F59-4FEE-187B-C6AE777A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93CE5-F43F-C1EC-3362-3AE79970BE9C}"/>
              </a:ext>
            </a:extLst>
          </p:cNvPr>
          <p:cNvSpPr txBox="1"/>
          <p:nvPr/>
        </p:nvSpPr>
        <p:spPr>
          <a:xfrm>
            <a:off x="2270311" y="3429000"/>
            <a:ext cx="765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SavingsTeam@scotland-excel.org.uk</a:t>
            </a:r>
          </a:p>
        </p:txBody>
      </p:sp>
    </p:spTree>
    <p:extLst>
      <p:ext uri="{BB962C8B-B14F-4D97-AF65-F5344CB8AC3E}">
        <p14:creationId xmlns:p14="http://schemas.microsoft.com/office/powerpoint/2010/main" val="1914394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eral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 with sp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12867</TotalTime>
  <Words>1186</Words>
  <Application>Microsoft Office PowerPoint</Application>
  <PresentationFormat>Widescreen</PresentationFormat>
  <Paragraphs>216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Source Sans Pro</vt:lpstr>
      <vt:lpstr>Title Slide</vt:lpstr>
      <vt:lpstr>General Slide with logo</vt:lpstr>
      <vt:lpstr>General Slide with space</vt:lpstr>
      <vt:lpstr>Final Slide</vt:lpstr>
      <vt:lpstr>National Savings Programme Microsoft 365 Ready Reckoner</vt:lpstr>
      <vt:lpstr>National Savings Programme Background</vt:lpstr>
      <vt:lpstr>Microsoft Aggregation Analysis</vt:lpstr>
      <vt:lpstr>PowerPoint Presentation</vt:lpstr>
      <vt:lpstr>Key Differences</vt:lpstr>
      <vt:lpstr>Considerations</vt:lpstr>
      <vt:lpstr>Microsoft 365 Ready Reckoner</vt:lpstr>
      <vt:lpstr>End User Device Ready Reckoner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Williams</dc:creator>
  <cp:lastModifiedBy>David Owens</cp:lastModifiedBy>
  <cp:revision>116</cp:revision>
  <dcterms:created xsi:type="dcterms:W3CDTF">2024-06-12T11:57:01Z</dcterms:created>
  <dcterms:modified xsi:type="dcterms:W3CDTF">2025-08-19T10:20:41Z</dcterms:modified>
</cp:coreProperties>
</file>