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7" r:id="rId2"/>
    <p:sldMasterId id="2147483673" r:id="rId3"/>
    <p:sldMasterId id="214748367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BB"/>
    <a:srgbClr val="F0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768C3-FE96-456D-BC49-EFF934CAD1B5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8C549-B139-4E97-9C68-375331B1D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12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35BE-6774-DA04-9BAF-26E6A4C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6FA9-E007-805E-2203-E465F4F4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3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950F-0884-D639-89EA-D86A841E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2D39-292C-5D54-8E81-94057FE9D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45CF5-90EC-9055-1847-E712F6E7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7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802-672E-8CF0-0875-DEA2B97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2975-214D-D49F-B95D-E892F2E8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08B2-5581-F83D-5BD4-56A1E153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6AA1-E990-75C9-5C65-5456FC09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B987C-13C1-A8B5-B679-C447126B7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5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0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9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3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 background&#10;&#10;Description automatically generated">
            <a:extLst>
              <a:ext uri="{FF2B5EF4-FFF2-40B4-BE49-F238E27FC236}">
                <a16:creationId xmlns:a16="http://schemas.microsoft.com/office/drawing/2014/main" id="{E6FE2802-2C1D-B5B2-0380-CF5ECB05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E8C4D46-2BDC-18B5-6D30-ADD513A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1289A9-0C7D-AE6F-98FE-AEA0C71B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5029"/>
            <a:ext cx="10515600" cy="54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81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9B9C-C200-E69E-B6CB-C470FA54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9FA0A-07D0-1834-CF2B-C5F0E831E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0D20-5566-5E86-265B-60505628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0B0-E556-4FB2-8DB8-E606CF603F8A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D09F-AFD1-5560-4FD2-7136ED5C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9108C-E34A-52AE-1CA9-14C53AD1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D25B-20F9-4584-98FF-EF5E26441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5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0722-6D9D-222B-7DD2-CB4BB697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37BF-04A7-2630-C356-74A5B1A09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D75D-836E-5068-5651-74048154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00B0-E556-4FB2-8DB8-E606CF603F8A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07233-5D8C-890E-30DF-92BE64F4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DC864-9F37-3F73-68DE-955FF0D5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D25B-20F9-4584-98FF-EF5E26441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7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35BE-6774-DA04-9BAF-26E6A4C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6FA9-E007-805E-2203-E465F4F4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8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950F-0884-D639-89EA-D86A841E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2D39-292C-5D54-8E81-94057FE9D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45CF5-90EC-9055-1847-E712F6E7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802-672E-8CF0-0875-DEA2B97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2975-214D-D49F-B95D-E892F2E8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08B2-5581-F83D-5BD4-56A1E153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6AA1-E990-75C9-5C65-5456FC09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B987C-13C1-A8B5-B679-C447126B7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1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9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4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gradient background&#10;&#10;Description automatically generated">
            <a:extLst>
              <a:ext uri="{FF2B5EF4-FFF2-40B4-BE49-F238E27FC236}">
                <a16:creationId xmlns:a16="http://schemas.microsoft.com/office/drawing/2014/main" id="{28AEC5CE-A635-AAD9-19FC-D5C844465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35029"/>
            <a:ext cx="10515600" cy="54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D89FD-0AA9-8C56-67C9-7ED39861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A close-up of logos&#10;&#10;Description automatically generated">
            <a:extLst>
              <a:ext uri="{FF2B5EF4-FFF2-40B4-BE49-F238E27FC236}">
                <a16:creationId xmlns:a16="http://schemas.microsoft.com/office/drawing/2014/main" id="{5E0DAECB-9EE3-723C-2463-EA4646664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51" y="5772408"/>
            <a:ext cx="1800000" cy="10789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3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D89FD-0AA9-8C56-67C9-7ED39861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3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537626E-AFD8-8CB9-FFE4-A95F3E4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038B149-FE53-BEB9-1308-B518B958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914771"/>
            <a:ext cx="3600000" cy="21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CFE5-987B-43F3-33F1-8675CE3AE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Digital Alarm Receiving Centre Framework</a:t>
            </a:r>
          </a:p>
        </p:txBody>
      </p:sp>
    </p:spTree>
    <p:extLst>
      <p:ext uri="{BB962C8B-B14F-4D97-AF65-F5344CB8AC3E}">
        <p14:creationId xmlns:p14="http://schemas.microsoft.com/office/powerpoint/2010/main" val="316025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A43F4-9F02-1688-104B-C063B2D7F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2664" y="2143001"/>
            <a:ext cx="2376895" cy="2767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5A379-95CB-39AE-B69A-DAD67033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30" y="3175820"/>
            <a:ext cx="2629262" cy="1115170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9A3219-60EB-3FAF-3A36-C7281F1A2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" y="3445411"/>
            <a:ext cx="3600000" cy="690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866BF-0202-E98F-E71A-3ABC8DCC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81979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E059-6C5A-06CC-E7F3-313B4E05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208705"/>
            <a:ext cx="1205484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What is the Shared ARC and why do we need it?</a:t>
            </a:r>
          </a:p>
        </p:txBody>
      </p:sp>
      <p:pic>
        <p:nvPicPr>
          <p:cNvPr id="9" name="Picture 8" descr="Diagram of a cloud computing system&#10;&#10;Description automatically generated">
            <a:extLst>
              <a:ext uri="{FF2B5EF4-FFF2-40B4-BE49-F238E27FC236}">
                <a16:creationId xmlns:a16="http://schemas.microsoft.com/office/drawing/2014/main" id="{4A60EA2A-31E2-AF51-B433-43CCE8C6B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48" y="1743645"/>
            <a:ext cx="8482972" cy="4432179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DEA2F8-95DA-6AB7-A815-7DD9DA392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" y="6151425"/>
            <a:ext cx="2438523" cy="46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0245B-96C2-7F09-7584-E86D49D6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506" y="6093787"/>
            <a:ext cx="1307122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61F82-0F03-A661-28C8-8AD9E4661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99" y="2034053"/>
            <a:ext cx="10016602" cy="4823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CFDFB-7C47-C66D-AEF7-8EE39BA2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91389"/>
            <a:ext cx="1202436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Overview of the collaborative procurement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1A3650-5C70-0ACD-B50C-C09628F37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3" y="6180323"/>
            <a:ext cx="2438523" cy="46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105C23-2672-39E9-75F1-E3B7AF97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19" y="6093923"/>
            <a:ext cx="1307122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3C1078-7B45-CE03-118A-E21FC801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" y="209677"/>
            <a:ext cx="12015216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Benefits of the collaborative procurement</a:t>
            </a:r>
          </a:p>
        </p:txBody>
      </p:sp>
      <p:pic>
        <p:nvPicPr>
          <p:cNvPr id="7" name="Graphic 6" descr="Social network outline">
            <a:extLst>
              <a:ext uri="{FF2B5EF4-FFF2-40B4-BE49-F238E27FC236}">
                <a16:creationId xmlns:a16="http://schemas.microsoft.com/office/drawing/2014/main" id="{2BB40412-2A4E-55BF-7FD1-2156B98C2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7092" y="221332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42C4C-262C-77DD-DCCD-A4D163700E83}"/>
              </a:ext>
            </a:extLst>
          </p:cNvPr>
          <p:cNvSpPr txBox="1"/>
          <p:nvPr/>
        </p:nvSpPr>
        <p:spPr>
          <a:xfrm>
            <a:off x="2845576" y="3127727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User Group</a:t>
            </a:r>
          </a:p>
        </p:txBody>
      </p:sp>
      <p:pic>
        <p:nvPicPr>
          <p:cNvPr id="11" name="Graphic 10" descr="Supply And Demand outline">
            <a:extLst>
              <a:ext uri="{FF2B5EF4-FFF2-40B4-BE49-F238E27FC236}">
                <a16:creationId xmlns:a16="http://schemas.microsoft.com/office/drawing/2014/main" id="{DF20F8C3-9F40-49E2-B9B1-54847CAAA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3682" y="2213326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8ADC56-1032-F276-4159-0F3DDDA4F854}"/>
              </a:ext>
            </a:extLst>
          </p:cNvPr>
          <p:cNvSpPr txBox="1"/>
          <p:nvPr/>
        </p:nvSpPr>
        <p:spPr>
          <a:xfrm>
            <a:off x="5313642" y="3100354"/>
            <a:ext cx="177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Collaborative </a:t>
            </a:r>
          </a:p>
          <a:p>
            <a:pPr algn="ctr"/>
            <a:r>
              <a:rPr lang="en-GB" dirty="0"/>
              <a:t>Pricing</a:t>
            </a:r>
          </a:p>
        </p:txBody>
      </p:sp>
      <p:pic>
        <p:nvPicPr>
          <p:cNvPr id="17" name="Graphic 16" descr="Clipboard Checked outline">
            <a:extLst>
              <a:ext uri="{FF2B5EF4-FFF2-40B4-BE49-F238E27FC236}">
                <a16:creationId xmlns:a16="http://schemas.microsoft.com/office/drawing/2014/main" id="{BAFC8B80-632F-3B10-A480-81374B301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3111" y="2213326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539F4A-924D-205D-6F3F-F95561CE2D22}"/>
              </a:ext>
            </a:extLst>
          </p:cNvPr>
          <p:cNvSpPr txBox="1"/>
          <p:nvPr/>
        </p:nvSpPr>
        <p:spPr>
          <a:xfrm>
            <a:off x="7877489" y="3127726"/>
            <a:ext cx="128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National Agenda</a:t>
            </a:r>
          </a:p>
        </p:txBody>
      </p:sp>
      <p:pic>
        <p:nvPicPr>
          <p:cNvPr id="23" name="Graphic 22" descr="Lightbulb and gear outline">
            <a:extLst>
              <a:ext uri="{FF2B5EF4-FFF2-40B4-BE49-F238E27FC236}">
                <a16:creationId xmlns:a16="http://schemas.microsoft.com/office/drawing/2014/main" id="{87EFFCE4-6E60-22C2-3110-BFB83DD0B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3111" y="3930796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7D92AB9-6C37-1BF9-ADFF-5670ADDD1E84}"/>
              </a:ext>
            </a:extLst>
          </p:cNvPr>
          <p:cNvSpPr txBox="1"/>
          <p:nvPr/>
        </p:nvSpPr>
        <p:spPr>
          <a:xfrm>
            <a:off x="7781223" y="4840243"/>
            <a:ext cx="147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Innovation Built-in</a:t>
            </a:r>
          </a:p>
        </p:txBody>
      </p:sp>
      <p:pic>
        <p:nvPicPr>
          <p:cNvPr id="42" name="Graphic 41" descr="Diploma outline">
            <a:extLst>
              <a:ext uri="{FF2B5EF4-FFF2-40B4-BE49-F238E27FC236}">
                <a16:creationId xmlns:a16="http://schemas.microsoft.com/office/drawing/2014/main" id="{586A95A9-459B-7E9E-0823-7FF4E6DE1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3627" y="4051946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F9311ED-5582-3700-687C-42D502F2B815}"/>
              </a:ext>
            </a:extLst>
          </p:cNvPr>
          <p:cNvSpPr txBox="1"/>
          <p:nvPr/>
        </p:nvSpPr>
        <p:spPr>
          <a:xfrm>
            <a:off x="3037733" y="4845196"/>
            <a:ext cx="168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Collaborative Documentation</a:t>
            </a:r>
          </a:p>
        </p:txBody>
      </p:sp>
      <p:pic>
        <p:nvPicPr>
          <p:cNvPr id="45" name="Graphic 44" descr="Podium outline">
            <a:extLst>
              <a:ext uri="{FF2B5EF4-FFF2-40B4-BE49-F238E27FC236}">
                <a16:creationId xmlns:a16="http://schemas.microsoft.com/office/drawing/2014/main" id="{E0413A08-335D-6CEC-69E3-1B6A8CD9E3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45007" y="4051946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D4FF923-3168-1330-FFE5-0957D89C1C36}"/>
              </a:ext>
            </a:extLst>
          </p:cNvPr>
          <p:cNvSpPr txBox="1"/>
          <p:nvPr/>
        </p:nvSpPr>
        <p:spPr>
          <a:xfrm>
            <a:off x="5438272" y="4966346"/>
            <a:ext cx="132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Award nominated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6D4254-7CEB-1A36-1C33-D7A690116E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3" y="6180323"/>
            <a:ext cx="2438523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9307CD-A9E5-819E-C4B4-3AC579344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9019" y="6093923"/>
            <a:ext cx="1307122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6F97-14A4-D755-6AD9-84AA0E6C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73813"/>
            <a:ext cx="991616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Benefits and achievements of the framework</a:t>
            </a:r>
          </a:p>
        </p:txBody>
      </p:sp>
      <p:pic>
        <p:nvPicPr>
          <p:cNvPr id="4" name="Picture 3" descr="A white map with a black outline&#10;&#10;Description automatically generated with medium confidence">
            <a:extLst>
              <a:ext uri="{FF2B5EF4-FFF2-40B4-BE49-F238E27FC236}">
                <a16:creationId xmlns:a16="http://schemas.microsoft.com/office/drawing/2014/main" id="{E6F5E101-F688-31CF-C149-763560A9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651" y="1814418"/>
            <a:ext cx="3433987" cy="472269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Graphic 2" descr="Marker with solid fill">
            <a:extLst>
              <a:ext uri="{FF2B5EF4-FFF2-40B4-BE49-F238E27FC236}">
                <a16:creationId xmlns:a16="http://schemas.microsoft.com/office/drawing/2014/main" id="{B0DDFB8C-D905-30F9-1246-90F00AE56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1210" y="4647644"/>
            <a:ext cx="355978" cy="355978"/>
          </a:xfrm>
          <a:prstGeom prst="rect">
            <a:avLst/>
          </a:prstGeom>
        </p:spPr>
      </p:pic>
      <p:pic>
        <p:nvPicPr>
          <p:cNvPr id="17" name="Picture 16" descr="A white map with a black outline&#10;&#10;Description automatically generated with medium confidence">
            <a:extLst>
              <a:ext uri="{FF2B5EF4-FFF2-40B4-BE49-F238E27FC236}">
                <a16:creationId xmlns:a16="http://schemas.microsoft.com/office/drawing/2014/main" id="{F59FCCD1-63BF-6142-FC98-8798B8F1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38" y="1738311"/>
            <a:ext cx="3433987" cy="4722696"/>
          </a:xfrm>
          <a:prstGeom prst="rect">
            <a:avLst/>
          </a:prstGeom>
          <a:solidFill>
            <a:srgbClr val="92D050"/>
          </a:solidFill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1C5BD21-F5E4-78F8-57BF-7DE66CBABE0D}"/>
              </a:ext>
            </a:extLst>
          </p:cNvPr>
          <p:cNvGrpSpPr/>
          <p:nvPr/>
        </p:nvGrpSpPr>
        <p:grpSpPr>
          <a:xfrm>
            <a:off x="2852461" y="1754405"/>
            <a:ext cx="2240349" cy="1236879"/>
            <a:chOff x="2852461" y="1754404"/>
            <a:chExt cx="2240349" cy="1236879"/>
          </a:xfrm>
        </p:grpSpPr>
        <p:pic>
          <p:nvPicPr>
            <p:cNvPr id="48" name="Graphic 47" descr="Marker with solid fill">
              <a:extLst>
                <a:ext uri="{FF2B5EF4-FFF2-40B4-BE49-F238E27FC236}">
                  <a16:creationId xmlns:a16="http://schemas.microsoft.com/office/drawing/2014/main" id="{A1B3490A-5F1B-154D-9FE7-B9F06F1FE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69645" y="2668118"/>
              <a:ext cx="323165" cy="323165"/>
            </a:xfrm>
            <a:prstGeom prst="rect">
              <a:avLst/>
            </a:prstGeom>
          </p:spPr>
        </p:pic>
        <p:sp>
          <p:nvSpPr>
            <p:cNvPr id="49" name="Rounded Rectangle 24">
              <a:extLst>
                <a:ext uri="{FF2B5EF4-FFF2-40B4-BE49-F238E27FC236}">
                  <a16:creationId xmlns:a16="http://schemas.microsoft.com/office/drawing/2014/main" id="{2785814E-8B17-D197-5279-23F7E5A6F02D}"/>
                </a:ext>
              </a:extLst>
            </p:cNvPr>
            <p:cNvSpPr/>
            <p:nvPr/>
          </p:nvSpPr>
          <p:spPr>
            <a:xfrm>
              <a:off x="2852461" y="1754404"/>
              <a:ext cx="1284203" cy="574414"/>
            </a:xfrm>
            <a:prstGeom prst="roundRect">
              <a:avLst>
                <a:gd name="adj" fmla="val 10421"/>
              </a:avLst>
            </a:prstGeom>
            <a:solidFill>
              <a:srgbClr val="FF8C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Helvetica Neue"/>
                </a:rPr>
                <a:t>Western Isles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Helvetica Neue"/>
                </a:rPr>
                <a:t>Live from December 2023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endParaRPr>
            </a:p>
          </p:txBody>
        </p:sp>
        <p:cxnSp>
          <p:nvCxnSpPr>
            <p:cNvPr id="50" name="Elbow Connector 26">
              <a:extLst>
                <a:ext uri="{FF2B5EF4-FFF2-40B4-BE49-F238E27FC236}">
                  <a16:creationId xmlns:a16="http://schemas.microsoft.com/office/drawing/2014/main" id="{DED771DD-5FC1-A367-D19F-BE935CCBF9D1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rot="16200000" flipV="1">
              <a:off x="4209271" y="1946161"/>
              <a:ext cx="649351" cy="794565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ounded Rectangle 31">
            <a:extLst>
              <a:ext uri="{FF2B5EF4-FFF2-40B4-BE49-F238E27FC236}">
                <a16:creationId xmlns:a16="http://schemas.microsoft.com/office/drawing/2014/main" id="{FCA6835B-CAD6-9305-49EF-FFD83C79E592}"/>
              </a:ext>
            </a:extLst>
          </p:cNvPr>
          <p:cNvSpPr/>
          <p:nvPr/>
        </p:nvSpPr>
        <p:spPr>
          <a:xfrm>
            <a:off x="7106428" y="5137834"/>
            <a:ext cx="1076540" cy="670655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Edinburgh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Live from May 2024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cxnSp>
        <p:nvCxnSpPr>
          <p:cNvPr id="52" name="Elbow Connector 33">
            <a:extLst>
              <a:ext uri="{FF2B5EF4-FFF2-40B4-BE49-F238E27FC236}">
                <a16:creationId xmlns:a16="http://schemas.microsoft.com/office/drawing/2014/main" id="{4508D87B-9A61-F568-631C-7E08F0DF4651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6751650" y="5079038"/>
            <a:ext cx="893048" cy="58796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ounded Rectangle 36">
            <a:extLst>
              <a:ext uri="{FF2B5EF4-FFF2-40B4-BE49-F238E27FC236}">
                <a16:creationId xmlns:a16="http://schemas.microsoft.com/office/drawing/2014/main" id="{8307F7B2-3AEE-BFE3-1B3C-0605B3503EB5}"/>
              </a:ext>
            </a:extLst>
          </p:cNvPr>
          <p:cNvSpPr/>
          <p:nvPr/>
        </p:nvSpPr>
        <p:spPr>
          <a:xfrm>
            <a:off x="3515423" y="5923060"/>
            <a:ext cx="1092171" cy="509314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South Ayrshire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Live from July 2024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cxnSp>
        <p:nvCxnSpPr>
          <p:cNvPr id="54" name="Elbow Connector 38">
            <a:extLst>
              <a:ext uri="{FF2B5EF4-FFF2-40B4-BE49-F238E27FC236}">
                <a16:creationId xmlns:a16="http://schemas.microsoft.com/office/drawing/2014/main" id="{F5CF97DF-5736-0E76-C133-A2AACBA3675F}"/>
              </a:ext>
            </a:extLst>
          </p:cNvPr>
          <p:cNvCxnSpPr>
            <a:cxnSpLocks/>
            <a:endCxn id="53" idx="0"/>
          </p:cNvCxnSpPr>
          <p:nvPr/>
        </p:nvCxnSpPr>
        <p:spPr>
          <a:xfrm rot="10800000" flipV="1">
            <a:off x="4061509" y="5862334"/>
            <a:ext cx="1852320" cy="60726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Graphic 54" descr="Marker with solid fill">
            <a:extLst>
              <a:ext uri="{FF2B5EF4-FFF2-40B4-BE49-F238E27FC236}">
                <a16:creationId xmlns:a16="http://schemas.microsoft.com/office/drawing/2014/main" id="{6FBC0E51-28A8-EFC0-8215-E977A147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303" y="4747060"/>
            <a:ext cx="323165" cy="323165"/>
          </a:xfrm>
          <a:prstGeom prst="rect">
            <a:avLst/>
          </a:prstGeom>
        </p:spPr>
      </p:pic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80243398-B404-BE1B-B30D-D8020C370213}"/>
              </a:ext>
            </a:extLst>
          </p:cNvPr>
          <p:cNvSpPr/>
          <p:nvPr/>
        </p:nvSpPr>
        <p:spPr>
          <a:xfrm>
            <a:off x="8741479" y="6166225"/>
            <a:ext cx="1254587" cy="555241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Falkirk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Lateral adopter March 2024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cxnSp>
        <p:nvCxnSpPr>
          <p:cNvPr id="57" name="Elbow Connector 43">
            <a:extLst>
              <a:ext uri="{FF2B5EF4-FFF2-40B4-BE49-F238E27FC236}">
                <a16:creationId xmlns:a16="http://schemas.microsoft.com/office/drawing/2014/main" id="{B0621193-037C-EC64-C2BB-46BDED66B908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6511510" y="4906222"/>
            <a:ext cx="2229969" cy="1537624"/>
          </a:xfrm>
          <a:prstGeom prst="bentConnector3">
            <a:avLst>
              <a:gd name="adj1" fmla="val 7853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ounded Rectangle 41">
            <a:extLst>
              <a:ext uri="{FF2B5EF4-FFF2-40B4-BE49-F238E27FC236}">
                <a16:creationId xmlns:a16="http://schemas.microsoft.com/office/drawing/2014/main" id="{D2FAF7D6-ACEC-FCCE-6179-68B25916A03A}"/>
              </a:ext>
            </a:extLst>
          </p:cNvPr>
          <p:cNvSpPr/>
          <p:nvPr/>
        </p:nvSpPr>
        <p:spPr>
          <a:xfrm>
            <a:off x="9878994" y="5488260"/>
            <a:ext cx="1254587" cy="626432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Fife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Lateral adopter June 2023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cxnSp>
        <p:nvCxnSpPr>
          <p:cNvPr id="59" name="Elbow Connector 49">
            <a:extLst>
              <a:ext uri="{FF2B5EF4-FFF2-40B4-BE49-F238E27FC236}">
                <a16:creationId xmlns:a16="http://schemas.microsoft.com/office/drawing/2014/main" id="{416B627C-C6FB-228E-4C1E-59435E141FF8}"/>
              </a:ext>
            </a:extLst>
          </p:cNvPr>
          <p:cNvCxnSpPr>
            <a:cxnSpLocks/>
          </p:cNvCxnSpPr>
          <p:nvPr/>
        </p:nvCxnSpPr>
        <p:spPr>
          <a:xfrm>
            <a:off x="6992126" y="4734977"/>
            <a:ext cx="2971249" cy="1055128"/>
          </a:xfrm>
          <a:prstGeom prst="bentConnector3">
            <a:avLst>
              <a:gd name="adj1" fmla="val 4807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ounded Rectangle 51">
            <a:extLst>
              <a:ext uri="{FF2B5EF4-FFF2-40B4-BE49-F238E27FC236}">
                <a16:creationId xmlns:a16="http://schemas.microsoft.com/office/drawing/2014/main" id="{F0887664-88F1-163C-1D6B-F441F7285E72}"/>
              </a:ext>
            </a:extLst>
          </p:cNvPr>
          <p:cNvSpPr/>
          <p:nvPr/>
        </p:nvSpPr>
        <p:spPr>
          <a:xfrm>
            <a:off x="9368773" y="4186995"/>
            <a:ext cx="1268554" cy="575539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Perth and Kinross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Live from May 2025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07DE65B7-52E0-A537-67D0-0E4331EDCC28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594492" y="4421652"/>
            <a:ext cx="2774282" cy="53113"/>
          </a:xfrm>
          <a:prstGeom prst="bentConnector3">
            <a:avLst>
              <a:gd name="adj1" fmla="val 8377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58">
            <a:extLst>
              <a:ext uri="{FF2B5EF4-FFF2-40B4-BE49-F238E27FC236}">
                <a16:creationId xmlns:a16="http://schemas.microsoft.com/office/drawing/2014/main" id="{43076A83-93B6-E1F2-76C3-2F665F3445F5}"/>
              </a:ext>
            </a:extLst>
          </p:cNvPr>
          <p:cNvCxnSpPr>
            <a:cxnSpLocks/>
          </p:cNvCxnSpPr>
          <p:nvPr/>
        </p:nvCxnSpPr>
        <p:spPr>
          <a:xfrm rot="10800000">
            <a:off x="1915693" y="4099659"/>
            <a:ext cx="4170333" cy="852874"/>
          </a:xfrm>
          <a:prstGeom prst="bentConnector3">
            <a:avLst>
              <a:gd name="adj1" fmla="val 7857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6C967622-4CF0-DF80-ACEF-27EC86B968FB}"/>
              </a:ext>
            </a:extLst>
          </p:cNvPr>
          <p:cNvCxnSpPr>
            <a:cxnSpLocks/>
            <a:endCxn id="88" idx="3"/>
          </p:cNvCxnSpPr>
          <p:nvPr/>
        </p:nvCxnSpPr>
        <p:spPr>
          <a:xfrm rot="10800000">
            <a:off x="4261597" y="4199461"/>
            <a:ext cx="1658208" cy="636843"/>
          </a:xfrm>
          <a:prstGeom prst="bentConnector3">
            <a:avLst>
              <a:gd name="adj1" fmla="val 8751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71">
            <a:extLst>
              <a:ext uri="{FF2B5EF4-FFF2-40B4-BE49-F238E27FC236}">
                <a16:creationId xmlns:a16="http://schemas.microsoft.com/office/drawing/2014/main" id="{C1D9E78E-7D44-033E-9631-4995D1E00C16}"/>
              </a:ext>
            </a:extLst>
          </p:cNvPr>
          <p:cNvCxnSpPr>
            <a:cxnSpLocks/>
            <a:endCxn id="90" idx="1"/>
          </p:cNvCxnSpPr>
          <p:nvPr/>
        </p:nvCxnSpPr>
        <p:spPr>
          <a:xfrm rot="10800000" flipV="1">
            <a:off x="4773191" y="5476475"/>
            <a:ext cx="1716633" cy="969441"/>
          </a:xfrm>
          <a:prstGeom prst="bentConnector3">
            <a:avLst>
              <a:gd name="adj1" fmla="val 1700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6" name="Graphic 65" descr="Marker with solid fill">
            <a:extLst>
              <a:ext uri="{FF2B5EF4-FFF2-40B4-BE49-F238E27FC236}">
                <a16:creationId xmlns:a16="http://schemas.microsoft.com/office/drawing/2014/main" id="{49E18CB9-61B4-32A0-C317-E67C11F35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7586" y="3261777"/>
            <a:ext cx="323165" cy="323165"/>
          </a:xfrm>
          <a:prstGeom prst="rect">
            <a:avLst/>
          </a:prstGeom>
        </p:spPr>
      </p:pic>
      <p:cxnSp>
        <p:nvCxnSpPr>
          <p:cNvPr id="67" name="Elbow Connector 26">
            <a:extLst>
              <a:ext uri="{FF2B5EF4-FFF2-40B4-BE49-F238E27FC236}">
                <a16:creationId xmlns:a16="http://schemas.microsoft.com/office/drawing/2014/main" id="{EEB7CD8D-E3A3-00E3-123B-C7E3D2F7B2F4}"/>
              </a:ext>
            </a:extLst>
          </p:cNvPr>
          <p:cNvCxnSpPr>
            <a:cxnSpLocks/>
          </p:cNvCxnSpPr>
          <p:nvPr/>
        </p:nvCxnSpPr>
        <p:spPr>
          <a:xfrm rot="10800000">
            <a:off x="4043499" y="3314417"/>
            <a:ext cx="2066955" cy="1239609"/>
          </a:xfrm>
          <a:prstGeom prst="bentConnector3">
            <a:avLst>
              <a:gd name="adj1" fmla="val 7182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49">
            <a:extLst>
              <a:ext uri="{FF2B5EF4-FFF2-40B4-BE49-F238E27FC236}">
                <a16:creationId xmlns:a16="http://schemas.microsoft.com/office/drawing/2014/main" id="{C9B1044C-D9C7-05DC-3653-B75D69EC0C19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6449411" y="4583057"/>
            <a:ext cx="2708031" cy="379469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ounded Rectangle 56">
            <a:extLst>
              <a:ext uri="{FF2B5EF4-FFF2-40B4-BE49-F238E27FC236}">
                <a16:creationId xmlns:a16="http://schemas.microsoft.com/office/drawing/2014/main" id="{6B81808A-231C-899E-30ED-ECFE3CF65F12}"/>
              </a:ext>
            </a:extLst>
          </p:cNvPr>
          <p:cNvSpPr/>
          <p:nvPr/>
        </p:nvSpPr>
        <p:spPr>
          <a:xfrm>
            <a:off x="8489408" y="4962526"/>
            <a:ext cx="1336068" cy="612481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Clackmannanshire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Live February 2025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cxnSp>
        <p:nvCxnSpPr>
          <p:cNvPr id="70" name="Elbow Connector 49">
            <a:extLst>
              <a:ext uri="{FF2B5EF4-FFF2-40B4-BE49-F238E27FC236}">
                <a16:creationId xmlns:a16="http://schemas.microsoft.com/office/drawing/2014/main" id="{1ADA8299-628F-E9C2-ABD7-0763F25623EA}"/>
              </a:ext>
            </a:extLst>
          </p:cNvPr>
          <p:cNvCxnSpPr>
            <a:cxnSpLocks/>
          </p:cNvCxnSpPr>
          <p:nvPr/>
        </p:nvCxnSpPr>
        <p:spPr>
          <a:xfrm flipV="1">
            <a:off x="7128321" y="3605306"/>
            <a:ext cx="3064521" cy="63702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56">
            <a:extLst>
              <a:ext uri="{FF2B5EF4-FFF2-40B4-BE49-F238E27FC236}">
                <a16:creationId xmlns:a16="http://schemas.microsoft.com/office/drawing/2014/main" id="{EA9AEE23-ED7B-CB20-28E8-27D4E8CBC3DD}"/>
              </a:ext>
            </a:extLst>
          </p:cNvPr>
          <p:cNvSpPr/>
          <p:nvPr/>
        </p:nvSpPr>
        <p:spPr>
          <a:xfrm>
            <a:off x="10152256" y="3290332"/>
            <a:ext cx="1157193" cy="626432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Angus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Live from April 2025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Rounded Rectangle 56">
            <a:extLst>
              <a:ext uri="{FF2B5EF4-FFF2-40B4-BE49-F238E27FC236}">
                <a16:creationId xmlns:a16="http://schemas.microsoft.com/office/drawing/2014/main" id="{760C70D6-7B3B-E79E-C557-3C78ADACE155}"/>
              </a:ext>
            </a:extLst>
          </p:cNvPr>
          <p:cNvSpPr/>
          <p:nvPr/>
        </p:nvSpPr>
        <p:spPr>
          <a:xfrm>
            <a:off x="6883724" y="2506324"/>
            <a:ext cx="1209876" cy="674694"/>
          </a:xfrm>
          <a:prstGeom prst="roundRect">
            <a:avLst>
              <a:gd name="adj" fmla="val 10421"/>
            </a:avLst>
          </a:prstGeom>
          <a:solidFill>
            <a:srgbClr val="FFCB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Moray</a:t>
            </a:r>
          </a:p>
          <a:p>
            <a:pPr lvl="0" defTabSz="457200">
              <a:defRPr/>
            </a:pPr>
            <a:r>
              <a:rPr lang="en-GB" sz="1000" dirty="0">
                <a:solidFill>
                  <a:sysClr val="windowText" lastClr="000000"/>
                </a:solidFill>
                <a:latin typeface="Century Gothic" panose="020B0502020202020204" pitchFamily="34" charset="0"/>
                <a:sym typeface="Helvetica Neue"/>
              </a:rPr>
              <a:t>Phased Go Live – August 2025 onwards</a:t>
            </a:r>
            <a:endParaRPr lang="en-GB" sz="1000" dirty="0">
              <a:solidFill>
                <a:prstClr val="white"/>
              </a:solidFill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73" name="Rounded Rectangle 56">
            <a:extLst>
              <a:ext uri="{FF2B5EF4-FFF2-40B4-BE49-F238E27FC236}">
                <a16:creationId xmlns:a16="http://schemas.microsoft.com/office/drawing/2014/main" id="{505977AE-40D1-F62B-4387-FEED4F8F54C0}"/>
              </a:ext>
            </a:extLst>
          </p:cNvPr>
          <p:cNvSpPr/>
          <p:nvPr/>
        </p:nvSpPr>
        <p:spPr>
          <a:xfrm>
            <a:off x="8660583" y="1808734"/>
            <a:ext cx="1218412" cy="696100"/>
          </a:xfrm>
          <a:prstGeom prst="roundRect">
            <a:avLst>
              <a:gd name="adj" fmla="val 10421"/>
            </a:avLst>
          </a:prstGeom>
          <a:solidFill>
            <a:srgbClr val="FFCB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Aberdeen City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Phased Go Live – August 2025 onwards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75" name="Rounded Rectangle 56">
            <a:extLst>
              <a:ext uri="{FF2B5EF4-FFF2-40B4-BE49-F238E27FC236}">
                <a16:creationId xmlns:a16="http://schemas.microsoft.com/office/drawing/2014/main" id="{8D9BFAFA-FD2E-A0C9-F41F-216B1F616E73}"/>
              </a:ext>
            </a:extLst>
          </p:cNvPr>
          <p:cNvSpPr/>
          <p:nvPr/>
        </p:nvSpPr>
        <p:spPr>
          <a:xfrm>
            <a:off x="8717578" y="2686772"/>
            <a:ext cx="1157193" cy="755973"/>
          </a:xfrm>
          <a:prstGeom prst="roundRect">
            <a:avLst>
              <a:gd name="adj" fmla="val 10421"/>
            </a:avLst>
          </a:prstGeom>
          <a:solidFill>
            <a:srgbClr val="FFCB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Aberdeenshire</a:t>
            </a:r>
          </a:p>
          <a:p>
            <a:pPr lvl="0" defTabSz="457200">
              <a:defRPr/>
            </a:pPr>
            <a:r>
              <a:rPr lang="en-GB" sz="1000" dirty="0">
                <a:solidFill>
                  <a:sysClr val="windowText" lastClr="000000"/>
                </a:solidFill>
                <a:latin typeface="Century Gothic" panose="020B0502020202020204" pitchFamily="34" charset="0"/>
                <a:sym typeface="Helvetica Neue"/>
              </a:rPr>
              <a:t>Phased Go Live – August 2025 onwards</a:t>
            </a:r>
            <a:endParaRPr lang="en-GB" sz="1000" dirty="0">
              <a:solidFill>
                <a:prstClr val="white"/>
              </a:solidFill>
              <a:latin typeface="Century Gothic" panose="020B0502020202020204" pitchFamily="34" charset="0"/>
              <a:sym typeface="Helvetica Neue"/>
            </a:endParaRPr>
          </a:p>
        </p:txBody>
      </p:sp>
      <p:cxnSp>
        <p:nvCxnSpPr>
          <p:cNvPr id="76" name="Elbow Connector 49">
            <a:extLst>
              <a:ext uri="{FF2B5EF4-FFF2-40B4-BE49-F238E27FC236}">
                <a16:creationId xmlns:a16="http://schemas.microsoft.com/office/drawing/2014/main" id="{2A876D27-76B3-6AFA-2D37-196FB7F68A2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48102" y="2995336"/>
            <a:ext cx="483716" cy="16158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49">
            <a:extLst>
              <a:ext uri="{FF2B5EF4-FFF2-40B4-BE49-F238E27FC236}">
                <a16:creationId xmlns:a16="http://schemas.microsoft.com/office/drawing/2014/main" id="{607C217B-B706-6313-ECFF-085572F6CFEA}"/>
              </a:ext>
            </a:extLst>
          </p:cNvPr>
          <p:cNvCxnSpPr>
            <a:cxnSpLocks/>
          </p:cNvCxnSpPr>
          <p:nvPr/>
        </p:nvCxnSpPr>
        <p:spPr>
          <a:xfrm flipV="1">
            <a:off x="7318284" y="2189643"/>
            <a:ext cx="1342298" cy="1289254"/>
          </a:xfrm>
          <a:prstGeom prst="bentConnector3">
            <a:avLst>
              <a:gd name="adj1" fmla="val 766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7E9E2CA7-ACDD-E764-9443-C7EF20319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3965" y="4567482"/>
            <a:ext cx="323165" cy="323165"/>
          </a:xfrm>
          <a:prstGeom prst="rect">
            <a:avLst/>
          </a:prstGeom>
        </p:spPr>
      </p:pic>
      <p:cxnSp>
        <p:nvCxnSpPr>
          <p:cNvPr id="79" name="Elbow Connector 49">
            <a:extLst>
              <a:ext uri="{FF2B5EF4-FFF2-40B4-BE49-F238E27FC236}">
                <a16:creationId xmlns:a16="http://schemas.microsoft.com/office/drawing/2014/main" id="{30FCCBBD-9AC1-D535-2C9E-BC803A075BD4}"/>
              </a:ext>
            </a:extLst>
          </p:cNvPr>
          <p:cNvCxnSpPr>
            <a:cxnSpLocks/>
          </p:cNvCxnSpPr>
          <p:nvPr/>
        </p:nvCxnSpPr>
        <p:spPr>
          <a:xfrm flipV="1">
            <a:off x="7253479" y="3071426"/>
            <a:ext cx="1506427" cy="972860"/>
          </a:xfrm>
          <a:prstGeom prst="bentConnector3">
            <a:avLst>
              <a:gd name="adj1" fmla="val 8240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A9E560EF-6990-CAFF-547E-3876C5B20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5815" y="4775916"/>
            <a:ext cx="323166" cy="323165"/>
          </a:xfrm>
          <a:prstGeom prst="rect">
            <a:avLst/>
          </a:prstGeom>
        </p:spPr>
      </p:pic>
      <p:cxnSp>
        <p:nvCxnSpPr>
          <p:cNvPr id="81" name="Elbow Connector 62">
            <a:extLst>
              <a:ext uri="{FF2B5EF4-FFF2-40B4-BE49-F238E27FC236}">
                <a16:creationId xmlns:a16="http://schemas.microsoft.com/office/drawing/2014/main" id="{E3894689-EAFE-D392-9F12-6EA9DAD9E1F6}"/>
              </a:ext>
            </a:extLst>
          </p:cNvPr>
          <p:cNvCxnSpPr>
            <a:cxnSpLocks/>
            <a:endCxn id="84" idx="3"/>
          </p:cNvCxnSpPr>
          <p:nvPr/>
        </p:nvCxnSpPr>
        <p:spPr>
          <a:xfrm rot="10800000" flipV="1">
            <a:off x="2561713" y="5282252"/>
            <a:ext cx="3507555" cy="751830"/>
          </a:xfrm>
          <a:prstGeom prst="bentConnector3">
            <a:avLst>
              <a:gd name="adj1" fmla="val 8393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Elbow Connector 62">
            <a:extLst>
              <a:ext uri="{FF2B5EF4-FFF2-40B4-BE49-F238E27FC236}">
                <a16:creationId xmlns:a16="http://schemas.microsoft.com/office/drawing/2014/main" id="{8081EDA4-0F50-30DB-C9E7-D3A72D4D42F5}"/>
              </a:ext>
            </a:extLst>
          </p:cNvPr>
          <p:cNvCxnSpPr>
            <a:cxnSpLocks/>
            <a:endCxn id="83" idx="3"/>
          </p:cNvCxnSpPr>
          <p:nvPr/>
        </p:nvCxnSpPr>
        <p:spPr>
          <a:xfrm rot="10800000">
            <a:off x="1617150" y="5030597"/>
            <a:ext cx="4186290" cy="7192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Rounded Rectangle 56">
            <a:extLst>
              <a:ext uri="{FF2B5EF4-FFF2-40B4-BE49-F238E27FC236}">
                <a16:creationId xmlns:a16="http://schemas.microsoft.com/office/drawing/2014/main" id="{8F9040A7-90C1-FFE4-0648-B5C9B7EADF13}"/>
              </a:ext>
            </a:extLst>
          </p:cNvPr>
          <p:cNvSpPr/>
          <p:nvPr/>
        </p:nvSpPr>
        <p:spPr>
          <a:xfrm>
            <a:off x="309923" y="4584717"/>
            <a:ext cx="1307227" cy="891758"/>
          </a:xfrm>
          <a:prstGeom prst="roundRect">
            <a:avLst>
              <a:gd name="adj" fmla="val 10421"/>
            </a:avLst>
          </a:prstGeom>
          <a:solidFill>
            <a:srgbClr val="FFCBBB"/>
          </a:solidFill>
          <a:ln w="38100">
            <a:solidFill>
              <a:srgbClr val="FF8C69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Inverclyde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Adopter via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Bield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 Phased Go Live from June 2025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84" name="Rounded Rectangle 56">
            <a:extLst>
              <a:ext uri="{FF2B5EF4-FFF2-40B4-BE49-F238E27FC236}">
                <a16:creationId xmlns:a16="http://schemas.microsoft.com/office/drawing/2014/main" id="{033DEB01-B6A2-9B69-7CC8-A8FEFB9B58D6}"/>
              </a:ext>
            </a:extLst>
          </p:cNvPr>
          <p:cNvSpPr/>
          <p:nvPr/>
        </p:nvSpPr>
        <p:spPr>
          <a:xfrm>
            <a:off x="1058419" y="5624317"/>
            <a:ext cx="1503293" cy="819529"/>
          </a:xfrm>
          <a:prstGeom prst="roundRect">
            <a:avLst>
              <a:gd name="adj" fmla="val 10421"/>
            </a:avLst>
          </a:prstGeom>
          <a:solidFill>
            <a:srgbClr val="FFCBBB"/>
          </a:solidFill>
          <a:ln w="38100">
            <a:solidFill>
              <a:srgbClr val="FF8C69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Renfrewshire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Adopter via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Bield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 – Scheduled to be Live end August 2025</a:t>
            </a:r>
          </a:p>
        </p:txBody>
      </p:sp>
      <p:sp>
        <p:nvSpPr>
          <p:cNvPr id="85" name="Rounded Rectangle 56">
            <a:extLst>
              <a:ext uri="{FF2B5EF4-FFF2-40B4-BE49-F238E27FC236}">
                <a16:creationId xmlns:a16="http://schemas.microsoft.com/office/drawing/2014/main" id="{439E2745-D186-2E98-15D5-38ED5138BB6B}"/>
              </a:ext>
            </a:extLst>
          </p:cNvPr>
          <p:cNvSpPr/>
          <p:nvPr/>
        </p:nvSpPr>
        <p:spPr>
          <a:xfrm>
            <a:off x="5094551" y="2464916"/>
            <a:ext cx="1402637" cy="807164"/>
          </a:xfrm>
          <a:prstGeom prst="roundRect">
            <a:avLst>
              <a:gd name="adj" fmla="val 10421"/>
            </a:avLst>
          </a:prstGeom>
          <a:solidFill>
            <a:srgbClr val="FFCBBB"/>
          </a:solidFill>
          <a:ln w="38100">
            <a:solidFill>
              <a:srgbClr val="FF8C69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Bield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 HQ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(+ reach through 28 local authority regions) 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Phased Go Live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fromJune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 2025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86" name="Rounded Rectangle 55">
            <a:extLst>
              <a:ext uri="{FF2B5EF4-FFF2-40B4-BE49-F238E27FC236}">
                <a16:creationId xmlns:a16="http://schemas.microsoft.com/office/drawing/2014/main" id="{69E7E49B-0732-C4A0-6524-0AEEE13946D6}"/>
              </a:ext>
            </a:extLst>
          </p:cNvPr>
          <p:cNvSpPr/>
          <p:nvPr/>
        </p:nvSpPr>
        <p:spPr>
          <a:xfrm>
            <a:off x="882832" y="3706728"/>
            <a:ext cx="1156912" cy="775811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East Dunbartonshire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Live from October 2024</a:t>
            </a:r>
          </a:p>
        </p:txBody>
      </p:sp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46F665C9-EF80-DBED-5C05-58D8F4CE2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0158" y="3358177"/>
            <a:ext cx="323165" cy="323165"/>
          </a:xfrm>
          <a:prstGeom prst="rect">
            <a:avLst/>
          </a:prstGeom>
        </p:spPr>
      </p:pic>
      <p:sp>
        <p:nvSpPr>
          <p:cNvPr id="88" name="Rounded Rectangle 56">
            <a:extLst>
              <a:ext uri="{FF2B5EF4-FFF2-40B4-BE49-F238E27FC236}">
                <a16:creationId xmlns:a16="http://schemas.microsoft.com/office/drawing/2014/main" id="{66FED498-CA0E-EA51-C830-FF4696D98C68}"/>
              </a:ext>
            </a:extLst>
          </p:cNvPr>
          <p:cNvSpPr/>
          <p:nvPr/>
        </p:nvSpPr>
        <p:spPr>
          <a:xfrm>
            <a:off x="3104685" y="3849211"/>
            <a:ext cx="1156913" cy="700499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West Dunbartonshire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Live from October 2024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cxnSp>
        <p:nvCxnSpPr>
          <p:cNvPr id="89" name="Elbow Connector 26">
            <a:extLst>
              <a:ext uri="{FF2B5EF4-FFF2-40B4-BE49-F238E27FC236}">
                <a16:creationId xmlns:a16="http://schemas.microsoft.com/office/drawing/2014/main" id="{A8BDB8FF-C48F-4EF5-4BE1-DE5AAFFE3F7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18625" y="3738467"/>
            <a:ext cx="1411195" cy="47950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Rounded Rectangle 69">
            <a:extLst>
              <a:ext uri="{FF2B5EF4-FFF2-40B4-BE49-F238E27FC236}">
                <a16:creationId xmlns:a16="http://schemas.microsoft.com/office/drawing/2014/main" id="{8FA074D3-AD8B-AD42-DDFD-67E7348038A8}"/>
              </a:ext>
            </a:extLst>
          </p:cNvPr>
          <p:cNvSpPr/>
          <p:nvPr/>
        </p:nvSpPr>
        <p:spPr>
          <a:xfrm>
            <a:off x="4773191" y="6146046"/>
            <a:ext cx="1319586" cy="599741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South Lanarkshire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Live from October 2024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53031D77-3F44-BFBE-9235-52E3929E3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2684" y="5299569"/>
            <a:ext cx="323165" cy="323165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E059A6E7-E44E-5B00-92A0-28C23A1D1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2835" y="5647117"/>
            <a:ext cx="323165" cy="323165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AD0E831F-D65E-3F86-7B09-CF031311D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7659" y="4925887"/>
            <a:ext cx="323165" cy="323165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8CAA4ED7-2121-9E78-AB99-F02414802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6153" y="4064322"/>
            <a:ext cx="323165" cy="323165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CD316EE7-07DF-5350-F425-6EC4CCCE8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91614" y="4255749"/>
            <a:ext cx="323165" cy="323165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7E489054-0FFB-9D57-4D7A-2B2BDDB27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153" y="4400817"/>
            <a:ext cx="323165" cy="323165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63DCBABD-DFA5-3D37-84F0-3496A481B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1285" y="4654680"/>
            <a:ext cx="323165" cy="323165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6B476AA7-710E-37D7-CA88-78A9F8BC3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78319" y="4439369"/>
            <a:ext cx="323165" cy="323165"/>
          </a:xfrm>
          <a:prstGeom prst="rect">
            <a:avLst/>
          </a:prstGeom>
        </p:spPr>
      </p:pic>
      <p:pic>
        <p:nvPicPr>
          <p:cNvPr id="99" name="Graphic 98" descr="Marker with solid fill">
            <a:extLst>
              <a:ext uri="{FF2B5EF4-FFF2-40B4-BE49-F238E27FC236}">
                <a16:creationId xmlns:a16="http://schemas.microsoft.com/office/drawing/2014/main" id="{9392331C-ABAF-9720-7231-CD89ED1FE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1311" y="3868752"/>
            <a:ext cx="323165" cy="323165"/>
          </a:xfrm>
          <a:prstGeom prst="rect">
            <a:avLst/>
          </a:prstGeom>
        </p:spPr>
      </p:pic>
      <p:pic>
        <p:nvPicPr>
          <p:cNvPr id="100" name="Graphic 99" descr="Marker with solid fill">
            <a:extLst>
              <a:ext uri="{FF2B5EF4-FFF2-40B4-BE49-F238E27FC236}">
                <a16:creationId xmlns:a16="http://schemas.microsoft.com/office/drawing/2014/main" id="{AEF0B447-E29F-B104-4D41-E69C2C48E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8267" y="4947774"/>
            <a:ext cx="323165" cy="323165"/>
          </a:xfrm>
          <a:prstGeom prst="rect">
            <a:avLst/>
          </a:prstGeom>
        </p:spPr>
      </p:pic>
      <p:pic>
        <p:nvPicPr>
          <p:cNvPr id="101" name="Graphic 100" descr="Marker with solid fill">
            <a:extLst>
              <a:ext uri="{FF2B5EF4-FFF2-40B4-BE49-F238E27FC236}">
                <a16:creationId xmlns:a16="http://schemas.microsoft.com/office/drawing/2014/main" id="{34D964AA-EBFE-2355-5F6E-5467D9D1F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2226" y="5124948"/>
            <a:ext cx="323165" cy="323165"/>
          </a:xfrm>
          <a:prstGeom prst="rect">
            <a:avLst/>
          </a:prstGeom>
        </p:spPr>
      </p:pic>
      <p:pic>
        <p:nvPicPr>
          <p:cNvPr id="102" name="Graphic 101" descr="Marker with solid fill">
            <a:extLst>
              <a:ext uri="{FF2B5EF4-FFF2-40B4-BE49-F238E27FC236}">
                <a16:creationId xmlns:a16="http://schemas.microsoft.com/office/drawing/2014/main" id="{837AD1B2-8FBF-35F3-5898-19D161A01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6920" y="4601776"/>
            <a:ext cx="323165" cy="323165"/>
          </a:xfrm>
          <a:prstGeom prst="rect">
            <a:avLst/>
          </a:prstGeom>
        </p:spPr>
      </p:pic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75AE00C6-1760-08E1-2F05-4A9542E51AA5}"/>
              </a:ext>
            </a:extLst>
          </p:cNvPr>
          <p:cNvCxnSpPr/>
          <p:nvPr/>
        </p:nvCxnSpPr>
        <p:spPr>
          <a:xfrm>
            <a:off x="6391614" y="5137834"/>
            <a:ext cx="914400" cy="914400"/>
          </a:xfrm>
          <a:prstGeom prst="bentConnector3">
            <a:avLst>
              <a:gd name="adj1" fmla="val 2905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56">
            <a:extLst>
              <a:ext uri="{FF2B5EF4-FFF2-40B4-BE49-F238E27FC236}">
                <a16:creationId xmlns:a16="http://schemas.microsoft.com/office/drawing/2014/main" id="{51F6A0D1-FB07-B2A0-277C-467F7C84E4E7}"/>
              </a:ext>
            </a:extLst>
          </p:cNvPr>
          <p:cNvSpPr/>
          <p:nvPr/>
        </p:nvSpPr>
        <p:spPr>
          <a:xfrm>
            <a:off x="2901485" y="2958382"/>
            <a:ext cx="1268554" cy="667943"/>
          </a:xfrm>
          <a:prstGeom prst="roundRect">
            <a:avLst>
              <a:gd name="adj" fmla="val 10421"/>
            </a:avLst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Stirling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 Neue"/>
              </a:rPr>
              <a:t>Live February 2025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06" name="Rounded Rectangle 56">
            <a:extLst>
              <a:ext uri="{FF2B5EF4-FFF2-40B4-BE49-F238E27FC236}">
                <a16:creationId xmlns:a16="http://schemas.microsoft.com/office/drawing/2014/main" id="{1138FFC2-ED5E-4CB1-84E4-D67857481057}"/>
              </a:ext>
            </a:extLst>
          </p:cNvPr>
          <p:cNvSpPr/>
          <p:nvPr/>
        </p:nvSpPr>
        <p:spPr>
          <a:xfrm>
            <a:off x="6489824" y="5915558"/>
            <a:ext cx="1441905" cy="653741"/>
          </a:xfrm>
          <a:prstGeom prst="roundRect">
            <a:avLst>
              <a:gd name="adj" fmla="val 10421"/>
            </a:avLst>
          </a:prstGeom>
          <a:solidFill>
            <a:srgbClr val="FFCB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North Lanarkshire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Neue"/>
              </a:rPr>
              <a:t>Onboarding commenced June 2025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Helvetica Neue"/>
            </a:endParaRPr>
          </a:p>
        </p:txBody>
      </p:sp>
      <p:pic>
        <p:nvPicPr>
          <p:cNvPr id="107" name="Graphic 106" descr="Marker with solid fill">
            <a:extLst>
              <a:ext uri="{FF2B5EF4-FFF2-40B4-BE49-F238E27FC236}">
                <a16:creationId xmlns:a16="http://schemas.microsoft.com/office/drawing/2014/main" id="{54AD740E-0284-0163-8D5E-C90C502B4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3545" y="4968748"/>
            <a:ext cx="323165" cy="3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646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Commercial.pptx" id="{6830611B-BBA6-43BB-AAA6-48AA2E412A6E}" vid="{18734770-9F1A-4F43-9474-DB0828A2DC00}"/>
    </a:ext>
  </a:extLst>
</a:theme>
</file>

<file path=ppt/theme/theme2.xml><?xml version="1.0" encoding="utf-8"?>
<a:theme xmlns:a="http://schemas.openxmlformats.org/drawingml/2006/main" name="General Slid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Commercial.pptx" id="{6830611B-BBA6-43BB-AAA6-48AA2E412A6E}" vid="{852627F2-4CFA-403B-A8F4-33BB77685D02}"/>
    </a:ext>
  </a:extLst>
</a:theme>
</file>

<file path=ppt/theme/theme3.xml><?xml version="1.0" encoding="utf-8"?>
<a:theme xmlns:a="http://schemas.openxmlformats.org/drawingml/2006/main" name="General Slide with sp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Commercial.pptx" id="{6830611B-BBA6-43BB-AAA6-48AA2E412A6E}" vid="{7780A0B3-1CAC-408C-8CF7-D57404D6D376}"/>
    </a:ext>
  </a:extLst>
</a:theme>
</file>

<file path=ppt/theme/theme4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Commercial.pptx" id="{6830611B-BBA6-43BB-AAA6-48AA2E412A6E}" vid="{7F570976-6E7A-49AB-B4E2-F03E90FC104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Commercial</Template>
  <TotalTime>3142</TotalTime>
  <Words>180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Source Sans Pro</vt:lpstr>
      <vt:lpstr>Title Slide</vt:lpstr>
      <vt:lpstr>General Slide with logo</vt:lpstr>
      <vt:lpstr>General Slide with space</vt:lpstr>
      <vt:lpstr>Final Slide</vt:lpstr>
      <vt:lpstr>Digital Alarm Receiving Centre Framework</vt:lpstr>
      <vt:lpstr>Partners</vt:lpstr>
      <vt:lpstr>What is the Shared ARC and why do we need it?</vt:lpstr>
      <vt:lpstr>Overview of the collaborative procurement</vt:lpstr>
      <vt:lpstr>Benefits of the collaborative procurement</vt:lpstr>
      <vt:lpstr>Benefits and achievements of the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Alarm Receiving Centre Framework</dc:title>
  <dc:creator>Sam Whitehead</dc:creator>
  <cp:lastModifiedBy>Stefanie Roberts</cp:lastModifiedBy>
  <cp:revision>15</cp:revision>
  <dcterms:created xsi:type="dcterms:W3CDTF">2024-10-08T12:07:25Z</dcterms:created>
  <dcterms:modified xsi:type="dcterms:W3CDTF">2025-08-25T09:57:46Z</dcterms:modified>
</cp:coreProperties>
</file>