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639A"/>
    <a:srgbClr val="5799D5"/>
    <a:srgbClr val="2D5F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98A29-5824-4047-BF94-2CC0D9054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35732-7682-4099-AADD-9F04B301B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F237C-7624-413A-96C2-1629B30CD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F80D-063E-4BC7-ACCF-6A85D943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0E899-730C-40FE-86A6-3344EC63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610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3C105-13C8-48C1-AFBA-15CB7B8BC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967D03-604F-4319-BFAF-CAC3C8D80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EF410-911C-48D6-8815-409546C5B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FA391-7BF0-4BF8-A9B6-DE1191C0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2B077-1686-4F06-8875-A96E08FAD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59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6CCE0C-0876-4A33-BB79-B7794D9A5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0CAFB1-263C-4D68-BAEB-68DB6FB7B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2A364-F8E0-47B3-AF54-5A38D260A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6703-4F31-429E-BD46-D629289E2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F97BF-074D-4936-99BE-E524F946B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67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F06C6-1EDB-4E66-9A14-E839A016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3A34F-621F-4E20-805D-0C4DD1FFA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137E3-FF46-4550-AA8B-CDEE35213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404A0-B309-42C8-9C7B-489C3B1DD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93501-C5A1-4A76-9BDD-8A8B6472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67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1F156-4230-46A9-9DC6-3DFA8994D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C22B5-CB33-4508-8E16-F953B5B9A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F3165-F831-4AE4-8F9A-546521E7D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EA591-F7CE-4CF3-A77B-99788969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6B889-227B-4E1A-B20F-43BA7FE2C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533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9CB4B-279B-4DE9-9BD8-A6B2EA15C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6C991-3C34-42A6-95A0-428831A77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A077BC-9580-4F47-9D86-C125EEEF5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64EB9-40AA-4607-924C-E98E08EE4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1B020-D142-43B1-96AC-11891682A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C3E73-B20D-4C48-B97D-33A3BB8A4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95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9D1AA-C3BF-4785-83E6-38996E734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7FBB0-4724-4755-8A8B-2D34D033B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D3C35-A9CA-4DE0-84C9-5015BA856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9D1139-152B-430D-A614-DAE866B55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1028D1-A865-4ACE-B0D8-FE9AFE3F85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EABA98-30D6-44B5-903E-8CE1E1CCC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FE76EA-19AE-4861-838E-E4A5A03FF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0AE254-65C8-4B5C-A114-A41B14ED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91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4CB9C-DAE3-40E5-877D-C94A0447E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9B84E-C576-4F42-967C-AB44F4979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B3D776-4529-4614-9E10-1CC80A66F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65B2A-4AA9-4DAC-8011-2005BE88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430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1394EB-3665-44D2-832B-E8C5BF775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8D2368-3954-40D0-B7B0-589C2B916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58E19-82D1-4793-8940-6B6789E87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31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E88ED-E637-48A6-AA6D-F1274AD8E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598FD-2302-48AE-AA22-57A31E16E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9E7899-7D95-4ED6-AB60-7495D2B19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3956B-0387-466A-8452-379FB8E6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9F401F-A3F8-4C65-AA2E-FCF4A51E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BF3805-C6AF-45A8-949C-31CB0B3A1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01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6FA9C-9F90-4682-A4E9-0EF0E3538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EBEB2-4510-49C3-8C73-892355253B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38706-45D9-464A-99FE-41C79CC6E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DF05A-363B-4F5B-B48D-1ECDA9548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A406F2-77C3-4D0E-8E04-F297BFC9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100BD1-2CC5-487B-AA2E-0B878A98B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68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B445AB-3801-4C70-AE57-361B910B3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0C997-0D5C-4CCA-A537-D33698AEA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C6FD4-8A39-462A-9960-7278952031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DD60C-ECB1-41B1-BF9B-77C23CA84E50}" type="datetimeFigureOut">
              <a:rPr lang="en-GB" smtClean="0"/>
              <a:t>21/05/2025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2F2EA-C664-49D7-A5F7-F8229BB64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F11FA-B8E1-48FE-9489-0D7CEBCE8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0B305-B315-4307-9B37-F85AEE0748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59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academy.scotland-excel.org.u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Helene.Holden@scotland-excel.org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6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3" y="3985"/>
            <a:ext cx="9772765" cy="6858000"/>
            <a:chOff x="1303402" y="3985"/>
            <a:chExt cx="9772765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409F74E-9FBF-424C-A251-28BFBEB5A7E7}"/>
              </a:ext>
            </a:extLst>
          </p:cNvPr>
          <p:cNvSpPr txBox="1"/>
          <p:nvPr/>
        </p:nvSpPr>
        <p:spPr>
          <a:xfrm>
            <a:off x="96320" y="46908"/>
            <a:ext cx="5760846" cy="1565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90488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Scotland Excel</a:t>
            </a:r>
          </a:p>
          <a:p>
            <a:pPr marL="90488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PDA in Strategic Leadership and Management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(SCQF9)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93CD36-AC23-49CA-A45B-002E26F6BC8C}"/>
              </a:ext>
            </a:extLst>
          </p:cNvPr>
          <p:cNvSpPr txBox="1"/>
          <p:nvPr/>
        </p:nvSpPr>
        <p:spPr>
          <a:xfrm>
            <a:off x="0" y="1655381"/>
            <a:ext cx="5753000" cy="4803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488" marR="462915">
              <a:lnSpc>
                <a:spcPct val="102000"/>
              </a:lnSpc>
              <a:spcBef>
                <a:spcPts val="990"/>
              </a:spcBef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The </a:t>
            </a:r>
            <a:r>
              <a:rPr lang="en-GB" sz="1400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SQA certificate in </a:t>
            </a:r>
            <a:r>
              <a:rPr lang="en-US" sz="1400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Strategic Management and Leadership </a:t>
            </a: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is aimed </a:t>
            </a:r>
            <a:r>
              <a:rPr lang="en-US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at individuals wishing to develop professional management and leadership practice. </a:t>
            </a: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The PDA in Strategic Leadership and Management at SCQF level 9 is designed for leaders and managers who contribute to strategic development in an organisation — as well as those who wish to enhance their awareness and understanding of the strategic process. The certificate is jointly accredited by SQA and CMI and is delivered through a work-based learning methodology supported by our Moodle digital platform, the </a:t>
            </a:r>
            <a:r>
              <a:rPr lang="en-GB" sz="1400" u="sng" dirty="0">
                <a:solidFill>
                  <a:srgbClr val="205E9E"/>
                </a:solidFill>
                <a:latin typeface="+mj-lt"/>
                <a:ea typeface="Proxima Nova Rg"/>
                <a:cs typeface="Times New Roman" panose="02020603050405020304" pitchFamily="18" charset="0"/>
                <a:hlinkClick r:id="rId2"/>
              </a:rPr>
              <a:t>Scotland Excel Academy</a:t>
            </a: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.</a:t>
            </a:r>
            <a:endParaRPr lang="en-GB" sz="1400" dirty="0">
              <a:latin typeface="+mj-lt"/>
              <a:ea typeface="Arial" panose="020B0604020202020204" pitchFamily="34" charset="0"/>
            </a:endParaRPr>
          </a:p>
          <a:p>
            <a:pPr marL="90488">
              <a:spcBef>
                <a:spcPts val="55"/>
              </a:spcBef>
            </a:pPr>
            <a:r>
              <a:rPr lang="en-GB" sz="1400" dirty="0">
                <a:latin typeface="+mj-lt"/>
                <a:ea typeface="Arial" panose="020B0604020202020204" pitchFamily="34" charset="0"/>
              </a:rPr>
              <a:t> </a:t>
            </a:r>
          </a:p>
          <a:p>
            <a:pPr marL="90488" marR="370205">
              <a:lnSpc>
                <a:spcPct val="103000"/>
              </a:lnSpc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The Academy provides the opportunity for interactive learning to enhance and streamline the learner’s experience.</a:t>
            </a:r>
            <a:endParaRPr lang="en-GB" sz="1400" dirty="0">
              <a:latin typeface="+mj-lt"/>
              <a:ea typeface="Arial" panose="020B0604020202020204" pitchFamily="34" charset="0"/>
            </a:endParaRPr>
          </a:p>
          <a:p>
            <a:pPr marL="90488">
              <a:spcBef>
                <a:spcPts val="10"/>
              </a:spcBef>
            </a:pPr>
            <a:r>
              <a:rPr lang="en-GB" sz="1400" dirty="0">
                <a:latin typeface="+mj-lt"/>
                <a:ea typeface="Arial" panose="020B0604020202020204" pitchFamily="34" charset="0"/>
              </a:rPr>
              <a:t> </a:t>
            </a:r>
          </a:p>
          <a:p>
            <a:pPr marL="90488" marR="378460">
              <a:lnSpc>
                <a:spcPct val="103000"/>
              </a:lnSpc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These qualifications focus on the personal development of the individual learner’s management capabilities and competencies.</a:t>
            </a:r>
            <a:endParaRPr lang="en-GB" sz="1400" dirty="0">
              <a:latin typeface="+mj-lt"/>
              <a:ea typeface="Arial" panose="020B0604020202020204" pitchFamily="34" charset="0"/>
            </a:endParaRPr>
          </a:p>
          <a:p>
            <a:pPr marL="90488"/>
            <a:r>
              <a:rPr lang="en-GB" sz="1400" dirty="0">
                <a:latin typeface="+mj-lt"/>
                <a:ea typeface="Arial" panose="020B0604020202020204" pitchFamily="34" charset="0"/>
              </a:rPr>
              <a:t> </a:t>
            </a:r>
          </a:p>
          <a:p>
            <a:pPr marL="90488" marR="598805">
              <a:lnSpc>
                <a:spcPct val="105000"/>
              </a:lnSpc>
            </a:pPr>
            <a:r>
              <a:rPr lang="en-GB" b="1" dirty="0">
                <a:solidFill>
                  <a:srgbClr val="2D5F94"/>
                </a:solidFill>
                <a:latin typeface="+mj-lt"/>
              </a:rPr>
              <a:t>Programme Structure</a:t>
            </a:r>
          </a:p>
          <a:p>
            <a:pPr marL="90488" marR="598805">
              <a:lnSpc>
                <a:spcPct val="105000"/>
              </a:lnSpc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The Certificate consists of an induction workshop followed by 2 online workshops. </a:t>
            </a:r>
          </a:p>
          <a:p>
            <a:pPr marL="90488" marR="598805">
              <a:lnSpc>
                <a:spcPct val="105000"/>
              </a:lnSpc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There is also an opportunity to pursue Chartered Manager (CMgr) assessment at an additional cost. </a:t>
            </a:r>
            <a:endParaRPr lang="en-GB" sz="1400" dirty="0">
              <a:latin typeface="+mj-lt"/>
              <a:ea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984EAA-D5A4-433B-A9A0-4492858544CB}"/>
              </a:ext>
            </a:extLst>
          </p:cNvPr>
          <p:cNvSpPr txBox="1"/>
          <p:nvPr/>
        </p:nvSpPr>
        <p:spPr>
          <a:xfrm>
            <a:off x="5646621" y="1651397"/>
            <a:ext cx="6449061" cy="4356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Programme Format</a:t>
            </a:r>
          </a:p>
          <a:p>
            <a:r>
              <a:rPr lang="en-GB" sz="1400" dirty="0">
                <a:solidFill>
                  <a:srgbClr val="002539"/>
                </a:solidFill>
                <a:latin typeface="+mj-lt"/>
              </a:rPr>
              <a:t>The programme is a blend of online facilitated delivery, work-based and online learning over a period of approximately five months. The programme will commence with an Induction workshop on 21</a:t>
            </a:r>
            <a:r>
              <a:rPr lang="en-GB" sz="1400" baseline="30000" dirty="0">
                <a:solidFill>
                  <a:srgbClr val="002539"/>
                </a:solidFill>
                <a:latin typeface="+mj-lt"/>
              </a:rPr>
              <a:t>st</a:t>
            </a:r>
            <a:r>
              <a:rPr lang="en-GB" sz="1400" dirty="0">
                <a:solidFill>
                  <a:srgbClr val="002539"/>
                </a:solidFill>
                <a:latin typeface="+mj-lt"/>
              </a:rPr>
              <a:t> August 2025 with the last unit workshop being delivered on 29</a:t>
            </a:r>
            <a:r>
              <a:rPr lang="en-GB" sz="1400" baseline="30000" dirty="0">
                <a:solidFill>
                  <a:srgbClr val="002539"/>
                </a:solidFill>
                <a:latin typeface="+mj-lt"/>
              </a:rPr>
              <a:t>th</a:t>
            </a:r>
            <a:r>
              <a:rPr lang="en-GB" sz="1400" dirty="0">
                <a:solidFill>
                  <a:srgbClr val="002539"/>
                </a:solidFill>
                <a:latin typeface="+mj-lt"/>
              </a:rPr>
              <a:t> October 2025</a:t>
            </a:r>
            <a:r>
              <a:rPr lang="en-GB" sz="16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.</a:t>
            </a:r>
          </a:p>
          <a:p>
            <a:endParaRPr lang="en-GB" sz="1600" dirty="0">
              <a:latin typeface="+mj-lt"/>
              <a:ea typeface="Arial" panose="020B0604020202020204" pitchFamily="34" charset="0"/>
            </a:endParaRPr>
          </a:p>
          <a:p>
            <a:r>
              <a:rPr lang="en-GB" sz="1600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Programme Overview</a:t>
            </a:r>
            <a:endParaRPr lang="en-GB" sz="1600" b="1" dirty="0">
              <a:latin typeface="+mj-lt"/>
              <a:ea typeface="Arial" panose="020B0604020202020204" pitchFamily="34" charset="0"/>
            </a:endParaRPr>
          </a:p>
          <a:p>
            <a:pPr marR="530860">
              <a:lnSpc>
                <a:spcPct val="102000"/>
              </a:lnSpc>
            </a:pPr>
            <a:r>
              <a:rPr lang="en-GB" sz="1400" dirty="0">
                <a:solidFill>
                  <a:srgbClr val="002539"/>
                </a:solidFill>
                <a:latin typeface="+mj-lt"/>
              </a:rPr>
              <a:t>Each unit is assessed by a project where candidates will be asked to demonstrate how learning has been applied to work- based learning practice.</a:t>
            </a:r>
          </a:p>
          <a:p>
            <a:r>
              <a:rPr lang="en-GB" sz="1400" dirty="0">
                <a:solidFill>
                  <a:srgbClr val="002539"/>
                </a:solidFill>
                <a:latin typeface="+mj-lt"/>
              </a:rPr>
              <a:t> </a:t>
            </a:r>
          </a:p>
          <a:p>
            <a:pPr marR="496570">
              <a:lnSpc>
                <a:spcPct val="102000"/>
              </a:lnSpc>
            </a:pPr>
            <a:r>
              <a:rPr lang="en-GB" sz="1400" dirty="0">
                <a:solidFill>
                  <a:srgbClr val="002539"/>
                </a:solidFill>
                <a:latin typeface="+mj-lt"/>
              </a:rPr>
              <a:t>Formal assessment is also complemented by guided learning through the Scotland Excel Academy using online content and group discussions.</a:t>
            </a:r>
          </a:p>
          <a:p>
            <a:r>
              <a:rPr lang="en-GB" sz="1400" dirty="0">
                <a:solidFill>
                  <a:srgbClr val="002539"/>
                </a:solidFill>
                <a:latin typeface="+mj-lt"/>
              </a:rPr>
              <a:t>The dates and unit workshops which make up the Certificate are: </a:t>
            </a:r>
          </a:p>
          <a:p>
            <a:endParaRPr lang="en-GB" sz="1400" dirty="0">
              <a:solidFill>
                <a:srgbClr val="002539"/>
              </a:solidFill>
              <a:latin typeface="+mj-lt"/>
            </a:endParaRPr>
          </a:p>
          <a:p>
            <a:endParaRPr lang="en-GB" sz="1400" dirty="0">
              <a:solidFill>
                <a:srgbClr val="002539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539"/>
                </a:solidFill>
                <a:latin typeface="+mj-lt"/>
              </a:rPr>
              <a:t>21</a:t>
            </a:r>
            <a:r>
              <a:rPr lang="en-GB" sz="1400" baseline="30000" dirty="0">
                <a:solidFill>
                  <a:srgbClr val="002539"/>
                </a:solidFill>
                <a:latin typeface="+mj-lt"/>
              </a:rPr>
              <a:t>st</a:t>
            </a:r>
            <a:r>
              <a:rPr lang="en-GB" sz="1400" dirty="0">
                <a:solidFill>
                  <a:srgbClr val="002539"/>
                </a:solidFill>
                <a:latin typeface="+mj-lt"/>
              </a:rPr>
              <a:t> August 2025: Unit 0: Induction and Programme Overview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539"/>
                </a:solidFill>
                <a:latin typeface="+mj-lt"/>
              </a:rPr>
              <a:t>3</a:t>
            </a:r>
            <a:r>
              <a:rPr lang="en-GB" sz="1400" baseline="30000" dirty="0">
                <a:solidFill>
                  <a:srgbClr val="002539"/>
                </a:solidFill>
                <a:latin typeface="+mj-lt"/>
              </a:rPr>
              <a:t>rd</a:t>
            </a:r>
            <a:r>
              <a:rPr lang="en-GB" sz="1400" dirty="0">
                <a:solidFill>
                  <a:srgbClr val="002539"/>
                </a:solidFill>
                <a:latin typeface="+mj-lt"/>
              </a:rPr>
              <a:t> September 2025: Leadership for Managers (part one)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539"/>
                </a:solidFill>
                <a:latin typeface="+mj-lt"/>
              </a:rPr>
              <a:t>10th September 2025: Leadership for Managers (part two)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539"/>
                </a:solidFill>
                <a:latin typeface="+mj-lt"/>
              </a:rPr>
              <a:t>29</a:t>
            </a:r>
            <a:r>
              <a:rPr lang="en-GB" sz="1400" baseline="30000" dirty="0">
                <a:solidFill>
                  <a:srgbClr val="002539"/>
                </a:solidFill>
                <a:latin typeface="+mj-lt"/>
              </a:rPr>
              <a:t>th</a:t>
            </a:r>
            <a:r>
              <a:rPr lang="en-GB" sz="1400" dirty="0">
                <a:solidFill>
                  <a:srgbClr val="002539"/>
                </a:solidFill>
                <a:latin typeface="+mj-lt"/>
              </a:rPr>
              <a:t> October 2025: Lead Change</a:t>
            </a:r>
            <a:endParaRPr lang="en-GB" sz="1600" b="1" dirty="0">
              <a:solidFill>
                <a:srgbClr val="2D5F94"/>
              </a:solidFill>
              <a:latin typeface="+mj-lt"/>
              <a:ea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BF89C3F-91C9-C5F9-E4BA-115E5551F258}"/>
              </a:ext>
            </a:extLst>
          </p:cNvPr>
          <p:cNvGrpSpPr/>
          <p:nvPr/>
        </p:nvGrpSpPr>
        <p:grpSpPr>
          <a:xfrm>
            <a:off x="8315940" y="254524"/>
            <a:ext cx="3529890" cy="821173"/>
            <a:chOff x="8315940" y="254524"/>
            <a:chExt cx="3529890" cy="821173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BB01B16A-8E95-4D9D-AD04-8532DDE251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15940" y="254524"/>
              <a:ext cx="3529890" cy="821173"/>
            </a:xfrm>
            <a:prstGeom prst="rect">
              <a:avLst/>
            </a:prstGeom>
          </p:spPr>
        </p:pic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BA578C60-304E-B58B-5458-048587F45B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68017" y="271520"/>
              <a:ext cx="936765" cy="7817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426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6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3" y="3985"/>
            <a:ext cx="9772765" cy="6858000"/>
            <a:chOff x="1303402" y="3985"/>
            <a:chExt cx="9772765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C409F74E-9FBF-424C-A251-28BFBEB5A7E7}"/>
              </a:ext>
            </a:extLst>
          </p:cNvPr>
          <p:cNvSpPr txBox="1"/>
          <p:nvPr/>
        </p:nvSpPr>
        <p:spPr>
          <a:xfrm>
            <a:off x="122729" y="252595"/>
            <a:ext cx="5760846" cy="156555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90488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Scotland Excel</a:t>
            </a:r>
          </a:p>
          <a:p>
            <a:pPr marL="90488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Strategic Leadership and Management (SCQF9)</a:t>
            </a:r>
          </a:p>
          <a:p>
            <a:pPr marL="90488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dirty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93CD36-AC23-49CA-A45B-002E26F6BC8C}"/>
              </a:ext>
            </a:extLst>
          </p:cNvPr>
          <p:cNvSpPr txBox="1"/>
          <p:nvPr/>
        </p:nvSpPr>
        <p:spPr>
          <a:xfrm>
            <a:off x="130573" y="1865640"/>
            <a:ext cx="5398805" cy="3692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2075">
              <a:spcBef>
                <a:spcPts val="945"/>
              </a:spcBef>
            </a:pPr>
            <a:r>
              <a:rPr lang="en-GB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Essential Information</a:t>
            </a:r>
            <a:endParaRPr lang="en-GB" b="1" dirty="0">
              <a:latin typeface="+mj-lt"/>
              <a:ea typeface="Arial" panose="020B0604020202020204" pitchFamily="34" charset="0"/>
            </a:endParaRPr>
          </a:p>
          <a:p>
            <a:pPr marL="92075">
              <a:spcBef>
                <a:spcPts val="945"/>
              </a:spcBef>
            </a:pPr>
            <a:r>
              <a:rPr lang="en-GB" sz="1600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Who is the course aimed at?</a:t>
            </a:r>
          </a:p>
          <a:p>
            <a:pPr marL="92075" marR="612140">
              <a:lnSpc>
                <a:spcPct val="103000"/>
              </a:lnSpc>
              <a:spcBef>
                <a:spcPts val="60"/>
              </a:spcBef>
            </a:pPr>
            <a:endParaRPr lang="en-GB" sz="1400" dirty="0">
              <a:solidFill>
                <a:srgbClr val="002539"/>
              </a:solidFill>
              <a:latin typeface="+mj-lt"/>
              <a:ea typeface="Arial" panose="020B0604020202020204" pitchFamily="34" charset="0"/>
            </a:endParaRPr>
          </a:p>
          <a:p>
            <a:pPr marL="92075" marR="612140">
              <a:lnSpc>
                <a:spcPct val="103000"/>
              </a:lnSpc>
              <a:spcBef>
                <a:spcPts val="60"/>
              </a:spcBef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Public Sector managers who are keen to build on their management and leadership skills through a recognised and accredited qualification.</a:t>
            </a:r>
            <a:endParaRPr lang="en-GB" sz="1400" dirty="0">
              <a:latin typeface="+mj-lt"/>
              <a:ea typeface="Arial" panose="020B0604020202020204" pitchFamily="34" charset="0"/>
            </a:endParaRPr>
          </a:p>
          <a:p>
            <a:pPr marL="92075">
              <a:spcBef>
                <a:spcPts val="930"/>
              </a:spcBef>
            </a:pPr>
            <a:r>
              <a:rPr lang="en-GB" sz="1600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How is the Programme Assessed?</a:t>
            </a:r>
          </a:p>
          <a:p>
            <a:pPr marL="92075" marR="61595">
              <a:lnSpc>
                <a:spcPct val="103000"/>
              </a:lnSpc>
              <a:spcBef>
                <a:spcPts val="60"/>
              </a:spcBef>
            </a:pPr>
            <a:endParaRPr lang="en-GB" sz="1400" dirty="0">
              <a:solidFill>
                <a:srgbClr val="002539"/>
              </a:solidFill>
              <a:latin typeface="+mj-lt"/>
              <a:ea typeface="Arial" panose="020B0604020202020204" pitchFamily="34" charset="0"/>
            </a:endParaRPr>
          </a:p>
          <a:p>
            <a:pPr marL="92075" marR="61595">
              <a:lnSpc>
                <a:spcPct val="103000"/>
              </a:lnSpc>
              <a:spcBef>
                <a:spcPts val="60"/>
              </a:spcBef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Each unit is assessed by a project where candidates will be asked to demonstrate how learning has been applied to work-based learning practice.</a:t>
            </a:r>
            <a:endParaRPr lang="en-GB" sz="1400" dirty="0">
              <a:latin typeface="+mj-lt"/>
              <a:ea typeface="Arial" panose="020B0604020202020204" pitchFamily="34" charset="0"/>
            </a:endParaRPr>
          </a:p>
          <a:p>
            <a:pPr marL="92075" marR="257175">
              <a:lnSpc>
                <a:spcPct val="103000"/>
              </a:lnSpc>
              <a:spcBef>
                <a:spcPts val="925"/>
              </a:spcBef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Assessments and online programme delivery will be supported by interactive activities, online content and the opportunity to share experiences using the Scotland Excel Academy</a:t>
            </a:r>
            <a:endParaRPr lang="en-GB" sz="1400" dirty="0">
              <a:highlight>
                <a:srgbClr val="FFFF00"/>
              </a:highlight>
              <a:latin typeface="+mj-lt"/>
              <a:ea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984EAA-D5A4-433B-A9A0-4492858544CB}"/>
              </a:ext>
            </a:extLst>
          </p:cNvPr>
          <p:cNvSpPr txBox="1"/>
          <p:nvPr/>
        </p:nvSpPr>
        <p:spPr>
          <a:xfrm>
            <a:off x="5733289" y="153988"/>
            <a:ext cx="6254496" cy="6554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2075">
              <a:spcBef>
                <a:spcPts val="930"/>
              </a:spcBef>
            </a:pPr>
            <a:r>
              <a:rPr lang="en-GB" sz="1600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How much does it cost?</a:t>
            </a:r>
            <a:endParaRPr lang="en-GB" sz="1600" b="1" dirty="0">
              <a:latin typeface="+mj-lt"/>
              <a:ea typeface="Arial" panose="020B0604020202020204" pitchFamily="34" charset="0"/>
            </a:endParaRPr>
          </a:p>
          <a:p>
            <a:pPr marL="92075" marR="154940">
              <a:lnSpc>
                <a:spcPct val="102000"/>
              </a:lnSpc>
              <a:spcBef>
                <a:spcPts val="70"/>
              </a:spcBef>
            </a:pPr>
            <a:endParaRPr lang="en-GB" sz="1300" dirty="0">
              <a:solidFill>
                <a:srgbClr val="002539"/>
              </a:solidFill>
              <a:latin typeface="+mj-lt"/>
              <a:ea typeface="Arial" panose="020B0604020202020204" pitchFamily="34" charset="0"/>
            </a:endParaRPr>
          </a:p>
          <a:p>
            <a:pPr marL="92075" marR="154940">
              <a:lnSpc>
                <a:spcPct val="102000"/>
              </a:lnSpc>
              <a:spcBef>
                <a:spcPts val="70"/>
              </a:spcBef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The 2 -unit level 9 certificate is  eligible for optional Chartered Manager assessment and currently costs £651 </a:t>
            </a:r>
            <a:r>
              <a:rPr lang="en-GB" sz="1400" dirty="0">
                <a:solidFill>
                  <a:srgbClr val="002539"/>
                </a:solidFill>
                <a:latin typeface="+mj-lt"/>
              </a:rPr>
              <a:t>per learner </a:t>
            </a: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for public-sector </a:t>
            </a:r>
            <a:r>
              <a:rPr lang="en-GB" sz="1400" dirty="0">
                <a:solidFill>
                  <a:srgbClr val="002539"/>
                </a:solidFill>
                <a:latin typeface="+mj-lt"/>
              </a:rPr>
              <a:t>learners, </a:t>
            </a: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£596 per learner for associate members of Scotland Excel and</a:t>
            </a:r>
            <a:r>
              <a:rPr lang="en-GB" sz="1400" dirty="0">
                <a:latin typeface="+mj-lt"/>
                <a:ea typeface="Arial" panose="020B0604020202020204" pitchFamily="34" charset="0"/>
              </a:rPr>
              <a:t> </a:t>
            </a:r>
            <a:r>
              <a:rPr lang="en-GB" sz="1400" dirty="0">
                <a:solidFill>
                  <a:srgbClr val="002539"/>
                </a:solidFill>
                <a:latin typeface="+mj-lt"/>
              </a:rPr>
              <a:t>£542 </a:t>
            </a: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per learner for Local Authority members of Scotland Excel. Chartered Manager assessment incurs an additional cost for learners who wish to pursue this. </a:t>
            </a:r>
          </a:p>
          <a:p>
            <a:pPr marL="92075" marR="154940">
              <a:lnSpc>
                <a:spcPct val="102000"/>
              </a:lnSpc>
              <a:spcBef>
                <a:spcPts val="70"/>
              </a:spcBef>
            </a:pPr>
            <a:endParaRPr lang="en-GB" sz="1400" b="1" dirty="0">
              <a:solidFill>
                <a:srgbClr val="002539"/>
              </a:solidFill>
              <a:latin typeface="+mj-lt"/>
              <a:ea typeface="Arial" panose="020B0604020202020204" pitchFamily="34" charset="0"/>
            </a:endParaRPr>
          </a:p>
          <a:p>
            <a:pPr marL="92075" marR="154940">
              <a:lnSpc>
                <a:spcPct val="102000"/>
              </a:lnSpc>
              <a:spcBef>
                <a:spcPts val="70"/>
              </a:spcBef>
            </a:pPr>
            <a:r>
              <a:rPr lang="en-GB" sz="1600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How will the Programme be delivered?</a:t>
            </a:r>
            <a:endParaRPr lang="en-GB" sz="1600" b="1" dirty="0">
              <a:latin typeface="+mj-lt"/>
              <a:ea typeface="Arial" panose="020B0604020202020204" pitchFamily="34" charset="0"/>
            </a:endParaRPr>
          </a:p>
          <a:p>
            <a:pPr marL="92075" marR="116840">
              <a:lnSpc>
                <a:spcPct val="103000"/>
              </a:lnSpc>
              <a:spcBef>
                <a:spcPts val="60"/>
              </a:spcBef>
            </a:pPr>
            <a:endParaRPr lang="en-GB" sz="1300" dirty="0">
              <a:solidFill>
                <a:srgbClr val="002539"/>
              </a:solidFill>
              <a:latin typeface="+mj-lt"/>
              <a:ea typeface="Arial" panose="020B0604020202020204" pitchFamily="34" charset="0"/>
            </a:endParaRPr>
          </a:p>
          <a:p>
            <a:pPr marL="92075" marR="116840">
              <a:lnSpc>
                <a:spcPct val="103000"/>
              </a:lnSpc>
              <a:spcBef>
                <a:spcPts val="60"/>
              </a:spcBef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The online workshop delivery will be tailored to specific group needs. The programme will be supported by the Scotland Excel Academy, which operates from a Moodle Digital Platform and will facilitate an interactive online approach to learning.</a:t>
            </a:r>
            <a:endParaRPr lang="en-GB" sz="1400" dirty="0">
              <a:latin typeface="+mj-lt"/>
              <a:ea typeface="Arial" panose="020B0604020202020204" pitchFamily="34" charset="0"/>
            </a:endParaRPr>
          </a:p>
          <a:p>
            <a:pPr marL="92075">
              <a:spcBef>
                <a:spcPts val="930"/>
              </a:spcBef>
            </a:pPr>
            <a:r>
              <a:rPr lang="en-GB" sz="1600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How much time will it take me?</a:t>
            </a:r>
            <a:endParaRPr lang="en-GB" sz="1600" b="1" dirty="0">
              <a:latin typeface="+mj-lt"/>
              <a:ea typeface="Arial" panose="020B0604020202020204" pitchFamily="34" charset="0"/>
            </a:endParaRPr>
          </a:p>
          <a:p>
            <a:pPr marL="92075" marR="163830">
              <a:lnSpc>
                <a:spcPct val="103000"/>
              </a:lnSpc>
              <a:spcBef>
                <a:spcPts val="60"/>
              </a:spcBef>
            </a:pPr>
            <a:endParaRPr lang="en-GB" sz="1300" dirty="0">
              <a:solidFill>
                <a:srgbClr val="002539"/>
              </a:solidFill>
              <a:latin typeface="+mj-lt"/>
              <a:ea typeface="Arial" panose="020B0604020202020204" pitchFamily="34" charset="0"/>
            </a:endParaRPr>
          </a:p>
          <a:p>
            <a:pPr marL="92075" marR="163830">
              <a:lnSpc>
                <a:spcPct val="103000"/>
              </a:lnSpc>
              <a:spcBef>
                <a:spcPts val="60"/>
              </a:spcBef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The certificate comprises of 2 units, totalling 31 SCQF credit points. The SCQF works on the basis that 1 credit = 10 hours of effort. Completion of the certificate programme would require a total of 310 hours of effort.</a:t>
            </a:r>
            <a:endParaRPr lang="en-GB" sz="1400" dirty="0">
              <a:latin typeface="+mj-lt"/>
              <a:ea typeface="Arial" panose="020B0604020202020204" pitchFamily="34" charset="0"/>
            </a:endParaRPr>
          </a:p>
          <a:p>
            <a:pPr marL="92075">
              <a:spcBef>
                <a:spcPts val="935"/>
              </a:spcBef>
            </a:pPr>
            <a:r>
              <a:rPr lang="en-GB" sz="1600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What qualification will I receive if successfully completed?</a:t>
            </a:r>
            <a:endParaRPr lang="en-GB" sz="1600" b="1" dirty="0">
              <a:latin typeface="+mj-lt"/>
              <a:ea typeface="Arial" panose="020B0604020202020204" pitchFamily="34" charset="0"/>
            </a:endParaRPr>
          </a:p>
          <a:p>
            <a:pPr marL="92075" marR="96520">
              <a:lnSpc>
                <a:spcPct val="102000"/>
              </a:lnSpc>
              <a:spcBef>
                <a:spcPts val="45"/>
              </a:spcBef>
            </a:pPr>
            <a:endParaRPr lang="en-GB" sz="1300" dirty="0">
              <a:solidFill>
                <a:srgbClr val="002539"/>
              </a:solidFill>
              <a:latin typeface="+mj-lt"/>
              <a:ea typeface="Arial" panose="020B0604020202020204" pitchFamily="34" charset="0"/>
            </a:endParaRPr>
          </a:p>
          <a:p>
            <a:pPr marL="92075" marR="96520">
              <a:lnSpc>
                <a:spcPct val="102000"/>
              </a:lnSpc>
              <a:spcBef>
                <a:spcPts val="45"/>
              </a:spcBef>
            </a:pP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On successful completion of the programme, candidates will receive the PDA in Strategic Leadership and Management</a:t>
            </a:r>
            <a:r>
              <a:rPr lang="en-US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 </a:t>
            </a:r>
            <a:r>
              <a:rPr lang="en-GB" sz="1400" dirty="0">
                <a:solidFill>
                  <a:srgbClr val="002539"/>
                </a:solidFill>
                <a:latin typeface="+mj-lt"/>
                <a:ea typeface="Arial" panose="020B0604020202020204" pitchFamily="34" charset="0"/>
              </a:rPr>
              <a:t>(SCQF 9).</a:t>
            </a:r>
            <a:endParaRPr lang="en-GB" sz="1400" dirty="0">
              <a:latin typeface="+mj-lt"/>
              <a:ea typeface="Arial" panose="020B0604020202020204" pitchFamily="34" charset="0"/>
            </a:endParaRPr>
          </a:p>
          <a:p>
            <a:pPr marL="92075">
              <a:spcBef>
                <a:spcPts val="920"/>
              </a:spcBef>
            </a:pPr>
            <a:r>
              <a:rPr lang="en-GB" sz="1600" b="1" dirty="0">
                <a:solidFill>
                  <a:srgbClr val="2D5F94"/>
                </a:solidFill>
                <a:latin typeface="+mj-lt"/>
                <a:ea typeface="Arial" panose="020B0604020202020204" pitchFamily="34" charset="0"/>
              </a:rPr>
              <a:t>How do book a place on the Programme?</a:t>
            </a:r>
            <a:endParaRPr lang="en-GB" sz="1600" b="1" dirty="0">
              <a:latin typeface="+mj-lt"/>
              <a:ea typeface="Arial" panose="020B0604020202020204" pitchFamily="34" charset="0"/>
            </a:endParaRPr>
          </a:p>
          <a:p>
            <a:pPr marL="92075" marR="121285">
              <a:spcBef>
                <a:spcPts val="5"/>
              </a:spcBef>
            </a:pPr>
            <a:endParaRPr lang="en-GB" sz="1300" dirty="0">
              <a:latin typeface="+mj-lt"/>
              <a:ea typeface="Arial" panose="020B0604020202020204" pitchFamily="34" charset="0"/>
            </a:endParaRPr>
          </a:p>
          <a:p>
            <a:pPr marL="92075" marR="121285">
              <a:spcBef>
                <a:spcPts val="5"/>
              </a:spcBef>
            </a:pPr>
            <a:r>
              <a:rPr lang="en-GB" sz="1400" dirty="0">
                <a:latin typeface="+mj-lt"/>
                <a:ea typeface="Arial" panose="020B0604020202020204" pitchFamily="34" charset="0"/>
              </a:rPr>
              <a:t>Register your place, express an interest, or request further information by contacting </a:t>
            </a:r>
            <a:r>
              <a:rPr lang="en-GB" sz="1400" b="1" dirty="0">
                <a:solidFill>
                  <a:srgbClr val="0000FF"/>
                </a:solidFill>
                <a:latin typeface="+mj-lt"/>
                <a:ea typeface="Arial" panose="020B0604020202020204" pitchFamily="34" charset="0"/>
                <a:hlinkClick r:id="rId2"/>
              </a:rPr>
              <a:t>laurie.campbell@scotland-excel.org.uk </a:t>
            </a:r>
            <a:endParaRPr lang="en-GB" sz="1400" b="1" dirty="0">
              <a:latin typeface="+mj-lt"/>
              <a:ea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331571A-73AB-867E-4E7D-809A3C1CC9B1}"/>
              </a:ext>
            </a:extLst>
          </p:cNvPr>
          <p:cNvGrpSpPr/>
          <p:nvPr/>
        </p:nvGrpSpPr>
        <p:grpSpPr>
          <a:xfrm>
            <a:off x="444719" y="5784232"/>
            <a:ext cx="3529890" cy="821173"/>
            <a:chOff x="8315940" y="254524"/>
            <a:chExt cx="3529890" cy="82117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01780C1-2968-E321-757B-BEBBCFFD9D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15940" y="254524"/>
              <a:ext cx="3529890" cy="82117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C942FAF-967E-F908-3699-D564A9D417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868017" y="271520"/>
              <a:ext cx="936765" cy="7817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5379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13451</TotalTime>
  <Words>642</Words>
  <Application>Microsoft Office PowerPoint</Application>
  <PresentationFormat>Widescreen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Donnie MacRae</dc:creator>
  <cp:lastModifiedBy>Laurie Anne Campbell</cp:lastModifiedBy>
  <cp:revision>49</cp:revision>
  <dcterms:created xsi:type="dcterms:W3CDTF">2021-11-25T15:06:17Z</dcterms:created>
  <dcterms:modified xsi:type="dcterms:W3CDTF">2025-05-21T13:10:20Z</dcterms:modified>
</cp:coreProperties>
</file>