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2" r:id="rId5"/>
    <p:sldId id="265" r:id="rId6"/>
    <p:sldId id="267" r:id="rId7"/>
    <p:sldId id="266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F382C6-326E-4985-9D98-F9C20135DCAD}" v="371" dt="2019-04-10T15:49:38.1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1795" autoAdjust="0"/>
  </p:normalViewPr>
  <p:slideViewPr>
    <p:cSldViewPr snapToGrid="0">
      <p:cViewPr varScale="1">
        <p:scale>
          <a:sx n="82" d="100"/>
          <a:sy n="82" d="100"/>
        </p:scale>
        <p:origin x="1710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C7D8A-99EE-415E-B455-6BAF56D16981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27D56-3EB3-4C1E-8C06-D45ECCE98A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294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027D56-3EB3-4C1E-8C06-D45ECCE98A9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740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027D56-3EB3-4C1E-8C06-D45ECCE98A9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10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027D56-3EB3-4C1E-8C06-D45ECCE98A9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023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027D56-3EB3-4C1E-8C06-D45ECCE98A9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851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DD764-33E2-44D0-A7D0-DF93D052EB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1E5F09-3008-45CD-9341-ECDB2A761B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9E119-94CA-4368-A720-9D1AF5046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F32E-F371-4C45-AFE5-948701371495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18158-D2BA-4E3E-99B4-27DDB3EFC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47AAE-88C5-4092-B400-A7C87862F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70C2-70AB-4639-9B8D-2913DDFEA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39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F4A36-79B6-4413-A0F4-7AFEA28A1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D02D33-0B99-46AD-9F1B-368BB13BE6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E7D3E-503E-4237-AEFA-6805EE4F8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F32E-F371-4C45-AFE5-948701371495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34EA96-6582-4C26-8CEC-DECE3102F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68E4-931C-485D-B470-D34F2F5EE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70C2-70AB-4639-9B8D-2913DDFEA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715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8D0A69-4292-43B4-A938-071C740982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CFAE11-AE67-4E91-8C65-7F92D1C76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DA3CD8-8402-4274-BE69-339912329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F32E-F371-4C45-AFE5-948701371495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75473-F0A3-4C07-8206-07E02A25C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6EF74-F5BC-4BA4-ADC9-7BFB7549E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70C2-70AB-4639-9B8D-2913DDFEA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76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06609-1899-4894-BAF7-8EF2F059C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11CFD8-A1F4-446A-A93E-2A88ADC36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93941-95A4-48F3-BECE-C3D0B708D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F32E-F371-4C45-AFE5-948701371495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A372C-F6F2-4C92-A8C5-A812CAB43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7F485-98C5-407E-A9CC-79A63BAD5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70C2-70AB-4639-9B8D-2913DDFEA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961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57BB5-CA79-42CE-A077-325B4D5A6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299DD-7838-43B9-BB93-A478A3E07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677EB-EF3B-4C28-8E7F-21DC71EF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F32E-F371-4C45-AFE5-948701371495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FAF23-40E1-4800-8E96-F58E52B92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4D35D-4BE2-45A1-8C2C-D2BDA0AA9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70C2-70AB-4639-9B8D-2913DDFEA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66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5DFA5-8EA1-4062-A01C-372E92969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F690C-FFD1-46C7-BEA3-9049044892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4EBB4-C32D-493C-8BB9-39D9B4B73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785EBC-62FC-4C2A-A41A-BEE9DCD9F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F32E-F371-4C45-AFE5-948701371495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894CC9-0DD8-471A-BD02-0831E15F3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298DA2-DD11-4AC6-B15F-0B7EB526B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70C2-70AB-4639-9B8D-2913DDFEA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197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BF21E-91F6-4B68-A860-E365B89ED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BBE1C4-4887-47A0-870A-DB0CB1BA2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C10D3A-4522-4ADB-9CF6-3430D6A7E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16C676-0D01-44A1-BEDD-EC6A304E11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920040-FBC0-4671-BDBC-8E6420D80A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BD60D2-2A00-4E42-BBC4-611823923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F32E-F371-4C45-AFE5-948701371495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6AD2A6-087E-4AB5-97A4-50D22290B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6FC3F2-3A46-4512-88B9-A6A49F798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70C2-70AB-4639-9B8D-2913DDFEA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536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08C77-B672-4092-87C5-224D8C705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5D8A18-290F-41C5-89E1-16E201087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F32E-F371-4C45-AFE5-948701371495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A8B3F7-5DE0-48A8-A1B3-876D0F012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147131-3A7D-48BA-BBDE-B0A16C4C4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70C2-70AB-4639-9B8D-2913DDFEA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802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888B87-D468-4D6D-9649-725567784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F32E-F371-4C45-AFE5-948701371495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AA58D0-5832-4DCA-998B-2E9675EB3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6064E4-D270-4B02-AF86-94808100B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70C2-70AB-4639-9B8D-2913DDFEA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286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2F5E1-89FE-4071-8158-677B0BE50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09C2F-2085-4E8C-9368-FE4ACF498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A0E517-FEA0-484F-BB98-A72D21D39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0CE124-7E0E-4008-89C2-B306E10ED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F32E-F371-4C45-AFE5-948701371495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4E2AB4-3F14-4B4A-ACA6-9CA0E454C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768790-8FE7-4FE7-8D8B-DEBE26A3F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70C2-70AB-4639-9B8D-2913DDFEA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31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07896-27EA-45F9-846E-7CB79F4EF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5D71BD-E539-4FA2-9C4F-FC67D38F88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D8CC3-06F7-4D9A-A97A-8473C8EED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673010-F9A7-4125-A6C8-3E675B478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F32E-F371-4C45-AFE5-948701371495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9058A8-A1F8-4B2B-9907-3F019CB76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B1118C-AFC7-453D-8620-C9FCE9A03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970C2-70AB-4639-9B8D-2913DDFEA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71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177668-C4E5-45C0-8D57-3464197DE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2C20D7-C37A-403D-91D9-894063C81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5F403-7DD9-44C9-867B-6AE90F8F92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EF32E-F371-4C45-AFE5-948701371495}" type="datetimeFigureOut">
              <a:rPr lang="en-GB" smtClean="0"/>
              <a:t>11/04/2019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0D581-4B27-4D9B-89DA-9C335B19F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ADE2E-E2F0-40ED-BE5A-24AFD2A84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970C2-70AB-4639-9B8D-2913DDFEA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441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F792D-56D6-4889-BF8B-AF312B5838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45810"/>
            <a:ext cx="6413500" cy="1355750"/>
          </a:xfrm>
        </p:spPr>
        <p:txBody>
          <a:bodyPr>
            <a:normAutofit/>
          </a:bodyPr>
          <a:lstStyle/>
          <a:p>
            <a:pPr algn="l"/>
            <a:r>
              <a:rPr lang="en-GB" sz="4600" dirty="0"/>
              <a:t>Evaluating alternatives to single use plastics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6F0D74-96B5-4785-808B-FE7C422BC7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8516"/>
            <a:ext cx="5930900" cy="911117"/>
          </a:xfrm>
        </p:spPr>
        <p:txBody>
          <a:bodyPr>
            <a:normAutofit/>
          </a:bodyPr>
          <a:lstStyle/>
          <a:p>
            <a:pPr algn="l"/>
            <a:r>
              <a:rPr lang="en-GB" sz="1300"/>
              <a:t>Clare Cavers</a:t>
            </a:r>
          </a:p>
          <a:p>
            <a:pPr algn="l"/>
            <a:r>
              <a:rPr lang="en-GB" sz="1300"/>
              <a:t>Senior Project Manager, Fidra</a:t>
            </a:r>
          </a:p>
          <a:p>
            <a:pPr algn="l"/>
            <a:r>
              <a:rPr lang="en-GB" sz="1300"/>
              <a:t>clare.cavers@fidra.org.uk</a:t>
            </a:r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41F18803-BE79-4916-AE6B-5DE238B367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663110" cy="2130951"/>
          </a:xfrm>
          <a:custGeom>
            <a:avLst/>
            <a:gdLst>
              <a:gd name="connsiteX0" fmla="*/ 0 w 8663110"/>
              <a:gd name="connsiteY0" fmla="*/ 0 h 2130951"/>
              <a:gd name="connsiteX1" fmla="*/ 819150 w 8663110"/>
              <a:gd name="connsiteY1" fmla="*/ 0 h 2130951"/>
              <a:gd name="connsiteX2" fmla="*/ 1028700 w 8663110"/>
              <a:gd name="connsiteY2" fmla="*/ 0 h 2130951"/>
              <a:gd name="connsiteX3" fmla="*/ 4187970 w 8663110"/>
              <a:gd name="connsiteY3" fmla="*/ 0 h 2130951"/>
              <a:gd name="connsiteX4" fmla="*/ 4400550 w 8663110"/>
              <a:gd name="connsiteY4" fmla="*/ 0 h 2130951"/>
              <a:gd name="connsiteX5" fmla="*/ 5262791 w 8663110"/>
              <a:gd name="connsiteY5" fmla="*/ 0 h 2130951"/>
              <a:gd name="connsiteX6" fmla="*/ 5262791 w 8663110"/>
              <a:gd name="connsiteY6" fmla="*/ 478 h 2130951"/>
              <a:gd name="connsiteX7" fmla="*/ 8663110 w 8663110"/>
              <a:gd name="connsiteY7" fmla="*/ 478 h 2130951"/>
              <a:gd name="connsiteX8" fmla="*/ 7676422 w 8663110"/>
              <a:gd name="connsiteY8" fmla="*/ 2130951 h 2130951"/>
              <a:gd name="connsiteX9" fmla="*/ 4400550 w 8663110"/>
              <a:gd name="connsiteY9" fmla="*/ 2130951 h 2130951"/>
              <a:gd name="connsiteX10" fmla="*/ 4187970 w 8663110"/>
              <a:gd name="connsiteY10" fmla="*/ 2130951 h 2130951"/>
              <a:gd name="connsiteX11" fmla="*/ 1028700 w 8663110"/>
              <a:gd name="connsiteY11" fmla="*/ 2130951 h 2130951"/>
              <a:gd name="connsiteX12" fmla="*/ 819150 w 8663110"/>
              <a:gd name="connsiteY12" fmla="*/ 2130951 h 2130951"/>
              <a:gd name="connsiteX13" fmla="*/ 0 w 8663110"/>
              <a:gd name="connsiteY13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663110" h="2130951">
                <a:moveTo>
                  <a:pt x="0" y="0"/>
                </a:moveTo>
                <a:lnTo>
                  <a:pt x="819150" y="0"/>
                </a:lnTo>
                <a:lnTo>
                  <a:pt x="1028700" y="0"/>
                </a:lnTo>
                <a:lnTo>
                  <a:pt x="4187970" y="0"/>
                </a:lnTo>
                <a:lnTo>
                  <a:pt x="4400550" y="0"/>
                </a:lnTo>
                <a:lnTo>
                  <a:pt x="5262791" y="0"/>
                </a:lnTo>
                <a:lnTo>
                  <a:pt x="5262791" y="478"/>
                </a:lnTo>
                <a:lnTo>
                  <a:pt x="8663110" y="478"/>
                </a:lnTo>
                <a:lnTo>
                  <a:pt x="7676422" y="2130951"/>
                </a:lnTo>
                <a:lnTo>
                  <a:pt x="4400550" y="2130951"/>
                </a:lnTo>
                <a:lnTo>
                  <a:pt x="4187970" y="2130951"/>
                </a:lnTo>
                <a:lnTo>
                  <a:pt x="1028700" y="2130951"/>
                </a:lnTo>
                <a:lnTo>
                  <a:pt x="819150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2F3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67F563F-CF47-496E-A3EF-3DF7331F21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224" y="432839"/>
            <a:ext cx="1599576" cy="1599576"/>
          </a:xfrm>
          <a:prstGeom prst="rect">
            <a:avLst/>
          </a:prstGeom>
        </p:spPr>
      </p:pic>
      <p:sp>
        <p:nvSpPr>
          <p:cNvPr id="16" name="Freeform 18">
            <a:extLst>
              <a:ext uri="{FF2B5EF4-FFF2-40B4-BE49-F238E27FC236}">
                <a16:creationId xmlns:a16="http://schemas.microsoft.com/office/drawing/2014/main" id="{C15229F3-7A2E-4558-98FE-7A5F69409D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4683319"/>
            <a:ext cx="6516874" cy="2174681"/>
          </a:xfrm>
          <a:custGeom>
            <a:avLst/>
            <a:gdLst>
              <a:gd name="connsiteX0" fmla="*/ 0 w 6516874"/>
              <a:gd name="connsiteY0" fmla="*/ 0 h 2174681"/>
              <a:gd name="connsiteX1" fmla="*/ 819150 w 6516874"/>
              <a:gd name="connsiteY1" fmla="*/ 0 h 2174681"/>
              <a:gd name="connsiteX2" fmla="*/ 1038225 w 6516874"/>
              <a:gd name="connsiteY2" fmla="*/ 0 h 2174681"/>
              <a:gd name="connsiteX3" fmla="*/ 6516874 w 6516874"/>
              <a:gd name="connsiteY3" fmla="*/ 0 h 2174681"/>
              <a:gd name="connsiteX4" fmla="*/ 5509712 w 6516874"/>
              <a:gd name="connsiteY4" fmla="*/ 2174681 h 2174681"/>
              <a:gd name="connsiteX5" fmla="*/ 1038225 w 6516874"/>
              <a:gd name="connsiteY5" fmla="*/ 2174681 h 2174681"/>
              <a:gd name="connsiteX6" fmla="*/ 947987 w 6516874"/>
              <a:gd name="connsiteY6" fmla="*/ 2174681 h 2174681"/>
              <a:gd name="connsiteX7" fmla="*/ 819150 w 6516874"/>
              <a:gd name="connsiteY7" fmla="*/ 2174681 h 2174681"/>
              <a:gd name="connsiteX8" fmla="*/ 0 w 6516874"/>
              <a:gd name="connsiteY8" fmla="*/ 2174681 h 217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16874" h="2174681">
                <a:moveTo>
                  <a:pt x="0" y="0"/>
                </a:moveTo>
                <a:lnTo>
                  <a:pt x="819150" y="0"/>
                </a:lnTo>
                <a:lnTo>
                  <a:pt x="1038225" y="0"/>
                </a:lnTo>
                <a:lnTo>
                  <a:pt x="6516874" y="0"/>
                </a:lnTo>
                <a:lnTo>
                  <a:pt x="5509712" y="2174681"/>
                </a:lnTo>
                <a:lnTo>
                  <a:pt x="1038225" y="2174681"/>
                </a:lnTo>
                <a:lnTo>
                  <a:pt x="947987" y="2174681"/>
                </a:lnTo>
                <a:lnTo>
                  <a:pt x="819150" y="2174681"/>
                </a:lnTo>
                <a:lnTo>
                  <a:pt x="0" y="2174681"/>
                </a:lnTo>
                <a:close/>
              </a:path>
            </a:pathLst>
          </a:custGeom>
          <a:solidFill>
            <a:srgbClr val="4A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FCF388-FB51-42AB-A742-B3C3FB988E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5625" y="3834392"/>
            <a:ext cx="4689175" cy="25907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5272A6-C482-4ED1-8294-B4F1AA6D8625}"/>
              </a:ext>
            </a:extLst>
          </p:cNvPr>
          <p:cNvSpPr txBox="1"/>
          <p:nvPr/>
        </p:nvSpPr>
        <p:spPr>
          <a:xfrm>
            <a:off x="55085" y="6148982"/>
            <a:ext cx="1904932" cy="7232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/>
                </a:solidFill>
                <a:cs typeface="Calibri"/>
              </a:rPr>
              <a:t>@</a:t>
            </a:r>
            <a:r>
              <a:rPr lang="en-GB" dirty="0" err="1">
                <a:solidFill>
                  <a:schemeClr val="bg1"/>
                </a:solidFill>
                <a:cs typeface="Calibri"/>
              </a:rPr>
              <a:t>FidraTweets</a:t>
            </a:r>
            <a:endParaRPr lang="en-US" err="1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/>
                </a:solidFill>
              </a:rPr>
              <a:t>www.fidra.org.uk</a:t>
            </a:r>
            <a:endParaRPr lang="en-GB">
              <a:solidFill>
                <a:schemeClr val="bg1"/>
              </a:solidFill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ABCF22-269A-4A24-9E75-DC1436C9A2EE}"/>
              </a:ext>
            </a:extLst>
          </p:cNvPr>
          <p:cNvSpPr txBox="1"/>
          <p:nvPr/>
        </p:nvSpPr>
        <p:spPr>
          <a:xfrm>
            <a:off x="9979445" y="6386111"/>
            <a:ext cx="2396169" cy="46166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FFFFFF"/>
                </a:solidFill>
                <a:cs typeface="Calibri"/>
              </a:rPr>
              <a:t>Fidra is Scottish registered charity and SCIO SC043895 </a:t>
            </a: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928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72612E7-0FF5-4453-8703-533E76C938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-199625"/>
            <a:ext cx="12191999" cy="81319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39C39D-ED5A-4F6B-BEC3-A21F77131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 Light"/>
              </a:rPr>
              <a:t>Introduction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DB4755-E069-4CCC-9498-B4B6447E4089}"/>
              </a:ext>
            </a:extLst>
          </p:cNvPr>
          <p:cNvSpPr/>
          <p:nvPr/>
        </p:nvSpPr>
        <p:spPr>
          <a:xfrm>
            <a:off x="10593848" y="7491176"/>
            <a:ext cx="1519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@</a:t>
            </a:r>
            <a:r>
              <a:rPr lang="en-GB" dirty="0" err="1"/>
              <a:t>FidraTweets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23B0C1-5463-4E02-8765-5C2638AC9BD1}"/>
              </a:ext>
            </a:extLst>
          </p:cNvPr>
          <p:cNvSpPr/>
          <p:nvPr/>
        </p:nvSpPr>
        <p:spPr>
          <a:xfrm>
            <a:off x="78249" y="7491176"/>
            <a:ext cx="1800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www.fidra.org.uk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85E7D0-B5BD-4AC5-8DD8-9463C8D72648}"/>
              </a:ext>
            </a:extLst>
          </p:cNvPr>
          <p:cNvSpPr txBox="1"/>
          <p:nvPr/>
        </p:nvSpPr>
        <p:spPr>
          <a:xfrm>
            <a:off x="1978052" y="1916349"/>
            <a:ext cx="622683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Need to reduce single use plastics</a:t>
            </a: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FB0868-51E7-43AC-833D-DCB822467114}"/>
              </a:ext>
            </a:extLst>
          </p:cNvPr>
          <p:cNvSpPr txBox="1"/>
          <p:nvPr/>
        </p:nvSpPr>
        <p:spPr>
          <a:xfrm>
            <a:off x="1978051" y="2928026"/>
            <a:ext cx="5683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Lots of products are on the market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1C24A1-DCA5-4F5B-94B2-C6EDC9D02CFF}"/>
              </a:ext>
            </a:extLst>
          </p:cNvPr>
          <p:cNvSpPr txBox="1"/>
          <p:nvPr/>
        </p:nvSpPr>
        <p:spPr>
          <a:xfrm>
            <a:off x="1978053" y="4056434"/>
            <a:ext cx="1767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Recycle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223885-5CB4-4D39-8C70-DB484AD8EABD}"/>
              </a:ext>
            </a:extLst>
          </p:cNvPr>
          <p:cNvSpPr txBox="1"/>
          <p:nvPr/>
        </p:nvSpPr>
        <p:spPr>
          <a:xfrm>
            <a:off x="3634900" y="4056434"/>
            <a:ext cx="6893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&amp;/or compost &amp;/or wooden etc &amp;/or reusable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292A10-C168-466D-B466-CC76FC7A6DB3}"/>
              </a:ext>
            </a:extLst>
          </p:cNvPr>
          <p:cNvSpPr txBox="1"/>
          <p:nvPr/>
        </p:nvSpPr>
        <p:spPr>
          <a:xfrm>
            <a:off x="1978051" y="5071516"/>
            <a:ext cx="95978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Need to ask questions, i.e. what is genuinely ‘green’, works and is cost effective?</a:t>
            </a:r>
            <a:endParaRPr lang="en-GB" sz="28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9E78D6-B5E3-48FD-99A1-CB0982597FA8}"/>
              </a:ext>
            </a:extLst>
          </p:cNvPr>
          <p:cNvSpPr txBox="1"/>
          <p:nvPr/>
        </p:nvSpPr>
        <p:spPr>
          <a:xfrm>
            <a:off x="2006881" y="6237176"/>
            <a:ext cx="9597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Life cycle analysis and end of life</a:t>
            </a:r>
            <a:endParaRPr lang="en-GB" sz="2800" i="1" dirty="0"/>
          </a:p>
        </p:txBody>
      </p:sp>
      <p:pic>
        <p:nvPicPr>
          <p:cNvPr id="18" name="Picture 17" descr="A close up of a logo&#10;&#10;Description automatically generated">
            <a:extLst>
              <a:ext uri="{FF2B5EF4-FFF2-40B4-BE49-F238E27FC236}">
                <a16:creationId xmlns:a16="http://schemas.microsoft.com/office/drawing/2014/main" id="{AC7A8A76-254C-4A95-9220-DEEBDBE7C1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3299" y="-170407"/>
            <a:ext cx="938701" cy="93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69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C965BBFE-894B-4611-9CC6-3D5B41E8DA57}"/>
              </a:ext>
            </a:extLst>
          </p:cNvPr>
          <p:cNvSpPr txBox="1"/>
          <p:nvPr/>
        </p:nvSpPr>
        <p:spPr>
          <a:xfrm>
            <a:off x="4272417" y="2167968"/>
            <a:ext cx="7755459" cy="4344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>
              <a:lnSpc>
                <a:spcPct val="90000"/>
              </a:lnSpc>
              <a:spcAft>
                <a:spcPts val="600"/>
              </a:spcAft>
            </a:pPr>
            <a:r>
              <a:rPr lang="en-US" sz="2800" b="1" dirty="0"/>
              <a:t>Groups 1-4 </a:t>
            </a:r>
            <a:r>
              <a:rPr lang="en-US" sz="2800" dirty="0"/>
              <a:t>discuss the following alternatives to plastic packaging:   </a:t>
            </a:r>
          </a:p>
          <a:p>
            <a:pPr marL="228600">
              <a:lnSpc>
                <a:spcPct val="90000"/>
              </a:lnSpc>
              <a:spcAft>
                <a:spcPts val="600"/>
              </a:spcAft>
            </a:pPr>
            <a:r>
              <a:rPr lang="en-US" sz="2800" b="1" dirty="0"/>
              <a:t>1</a:t>
            </a:r>
            <a:r>
              <a:rPr lang="en-US" sz="2800" dirty="0"/>
              <a:t>: Recyclable 	</a:t>
            </a:r>
            <a:r>
              <a:rPr lang="en-US" sz="2800" b="1" dirty="0"/>
              <a:t>2</a:t>
            </a:r>
            <a:r>
              <a:rPr lang="en-US" sz="2800" dirty="0"/>
              <a:t>: Compostable </a:t>
            </a:r>
          </a:p>
          <a:p>
            <a:pPr marL="228600">
              <a:lnSpc>
                <a:spcPct val="90000"/>
              </a:lnSpc>
              <a:spcAft>
                <a:spcPts val="600"/>
              </a:spcAft>
            </a:pPr>
            <a:r>
              <a:rPr lang="en-US" sz="2800" b="1" dirty="0"/>
              <a:t>3</a:t>
            </a:r>
            <a:r>
              <a:rPr lang="en-US" sz="2800" dirty="0"/>
              <a:t>: Wooden/other natural biodegradable</a:t>
            </a:r>
          </a:p>
          <a:p>
            <a:pPr marL="228600">
              <a:lnSpc>
                <a:spcPct val="90000"/>
              </a:lnSpc>
              <a:spcAft>
                <a:spcPts val="600"/>
              </a:spcAft>
            </a:pPr>
            <a:r>
              <a:rPr lang="en-US" sz="2800" b="1" dirty="0"/>
              <a:t>4</a:t>
            </a:r>
            <a:r>
              <a:rPr lang="en-US" sz="2800" dirty="0"/>
              <a:t>: Reusable </a:t>
            </a:r>
          </a:p>
          <a:p>
            <a:pPr marL="228600">
              <a:lnSpc>
                <a:spcPct val="90000"/>
              </a:lnSpc>
              <a:spcAft>
                <a:spcPts val="600"/>
              </a:spcAft>
            </a:pPr>
            <a:r>
              <a:rPr lang="en-US" sz="2800" b="1" dirty="0"/>
              <a:t>Groups 5-8 </a:t>
            </a:r>
            <a:r>
              <a:rPr lang="en-US" sz="2800" dirty="0"/>
              <a:t>discuss the following alternatives to a single use plastic item such as cutlery: </a:t>
            </a:r>
          </a:p>
          <a:p>
            <a:pPr marL="228600">
              <a:lnSpc>
                <a:spcPct val="90000"/>
              </a:lnSpc>
              <a:spcAft>
                <a:spcPts val="600"/>
              </a:spcAft>
            </a:pPr>
            <a:r>
              <a:rPr lang="en-US" sz="2800" b="1" dirty="0"/>
              <a:t>5</a:t>
            </a:r>
            <a:r>
              <a:rPr lang="en-US" sz="2800" dirty="0"/>
              <a:t>: Recyclable	</a:t>
            </a:r>
            <a:r>
              <a:rPr lang="en-US" sz="2800" b="1" dirty="0"/>
              <a:t>6</a:t>
            </a:r>
            <a:r>
              <a:rPr lang="en-US" sz="2800" dirty="0"/>
              <a:t>: Compostable </a:t>
            </a:r>
          </a:p>
          <a:p>
            <a:pPr marL="228600">
              <a:lnSpc>
                <a:spcPct val="90000"/>
              </a:lnSpc>
              <a:spcAft>
                <a:spcPts val="600"/>
              </a:spcAft>
            </a:pPr>
            <a:r>
              <a:rPr lang="en-US" sz="2800" b="1" dirty="0"/>
              <a:t>7</a:t>
            </a:r>
            <a:r>
              <a:rPr lang="en-US" sz="2800" dirty="0"/>
              <a:t>: Wooden/other natural biodegradable</a:t>
            </a:r>
          </a:p>
          <a:p>
            <a:pPr marL="228600">
              <a:lnSpc>
                <a:spcPct val="90000"/>
              </a:lnSpc>
              <a:spcAft>
                <a:spcPts val="600"/>
              </a:spcAft>
            </a:pPr>
            <a:r>
              <a:rPr lang="en-US" sz="2800" b="1" dirty="0"/>
              <a:t>8</a:t>
            </a:r>
            <a:r>
              <a:rPr lang="en-US" sz="2800" dirty="0"/>
              <a:t>: Reusable</a:t>
            </a:r>
            <a:endParaRPr lang="en-US" sz="28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92D78A-5464-4745-9F77-8D540A06A3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311926" y="6718"/>
            <a:ext cx="8623852" cy="6851282"/>
          </a:xfrm>
          <a:prstGeom prst="rect">
            <a:avLst/>
          </a:prstGeom>
        </p:spPr>
      </p:pic>
      <p:pic>
        <p:nvPicPr>
          <p:cNvPr id="21" name="Picture 20" descr="A close up of a logo&#10;&#10;Description automatically generated">
            <a:extLst>
              <a:ext uri="{FF2B5EF4-FFF2-40B4-BE49-F238E27FC236}">
                <a16:creationId xmlns:a16="http://schemas.microsoft.com/office/drawing/2014/main" id="{5D5B6264-1A1B-4FAF-AAA5-0BD554C440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9361" y="6719"/>
            <a:ext cx="938701" cy="9387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76D57E4-29BA-4468-B032-BBCBD4074162}"/>
              </a:ext>
            </a:extLst>
          </p:cNvPr>
          <p:cNvSpPr txBox="1"/>
          <p:nvPr/>
        </p:nvSpPr>
        <p:spPr>
          <a:xfrm>
            <a:off x="4452603" y="1272877"/>
            <a:ext cx="75752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 </a:t>
            </a:r>
            <a:r>
              <a:rPr lang="en-US" sz="2800" b="1" dirty="0"/>
              <a:t>8 groups</a:t>
            </a:r>
            <a:r>
              <a:rPr lang="en-US" sz="2800" dirty="0"/>
              <a:t> look at alternatives to single use items or packaging purchased for Local Authorities</a:t>
            </a:r>
            <a:endParaRPr lang="en-GB" sz="2800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2C837679-593A-4EA7-BAD6-1B165A20D0E2}"/>
              </a:ext>
            </a:extLst>
          </p:cNvPr>
          <p:cNvSpPr txBox="1">
            <a:spLocks/>
          </p:cNvSpPr>
          <p:nvPr/>
        </p:nvSpPr>
        <p:spPr>
          <a:xfrm>
            <a:off x="4452604" y="93548"/>
            <a:ext cx="42367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cs typeface="Calibri Light"/>
              </a:rPr>
              <a:t>Scenario</a:t>
            </a:r>
          </a:p>
        </p:txBody>
      </p:sp>
    </p:spTree>
    <p:extLst>
      <p:ext uri="{BB962C8B-B14F-4D97-AF65-F5344CB8AC3E}">
        <p14:creationId xmlns:p14="http://schemas.microsoft.com/office/powerpoint/2010/main" val="337503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CB6DB76-F62C-4BAB-849B-0DC3059EF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226484" y="-627950"/>
            <a:ext cx="12418483" cy="89849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C9A2E8-E22D-4D9F-97D0-4A539EF7E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8B165-A205-4987-9346-A52D9C25E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4"/>
            <a:ext cx="10515600" cy="5004859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514350" indent="-514350">
              <a:buAutoNum type="alphaLcPeriod"/>
            </a:pPr>
            <a:r>
              <a:rPr lang="en-US" dirty="0"/>
              <a:t>What are the advantages of this material?  </a:t>
            </a:r>
          </a:p>
          <a:p>
            <a:pPr marL="514350" indent="-514350">
              <a:buAutoNum type="alphaLcPeriod"/>
            </a:pPr>
            <a:r>
              <a:rPr lang="en-US" dirty="0"/>
              <a:t>What are potential disadvantages/challenges? </a:t>
            </a:r>
          </a:p>
          <a:p>
            <a:pPr marL="0" indent="0">
              <a:buNone/>
            </a:pPr>
            <a:r>
              <a:rPr lang="en-US" dirty="0"/>
              <a:t>i. Lifecycle Analysis questions: - How much energy is used to make it? Where does it come from? How much energy/time/cost during use? What happens at end of life? </a:t>
            </a:r>
          </a:p>
          <a:p>
            <a:pPr marL="0" indent="0">
              <a:buNone/>
            </a:pPr>
            <a:r>
              <a:rPr lang="en-US" dirty="0"/>
              <a:t>ii. What are barriers to you using this alternative effectively? What changes could be made to your own processes to make sure the alternative is used effectively? </a:t>
            </a:r>
          </a:p>
          <a:p>
            <a:pPr marL="0" indent="0">
              <a:buNone/>
            </a:pPr>
            <a:r>
              <a:rPr lang="en-US" dirty="0"/>
              <a:t>c. Are there any purchases you are making currently where you could effectively switch to this material?  </a:t>
            </a:r>
          </a:p>
          <a:p>
            <a:pPr marL="0" indent="0">
              <a:buNone/>
            </a:pPr>
            <a:r>
              <a:rPr lang="en-US" dirty="0"/>
              <a:t>d. What are the simple take-home messages you want to feed back to the rest of the group? </a:t>
            </a:r>
            <a:endParaRPr lang="en-GB" dirty="0"/>
          </a:p>
        </p:txBody>
      </p:sp>
      <p:pic>
        <p:nvPicPr>
          <p:cNvPr id="19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C6119DA8-1749-4EB4-A703-23B9311B55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8390" y="46557"/>
            <a:ext cx="889020" cy="88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182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EEE5BAD-55EC-4033-8DAC-EEAB8C36C6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78" t="25088" r="12656"/>
          <a:stretch/>
        </p:blipFill>
        <p:spPr>
          <a:xfrm rot="202721">
            <a:off x="-597767" y="-556067"/>
            <a:ext cx="13942701" cy="108473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E5CAB2-7A1B-4BC0-867E-3AD001474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84E03-3B44-410A-AB02-3F5D9DB1DB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en-US" dirty="0"/>
              <a:t>‘take-away message’: It’s not straight-forward, but there are simple things we can do straight away.  </a:t>
            </a:r>
          </a:p>
          <a:p>
            <a:pPr marL="514350" indent="-514350">
              <a:buAutoNum type="alphaLcPeriod"/>
            </a:pPr>
            <a:r>
              <a:rPr lang="en-US" dirty="0"/>
              <a:t>Easy wins – things that you can do straight away to reduce SUPs (e.g. education, encouraging people to bring own containers / reusables) </a:t>
            </a:r>
          </a:p>
          <a:p>
            <a:pPr marL="514350" indent="-514350">
              <a:buAutoNum type="alphaLcPeriod"/>
            </a:pPr>
            <a:r>
              <a:rPr lang="en-US" dirty="0"/>
              <a:t>Further Challenges – things that need changing on a broader / longer scale to make sure we use SUPs or alternatives appropriately. (e.g. making sure compostable packaging has a route to be composted, making sure 100% recyclable packaging is actually recycled)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0771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74B5613B4FAF46B175A237D249389F" ma:contentTypeVersion="8" ma:contentTypeDescription="Create a new document." ma:contentTypeScope="" ma:versionID="00e3f2783cc2dd9afc77e6685c7f8b4a">
  <xsd:schema xmlns:xsd="http://www.w3.org/2001/XMLSchema" xmlns:xs="http://www.w3.org/2001/XMLSchema" xmlns:p="http://schemas.microsoft.com/office/2006/metadata/properties" xmlns:ns2="16c21cac-5fec-439b-a643-8554d8a448f8" xmlns:ns3="3f57398b-3620-4ec8-94e3-96f51f4a38a3" targetNamespace="http://schemas.microsoft.com/office/2006/metadata/properties" ma:root="true" ma:fieldsID="629e6bda8a0795c34b3f8a5a2129c0b1" ns2:_="" ns3:_="">
    <xsd:import namespace="16c21cac-5fec-439b-a643-8554d8a448f8"/>
    <xsd:import namespace="3f57398b-3620-4ec8-94e3-96f51f4a38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21cac-5fec-439b-a643-8554d8a448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57398b-3620-4ec8-94e3-96f51f4a38a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7C65FFC-0DA3-418A-8F55-F2B79E8CE241}">
  <ds:schemaRefs>
    <ds:schemaRef ds:uri="http://purl.org/dc/elements/1.1/"/>
    <ds:schemaRef ds:uri="http://schemas.microsoft.com/office/2006/metadata/properties"/>
    <ds:schemaRef ds:uri="http://purl.org/dc/terms/"/>
    <ds:schemaRef ds:uri="16c21cac-5fec-439b-a643-8554d8a448f8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3f57398b-3620-4ec8-94e3-96f51f4a38a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C8B4CF8-1A9B-432F-A362-0ECD0DB650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c21cac-5fec-439b-a643-8554d8a448f8"/>
    <ds:schemaRef ds:uri="3f57398b-3620-4ec8-94e3-96f51f4a38a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38D563-B86D-478C-A05C-479F2AD14D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355</Words>
  <Application>Microsoft Office PowerPoint</Application>
  <PresentationFormat>Widescreen</PresentationFormat>
  <Paragraphs>41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Evaluating alternatives to single use plastics</vt:lpstr>
      <vt:lpstr>Introduction</vt:lpstr>
      <vt:lpstr>PowerPoint Presentation</vt:lpstr>
      <vt:lpstr>Questions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Evaluating alternatives to single use plastics</dc:title>
  <dc:creator>Clare Cavers</dc:creator>
  <cp:lastModifiedBy>Sarah Nicholson</cp:lastModifiedBy>
  <cp:revision>1</cp:revision>
  <dcterms:created xsi:type="dcterms:W3CDTF">2019-04-10T14:36:21Z</dcterms:created>
  <dcterms:modified xsi:type="dcterms:W3CDTF">2019-04-11T08:00:59Z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0x010100F074B5613B4FAF46B175A237D249389F</vt:lpwstr>
  </property>
</Properties>
</file>