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71" r:id="rId2"/>
    <p:sldId id="258" r:id="rId3"/>
    <p:sldId id="264" r:id="rId4"/>
    <p:sldId id="265" r:id="rId5"/>
    <p:sldId id="268" r:id="rId6"/>
  </p:sldIdLst>
  <p:sldSz cx="6858000" cy="12192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09" autoAdjust="0"/>
    <p:restoredTop sz="94660"/>
  </p:normalViewPr>
  <p:slideViewPr>
    <p:cSldViewPr snapToGrid="0">
      <p:cViewPr varScale="1">
        <p:scale>
          <a:sx n="65" d="100"/>
          <a:sy n="65" d="100"/>
        </p:scale>
        <p:origin x="3378"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862D7F61-C539-4A65-9AB5-5CB261A90AE4}" type="datetimeFigureOut">
              <a:rPr lang="en-GB" smtClean="0"/>
              <a:t>22/05/2019</a:t>
            </a:fld>
            <a:endParaRPr lang="en-GB" dirty="0"/>
          </a:p>
        </p:txBody>
      </p:sp>
      <p:sp>
        <p:nvSpPr>
          <p:cNvPr id="4" name="Slide Image Placeholder 3"/>
          <p:cNvSpPr>
            <a:spLocks noGrp="1" noRot="1" noChangeAspect="1"/>
          </p:cNvSpPr>
          <p:nvPr>
            <p:ph type="sldImg" idx="2"/>
          </p:nvPr>
        </p:nvSpPr>
        <p:spPr>
          <a:xfrm>
            <a:off x="2457450" y="1241425"/>
            <a:ext cx="1882775" cy="3349625"/>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3CCC8A1F-3181-4ED3-B615-1504C254E381}" type="slidenum">
              <a:rPr lang="en-GB" smtClean="0"/>
              <a:t>‹#›</a:t>
            </a:fld>
            <a:endParaRPr lang="en-GB" dirty="0"/>
          </a:p>
        </p:txBody>
      </p:sp>
    </p:spTree>
    <p:extLst>
      <p:ext uri="{BB962C8B-B14F-4D97-AF65-F5344CB8AC3E}">
        <p14:creationId xmlns:p14="http://schemas.microsoft.com/office/powerpoint/2010/main" val="2733068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1241425"/>
            <a:ext cx="1882775" cy="33496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32B18B7-3F8A-4995-A4AD-6DE394E26BBE}" type="slidenum">
              <a:rPr lang="en-GB" smtClean="0"/>
              <a:t>3</a:t>
            </a:fld>
            <a:endParaRPr lang="en-GB" dirty="0"/>
          </a:p>
        </p:txBody>
      </p:sp>
    </p:spTree>
    <p:extLst>
      <p:ext uri="{BB962C8B-B14F-4D97-AF65-F5344CB8AC3E}">
        <p14:creationId xmlns:p14="http://schemas.microsoft.com/office/powerpoint/2010/main" val="21705714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995312"/>
            <a:ext cx="5829300" cy="4244622"/>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6403623"/>
            <a:ext cx="5143500" cy="2943577"/>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9932971-7E2D-4A99-92B9-CD97E950FC3A}" type="datetimeFigureOut">
              <a:rPr lang="en-GB" smtClean="0"/>
              <a:t>22/05/2019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37676BB-C35C-44C5-B356-D668C29298D9}" type="slidenum">
              <a:rPr lang="en-GB" smtClean="0"/>
              <a:t>‹#›</a:t>
            </a:fld>
            <a:endParaRPr lang="en-GB" dirty="0"/>
          </a:p>
        </p:txBody>
      </p:sp>
    </p:spTree>
    <p:extLst>
      <p:ext uri="{BB962C8B-B14F-4D97-AF65-F5344CB8AC3E}">
        <p14:creationId xmlns:p14="http://schemas.microsoft.com/office/powerpoint/2010/main" val="2204553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9932971-7E2D-4A99-92B9-CD97E950FC3A}" type="datetimeFigureOut">
              <a:rPr lang="en-GB" smtClean="0"/>
              <a:t>22/05/2019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37676BB-C35C-44C5-B356-D668C29298D9}" type="slidenum">
              <a:rPr lang="en-GB" smtClean="0"/>
              <a:t>‹#›</a:t>
            </a:fld>
            <a:endParaRPr lang="en-GB" dirty="0"/>
          </a:p>
        </p:txBody>
      </p:sp>
    </p:spTree>
    <p:extLst>
      <p:ext uri="{BB962C8B-B14F-4D97-AF65-F5344CB8AC3E}">
        <p14:creationId xmlns:p14="http://schemas.microsoft.com/office/powerpoint/2010/main" val="14839080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649111"/>
            <a:ext cx="1478756" cy="10332156"/>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649111"/>
            <a:ext cx="4350544" cy="10332156"/>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9932971-7E2D-4A99-92B9-CD97E950FC3A}" type="datetimeFigureOut">
              <a:rPr lang="en-GB" smtClean="0"/>
              <a:t>22/05/2019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37676BB-C35C-44C5-B356-D668C29298D9}" type="slidenum">
              <a:rPr lang="en-GB" smtClean="0"/>
              <a:t>‹#›</a:t>
            </a:fld>
            <a:endParaRPr lang="en-GB" dirty="0"/>
          </a:p>
        </p:txBody>
      </p:sp>
    </p:spTree>
    <p:extLst>
      <p:ext uri="{BB962C8B-B14F-4D97-AF65-F5344CB8AC3E}">
        <p14:creationId xmlns:p14="http://schemas.microsoft.com/office/powerpoint/2010/main" val="32760060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9932971-7E2D-4A99-92B9-CD97E950FC3A}" type="datetimeFigureOut">
              <a:rPr lang="en-GB" smtClean="0"/>
              <a:t>22/05/2019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37676BB-C35C-44C5-B356-D668C29298D9}" type="slidenum">
              <a:rPr lang="en-GB" smtClean="0"/>
              <a:t>‹#›</a:t>
            </a:fld>
            <a:endParaRPr lang="en-GB" dirty="0"/>
          </a:p>
        </p:txBody>
      </p:sp>
    </p:spTree>
    <p:extLst>
      <p:ext uri="{BB962C8B-B14F-4D97-AF65-F5344CB8AC3E}">
        <p14:creationId xmlns:p14="http://schemas.microsoft.com/office/powerpoint/2010/main" val="36613632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3039537"/>
            <a:ext cx="5915025" cy="5071532"/>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8159048"/>
            <a:ext cx="5915025" cy="266699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9932971-7E2D-4A99-92B9-CD97E950FC3A}" type="datetimeFigureOut">
              <a:rPr lang="en-GB" smtClean="0"/>
              <a:t>22/05/2019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37676BB-C35C-44C5-B356-D668C29298D9}" type="slidenum">
              <a:rPr lang="en-GB" smtClean="0"/>
              <a:t>‹#›</a:t>
            </a:fld>
            <a:endParaRPr lang="en-GB" dirty="0"/>
          </a:p>
        </p:txBody>
      </p:sp>
    </p:spTree>
    <p:extLst>
      <p:ext uri="{BB962C8B-B14F-4D97-AF65-F5344CB8AC3E}">
        <p14:creationId xmlns:p14="http://schemas.microsoft.com/office/powerpoint/2010/main" val="5375682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3245556"/>
            <a:ext cx="2914650" cy="773571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3245556"/>
            <a:ext cx="2914650" cy="773571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9932971-7E2D-4A99-92B9-CD97E950FC3A}" type="datetimeFigureOut">
              <a:rPr lang="en-GB" smtClean="0"/>
              <a:t>22/05/2019</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C37676BB-C35C-44C5-B356-D668C29298D9}" type="slidenum">
              <a:rPr lang="en-GB" smtClean="0"/>
              <a:t>‹#›</a:t>
            </a:fld>
            <a:endParaRPr lang="en-GB" dirty="0"/>
          </a:p>
        </p:txBody>
      </p:sp>
    </p:spTree>
    <p:extLst>
      <p:ext uri="{BB962C8B-B14F-4D97-AF65-F5344CB8AC3E}">
        <p14:creationId xmlns:p14="http://schemas.microsoft.com/office/powerpoint/2010/main" val="6440643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649114"/>
            <a:ext cx="5915025" cy="2356556"/>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988734"/>
            <a:ext cx="2901255"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72381" y="4453467"/>
            <a:ext cx="2901255" cy="65503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988734"/>
            <a:ext cx="2915543"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471863" y="4453467"/>
            <a:ext cx="2915543" cy="65503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9932971-7E2D-4A99-92B9-CD97E950FC3A}" type="datetimeFigureOut">
              <a:rPr lang="en-GB" smtClean="0"/>
              <a:t>22/05/2019</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C37676BB-C35C-44C5-B356-D668C29298D9}" type="slidenum">
              <a:rPr lang="en-GB" smtClean="0"/>
              <a:t>‹#›</a:t>
            </a:fld>
            <a:endParaRPr lang="en-GB" dirty="0"/>
          </a:p>
        </p:txBody>
      </p:sp>
    </p:spTree>
    <p:extLst>
      <p:ext uri="{BB962C8B-B14F-4D97-AF65-F5344CB8AC3E}">
        <p14:creationId xmlns:p14="http://schemas.microsoft.com/office/powerpoint/2010/main" val="16805514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9932971-7E2D-4A99-92B9-CD97E950FC3A}" type="datetimeFigureOut">
              <a:rPr lang="en-GB" smtClean="0"/>
              <a:t>22/05/2019</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C37676BB-C35C-44C5-B356-D668C29298D9}" type="slidenum">
              <a:rPr lang="en-GB" smtClean="0"/>
              <a:t>‹#›</a:t>
            </a:fld>
            <a:endParaRPr lang="en-GB" dirty="0"/>
          </a:p>
        </p:txBody>
      </p:sp>
    </p:spTree>
    <p:extLst>
      <p:ext uri="{BB962C8B-B14F-4D97-AF65-F5344CB8AC3E}">
        <p14:creationId xmlns:p14="http://schemas.microsoft.com/office/powerpoint/2010/main" val="33095273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932971-7E2D-4A99-92B9-CD97E950FC3A}" type="datetimeFigureOut">
              <a:rPr lang="en-GB" smtClean="0"/>
              <a:t>22/05/2019</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C37676BB-C35C-44C5-B356-D668C29298D9}" type="slidenum">
              <a:rPr lang="en-GB" smtClean="0"/>
              <a:t>‹#›</a:t>
            </a:fld>
            <a:endParaRPr lang="en-GB" dirty="0"/>
          </a:p>
        </p:txBody>
      </p:sp>
    </p:spTree>
    <p:extLst>
      <p:ext uri="{BB962C8B-B14F-4D97-AF65-F5344CB8AC3E}">
        <p14:creationId xmlns:p14="http://schemas.microsoft.com/office/powerpoint/2010/main" val="58498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755425"/>
            <a:ext cx="3471863" cy="8664222"/>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99932971-7E2D-4A99-92B9-CD97E950FC3A}" type="datetimeFigureOut">
              <a:rPr lang="en-GB" smtClean="0"/>
              <a:t>22/05/2019</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C37676BB-C35C-44C5-B356-D668C29298D9}" type="slidenum">
              <a:rPr lang="en-GB" smtClean="0"/>
              <a:t>‹#›</a:t>
            </a:fld>
            <a:endParaRPr lang="en-GB" dirty="0"/>
          </a:p>
        </p:txBody>
      </p:sp>
    </p:spTree>
    <p:extLst>
      <p:ext uri="{BB962C8B-B14F-4D97-AF65-F5344CB8AC3E}">
        <p14:creationId xmlns:p14="http://schemas.microsoft.com/office/powerpoint/2010/main" val="565407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755425"/>
            <a:ext cx="3471863" cy="8664222"/>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99932971-7E2D-4A99-92B9-CD97E950FC3A}" type="datetimeFigureOut">
              <a:rPr lang="en-GB" smtClean="0"/>
              <a:t>22/05/2019</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C37676BB-C35C-44C5-B356-D668C29298D9}" type="slidenum">
              <a:rPr lang="en-GB" smtClean="0"/>
              <a:t>‹#›</a:t>
            </a:fld>
            <a:endParaRPr lang="en-GB" dirty="0"/>
          </a:p>
        </p:txBody>
      </p:sp>
    </p:spTree>
    <p:extLst>
      <p:ext uri="{BB962C8B-B14F-4D97-AF65-F5344CB8AC3E}">
        <p14:creationId xmlns:p14="http://schemas.microsoft.com/office/powerpoint/2010/main" val="16144432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649114"/>
            <a:ext cx="5915025" cy="235655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3245556"/>
            <a:ext cx="5915025" cy="773571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11300181"/>
            <a:ext cx="1543050" cy="649111"/>
          </a:xfrm>
          <a:prstGeom prst="rect">
            <a:avLst/>
          </a:prstGeom>
        </p:spPr>
        <p:txBody>
          <a:bodyPr vert="horz" lIns="91440" tIns="45720" rIns="91440" bIns="45720" rtlCol="0" anchor="ctr"/>
          <a:lstStyle>
            <a:lvl1pPr algn="l">
              <a:defRPr sz="900">
                <a:solidFill>
                  <a:schemeClr val="tx1">
                    <a:tint val="75000"/>
                  </a:schemeClr>
                </a:solidFill>
              </a:defRPr>
            </a:lvl1pPr>
          </a:lstStyle>
          <a:p>
            <a:fld id="{99932971-7E2D-4A99-92B9-CD97E950FC3A}" type="datetimeFigureOut">
              <a:rPr lang="en-GB" smtClean="0"/>
              <a:t>22/05/2019</a:t>
            </a:fld>
            <a:endParaRPr lang="en-GB" dirty="0"/>
          </a:p>
        </p:txBody>
      </p:sp>
      <p:sp>
        <p:nvSpPr>
          <p:cNvPr id="5" name="Footer Placeholder 4"/>
          <p:cNvSpPr>
            <a:spLocks noGrp="1"/>
          </p:cNvSpPr>
          <p:nvPr>
            <p:ph type="ftr" sz="quarter" idx="3"/>
          </p:nvPr>
        </p:nvSpPr>
        <p:spPr>
          <a:xfrm>
            <a:off x="2271713" y="11300181"/>
            <a:ext cx="2314575" cy="649111"/>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4843463" y="11300181"/>
            <a:ext cx="1543050" cy="649111"/>
          </a:xfrm>
          <a:prstGeom prst="rect">
            <a:avLst/>
          </a:prstGeom>
        </p:spPr>
        <p:txBody>
          <a:bodyPr vert="horz" lIns="91440" tIns="45720" rIns="91440" bIns="45720" rtlCol="0" anchor="ctr"/>
          <a:lstStyle>
            <a:lvl1pPr algn="r">
              <a:defRPr sz="900">
                <a:solidFill>
                  <a:schemeClr val="tx1">
                    <a:tint val="75000"/>
                  </a:schemeClr>
                </a:solidFill>
              </a:defRPr>
            </a:lvl1pPr>
          </a:lstStyle>
          <a:p>
            <a:fld id="{C37676BB-C35C-44C5-B356-D668C29298D9}" type="slidenum">
              <a:rPr lang="en-GB" smtClean="0"/>
              <a:t>‹#›</a:t>
            </a:fld>
            <a:endParaRPr lang="en-GB" dirty="0"/>
          </a:p>
        </p:txBody>
      </p:sp>
    </p:spTree>
    <p:extLst>
      <p:ext uri="{BB962C8B-B14F-4D97-AF65-F5344CB8AC3E}">
        <p14:creationId xmlns:p14="http://schemas.microsoft.com/office/powerpoint/2010/main" val="267056886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CF3C0AF5-0207-4056-AD46-EDFACD88BAAD}"/>
              </a:ext>
            </a:extLst>
          </p:cNvPr>
          <p:cNvGrpSpPr/>
          <p:nvPr/>
        </p:nvGrpSpPr>
        <p:grpSpPr>
          <a:xfrm rot="5400000">
            <a:off x="-1106130" y="2184931"/>
            <a:ext cx="9070260" cy="6086750"/>
            <a:chOff x="1447765" y="71293"/>
            <a:chExt cx="10678922" cy="6717451"/>
          </a:xfrm>
        </p:grpSpPr>
        <p:sp>
          <p:nvSpPr>
            <p:cNvPr id="17" name="Rectangle 16">
              <a:extLst>
                <a:ext uri="{FF2B5EF4-FFF2-40B4-BE49-F238E27FC236}">
                  <a16:creationId xmlns:a16="http://schemas.microsoft.com/office/drawing/2014/main" id="{52A98F15-65C2-4A0D-B9AF-F8939CF1516A}"/>
                </a:ext>
              </a:extLst>
            </p:cNvPr>
            <p:cNvSpPr/>
            <p:nvPr/>
          </p:nvSpPr>
          <p:spPr>
            <a:xfrm>
              <a:off x="2146856" y="71293"/>
              <a:ext cx="9979831" cy="6717451"/>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sp>
          <p:nvSpPr>
            <p:cNvPr id="5" name="TextBox 4">
              <a:extLst>
                <a:ext uri="{FF2B5EF4-FFF2-40B4-BE49-F238E27FC236}">
                  <a16:creationId xmlns:a16="http://schemas.microsoft.com/office/drawing/2014/main" id="{455C0B6A-E011-42FC-A278-BE821B6E06DB}"/>
                </a:ext>
              </a:extLst>
            </p:cNvPr>
            <p:cNvSpPr txBox="1"/>
            <p:nvPr/>
          </p:nvSpPr>
          <p:spPr>
            <a:xfrm rot="16200000">
              <a:off x="2748762" y="-412035"/>
              <a:ext cx="6625885" cy="7682084"/>
            </a:xfrm>
            <a:prstGeom prst="rect">
              <a:avLst/>
            </a:prstGeom>
            <a:noFill/>
          </p:spPr>
          <p:txBody>
            <a:bodyPr wrap="square" rtlCol="0">
              <a:spAutoFit/>
            </a:bodyPr>
            <a:lstStyle/>
            <a:p>
              <a:r>
                <a:rPr lang="en-GB" sz="1400" b="1" u="sng"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A changing economy</a:t>
              </a:r>
            </a:p>
            <a:p>
              <a:endParaRPr lang="en-GB" sz="1200" dirty="0">
                <a:latin typeface="Times New Roman" panose="02020603050405020304" pitchFamily="18" charset="0"/>
                <a:ea typeface="Times New Roman" panose="02020603050405020304" pitchFamily="18" charset="0"/>
              </a:endParaRPr>
            </a:p>
            <a:p>
              <a:r>
                <a:rPr lang="en-GB" sz="1400" dirty="0">
                  <a:solidFill>
                    <a:srgbClr val="000000"/>
                  </a:solidFill>
                  <a:effectLst>
                    <a:outerShdw blurRad="50800" dist="38100" algn="tr" rotWithShape="0">
                      <a:prstClr val="black">
                        <a:alpha val="40000"/>
                      </a:prstClr>
                    </a:outerShdw>
                  </a:effectLst>
                  <a:latin typeface="Calibri" panose="020F0502020204030204" pitchFamily="34" charset="0"/>
                  <a:ea typeface="Times New Roman" panose="02020603050405020304" pitchFamily="18" charset="0"/>
                  <a:cs typeface="Times New Roman" panose="02020603050405020304" pitchFamily="18" charset="0"/>
                </a:rPr>
                <a:t> </a:t>
              </a:r>
              <a:r>
                <a:rPr lang="en-GB" sz="14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Consider current trends shaping the future economy: </a:t>
              </a:r>
            </a:p>
            <a:p>
              <a:endParaRPr lang="en-GB" sz="14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endParaRPr>
            </a:p>
            <a:p>
              <a:pPr marL="160740" indent="-160740">
                <a:buFont typeface="Arial" panose="020B0604020202020204" pitchFamily="34" charset="0"/>
                <a:buChar char="•"/>
              </a:pPr>
              <a:r>
                <a:rPr lang="en-GB" sz="14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the 4th Industrial Revolution is bringing step changes in work and society resulting from innovations in AI, robotics and automation </a:t>
              </a:r>
              <a:endParaRPr lang="en-GB" sz="1200" dirty="0">
                <a:latin typeface="Times New Roman" panose="02020603050405020304" pitchFamily="18" charset="0"/>
                <a:ea typeface="Times New Roman" panose="02020603050405020304" pitchFamily="18" charset="0"/>
              </a:endParaRPr>
            </a:p>
            <a:p>
              <a:pPr marL="192889" indent="-192889">
                <a:buFont typeface="Symbol" panose="05050102010706020507" pitchFamily="18" charset="2"/>
                <a:buChar char=""/>
              </a:pPr>
              <a:r>
                <a:rPr lang="en-GB" sz="14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the numbers of self-employed are growing, both in the low-wage gig economy and the higher-wage freelancing sector</a:t>
              </a:r>
              <a:endParaRPr lang="en-GB" sz="1200" dirty="0">
                <a:latin typeface="Times New Roman" panose="02020603050405020304" pitchFamily="18" charset="0"/>
                <a:ea typeface="Times New Roman" panose="02020603050405020304" pitchFamily="18" charset="0"/>
              </a:endParaRPr>
            </a:p>
            <a:p>
              <a:pPr marL="192889" indent="-192889">
                <a:buFont typeface="Symbol" panose="05050102010706020507" pitchFamily="18" charset="2"/>
                <a:buChar char=""/>
              </a:pPr>
              <a:r>
                <a:rPr lang="en-GB" sz="14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the uncertainty caused by Brexit has led to a slowdown in UK economic activity (investment, recruitment, business growth).  Leaving the EU (in whatever form) will bring short-term disruption as well as the promise of longer-term opportunities</a:t>
              </a:r>
              <a:endParaRPr lang="en-GB" sz="1200" dirty="0">
                <a:latin typeface="Times New Roman" panose="02020603050405020304" pitchFamily="18" charset="0"/>
                <a:ea typeface="Times New Roman" panose="02020603050405020304" pitchFamily="18" charset="0"/>
              </a:endParaRPr>
            </a:p>
            <a:p>
              <a:pPr marL="192889" indent="-192889">
                <a:buFont typeface="Symbol" panose="05050102010706020507" pitchFamily="18" charset="2"/>
                <a:buChar char=""/>
              </a:pPr>
              <a:r>
                <a:rPr lang="en-GB" sz="14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growing global consumption (up by 50% in emerging markets by 2007) is creating a more integrated global economy, with inter-connected supply chains, digital systems and labour markets.</a:t>
              </a:r>
              <a:endParaRPr lang="en-GB" sz="1200" dirty="0">
                <a:latin typeface="Times New Roman" panose="02020603050405020304" pitchFamily="18" charset="0"/>
                <a:ea typeface="Times New Roman" panose="02020603050405020304" pitchFamily="18" charset="0"/>
              </a:endParaRPr>
            </a:p>
            <a:p>
              <a:r>
                <a:rPr lang="en-GB" sz="14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endParaRPr lang="en-GB" sz="1200" dirty="0">
                <a:latin typeface="Times New Roman" panose="02020603050405020304" pitchFamily="18" charset="0"/>
                <a:ea typeface="Times New Roman" panose="02020603050405020304" pitchFamily="18" charset="0"/>
              </a:endParaRPr>
            </a:p>
            <a:p>
              <a:r>
                <a:rPr lang="en-GB" sz="14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If current trends continue, the Scottish economy is likely to be a low-growth, low productivity, ageing economy in the 2020s.  Lower immigration, increasing automation of some routine tasks and weaker relative levels of business innovation and investment are set to dampen economic prospects.</a:t>
              </a:r>
              <a:endParaRPr lang="en-GB" sz="1200" dirty="0">
                <a:latin typeface="Times New Roman" panose="02020603050405020304" pitchFamily="18" charset="0"/>
                <a:ea typeface="Times New Roman" panose="02020603050405020304" pitchFamily="18" charset="0"/>
              </a:endParaRPr>
            </a:p>
            <a:p>
              <a:r>
                <a:rPr lang="en-GB" sz="14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endParaRPr lang="en-GB" sz="1200" dirty="0">
                <a:latin typeface="Times New Roman" panose="02020603050405020304" pitchFamily="18" charset="0"/>
                <a:ea typeface="Times New Roman" panose="02020603050405020304" pitchFamily="18" charset="0"/>
              </a:endParaRPr>
            </a:p>
            <a:p>
              <a:r>
                <a:rPr lang="en-GB" sz="14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While many Western countries are wealthier than they’ve ever been, there’s an ongoing struggle caused by growing differences in income and wellbeing.  Despite all of Scotland’s strengths and comparative advantages, it is ranked 21</a:t>
              </a:r>
              <a:r>
                <a:rPr lang="en-GB" sz="1400" baseline="300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st</a:t>
              </a:r>
              <a:r>
                <a:rPr lang="en-GB" sz="14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out of the 36 OECD countries when it comes to income equality.  </a:t>
              </a:r>
              <a:endParaRPr lang="en-GB" sz="1200" dirty="0">
                <a:latin typeface="Times New Roman" panose="02020603050405020304" pitchFamily="18" charset="0"/>
                <a:ea typeface="Times New Roman" panose="02020603050405020304" pitchFamily="18" charset="0"/>
              </a:endParaRPr>
            </a:p>
            <a:p>
              <a:r>
                <a:rPr lang="en-GB" sz="14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endParaRPr lang="en-GB" sz="1200" dirty="0">
                <a:latin typeface="Times New Roman" panose="02020603050405020304" pitchFamily="18" charset="0"/>
                <a:ea typeface="Times New Roman" panose="02020603050405020304" pitchFamily="18" charset="0"/>
              </a:endParaRPr>
            </a:p>
            <a:p>
              <a:r>
                <a:rPr lang="en-GB" sz="14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Some question whether we need to re-think the nature of ‘economic success’.  Instead of a single-minded focus on economic growth, is it time to rebalance economic, social and environmental aspects to consider broader issues including living standards, the quality of employment and environmental sustainability?</a:t>
              </a:r>
              <a:endParaRPr lang="en-GB" sz="1200" dirty="0">
                <a:latin typeface="Times New Roman" panose="02020603050405020304" pitchFamily="18" charset="0"/>
                <a:ea typeface="Times New Roman" panose="02020603050405020304" pitchFamily="18" charset="0"/>
              </a:endParaRPr>
            </a:p>
          </p:txBody>
        </p:sp>
        <p:pic>
          <p:nvPicPr>
            <p:cNvPr id="4" name="Picture 3">
              <a:extLst>
                <a:ext uri="{FF2B5EF4-FFF2-40B4-BE49-F238E27FC236}">
                  <a16:creationId xmlns:a16="http://schemas.microsoft.com/office/drawing/2014/main" id="{68866648-4E70-408C-B3EA-A0B3B1999D78}"/>
                </a:ext>
              </a:extLst>
            </p:cNvPr>
            <p:cNvPicPr/>
            <p:nvPr/>
          </p:nvPicPr>
          <p:blipFill>
            <a:blip r:embed="rId2">
              <a:extLst>
                <a:ext uri="{28A0092B-C50C-407E-A947-70E740481C1C}">
                  <a14:useLocalDpi xmlns:a14="http://schemas.microsoft.com/office/drawing/2010/main" val="0"/>
                </a:ext>
              </a:extLst>
            </a:blip>
            <a:stretch>
              <a:fillRect/>
            </a:stretch>
          </p:blipFill>
          <p:spPr>
            <a:xfrm rot="16200000">
              <a:off x="10846678" y="947813"/>
              <a:ext cx="2076450" cy="374014"/>
            </a:xfrm>
            <a:prstGeom prst="rect">
              <a:avLst/>
            </a:prstGeom>
          </p:spPr>
        </p:pic>
        <p:sp>
          <p:nvSpPr>
            <p:cNvPr id="2" name="TextBox 1">
              <a:extLst>
                <a:ext uri="{FF2B5EF4-FFF2-40B4-BE49-F238E27FC236}">
                  <a16:creationId xmlns:a16="http://schemas.microsoft.com/office/drawing/2014/main" id="{F3DCAAA4-5BD4-4336-94EA-B215E6731F14}"/>
                </a:ext>
              </a:extLst>
            </p:cNvPr>
            <p:cNvSpPr txBox="1"/>
            <p:nvPr/>
          </p:nvSpPr>
          <p:spPr>
            <a:xfrm rot="16200000">
              <a:off x="965825" y="5716392"/>
              <a:ext cx="1326244" cy="362363"/>
            </a:xfrm>
            <a:prstGeom prst="rect">
              <a:avLst/>
            </a:prstGeom>
            <a:noFill/>
          </p:spPr>
          <p:txBody>
            <a:bodyPr wrap="square" rtlCol="0">
              <a:spAutoFit/>
            </a:bodyPr>
            <a:lstStyle/>
            <a:p>
              <a:r>
                <a:rPr lang="en-GB" sz="1400" b="1" dirty="0"/>
                <a:t>Trend 1</a:t>
              </a:r>
            </a:p>
          </p:txBody>
        </p:sp>
      </p:grpSp>
    </p:spTree>
    <p:extLst>
      <p:ext uri="{BB962C8B-B14F-4D97-AF65-F5344CB8AC3E}">
        <p14:creationId xmlns:p14="http://schemas.microsoft.com/office/powerpoint/2010/main" val="3506908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4839B56F-9C0A-4E3C-9DBC-255E04ACD243}"/>
              </a:ext>
            </a:extLst>
          </p:cNvPr>
          <p:cNvGrpSpPr/>
          <p:nvPr/>
        </p:nvGrpSpPr>
        <p:grpSpPr>
          <a:xfrm rot="5400000">
            <a:off x="-499619" y="1842276"/>
            <a:ext cx="7857237" cy="5991999"/>
            <a:chOff x="1886633" y="4207292"/>
            <a:chExt cx="4934628" cy="3763191"/>
          </a:xfrm>
        </p:grpSpPr>
        <p:sp>
          <p:nvSpPr>
            <p:cNvPr id="17" name="Rectangle 16">
              <a:extLst>
                <a:ext uri="{FF2B5EF4-FFF2-40B4-BE49-F238E27FC236}">
                  <a16:creationId xmlns:a16="http://schemas.microsoft.com/office/drawing/2014/main" id="{52A98F15-65C2-4A0D-B9AF-F8939CF1516A}"/>
                </a:ext>
              </a:extLst>
            </p:cNvPr>
            <p:cNvSpPr/>
            <p:nvPr/>
          </p:nvSpPr>
          <p:spPr>
            <a:xfrm>
              <a:off x="2348121" y="4207292"/>
              <a:ext cx="4473140" cy="3763191"/>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sp>
          <p:nvSpPr>
            <p:cNvPr id="3" name="TextBox 2">
              <a:extLst>
                <a:ext uri="{FF2B5EF4-FFF2-40B4-BE49-F238E27FC236}">
                  <a16:creationId xmlns:a16="http://schemas.microsoft.com/office/drawing/2014/main" id="{9121B6DB-11AB-48A6-9147-C71A795BAB94}"/>
                </a:ext>
              </a:extLst>
            </p:cNvPr>
            <p:cNvSpPr txBox="1"/>
            <p:nvPr/>
          </p:nvSpPr>
          <p:spPr>
            <a:xfrm rot="16200000">
              <a:off x="2218323" y="4590225"/>
              <a:ext cx="3613616" cy="2997318"/>
            </a:xfrm>
            <a:prstGeom prst="rect">
              <a:avLst/>
            </a:prstGeom>
            <a:noFill/>
          </p:spPr>
          <p:txBody>
            <a:bodyPr wrap="square" rtlCol="0">
              <a:spAutoFit/>
            </a:bodyPr>
            <a:lstStyle/>
            <a:p>
              <a:pPr algn="ctr"/>
              <a:r>
                <a:rPr lang="en-GB" sz="1013" b="1" u="sng" dirty="0">
                  <a:solidFill>
                    <a:srgbClr val="008000"/>
                  </a:solidFill>
                </a:rPr>
                <a:t>Resourceful Planet?</a:t>
              </a:r>
            </a:p>
            <a:p>
              <a:endParaRPr lang="en-GB" sz="1400" b="1" u="sng" dirty="0"/>
            </a:p>
            <a:p>
              <a:r>
                <a:rPr lang="en-GB" sz="1400" b="1" u="sng" dirty="0"/>
                <a:t> Circular Business Models</a:t>
              </a:r>
              <a:endParaRPr lang="en-GB" sz="1400" dirty="0"/>
            </a:p>
            <a:p>
              <a:r>
                <a:rPr lang="en-GB" sz="1400" dirty="0"/>
                <a:t> </a:t>
              </a:r>
            </a:p>
            <a:p>
              <a:r>
                <a:rPr lang="en-GB" sz="1400" dirty="0"/>
                <a:t>The shift from a “</a:t>
              </a:r>
              <a:r>
                <a:rPr lang="en-GB" sz="1400" i="1" dirty="0"/>
                <a:t>take, make and dispose</a:t>
              </a:r>
              <a:r>
                <a:rPr lang="en-GB" sz="1400" dirty="0"/>
                <a:t>” economic model to a more circular approach, which involves the regenerative use of materials, is gaining ground. The so-called circular economy offers significant opportunities to boost economic growth, job creation, and innovation</a:t>
              </a:r>
            </a:p>
            <a:p>
              <a:r>
                <a:rPr lang="en-GB" sz="1400" dirty="0"/>
                <a:t> </a:t>
              </a:r>
            </a:p>
            <a:p>
              <a:r>
                <a:rPr lang="en-GB" sz="1400" dirty="0"/>
                <a:t>For example, people are increasingly embracing businesses that </a:t>
              </a:r>
              <a:r>
                <a:rPr lang="en-GB" sz="1400" b="1" dirty="0"/>
                <a:t>see them as users</a:t>
              </a:r>
              <a:r>
                <a:rPr lang="en-GB" sz="1400" dirty="0"/>
                <a:t>, </a:t>
              </a:r>
              <a:r>
                <a:rPr lang="en-GB" sz="1400" b="1" dirty="0"/>
                <a:t>rather than consumers</a:t>
              </a:r>
              <a:r>
                <a:rPr lang="en-GB" sz="1400" dirty="0"/>
                <a:t> - by enabling them to access services rather than having to own the products that deliver the services. As these business models move away from ownership, they are moving towards performance-based models underpinned by reusable products.  Enabled by new technologies, these businesses have expanded quickly.  BlaBlaCar, the French ride-sharing company, grew from a presence in one country in 2006 to 22 countries, and 25 million members, by 2016 and the worldwide number of carsharing service members reached nearly 24 million by 2017 and is projected to total nearly 61 million by the end of 2022.</a:t>
              </a:r>
            </a:p>
            <a:p>
              <a:r>
                <a:rPr lang="en-GB" sz="1400" dirty="0"/>
                <a:t> </a:t>
              </a:r>
            </a:p>
            <a:p>
              <a:r>
                <a:rPr lang="en-GB" sz="1400" dirty="0"/>
                <a:t>These success stories are pushing more businesses to develop sharing models and extend them into new markets.</a:t>
              </a:r>
            </a:p>
          </p:txBody>
        </p:sp>
        <p:pic>
          <p:nvPicPr>
            <p:cNvPr id="4" name="Picture 3">
              <a:extLst>
                <a:ext uri="{FF2B5EF4-FFF2-40B4-BE49-F238E27FC236}">
                  <a16:creationId xmlns:a16="http://schemas.microsoft.com/office/drawing/2014/main" id="{B58C5462-0811-41F0-8746-96995C1D63DB}"/>
                </a:ext>
              </a:extLst>
            </p:cNvPr>
            <p:cNvPicPr/>
            <p:nvPr/>
          </p:nvPicPr>
          <p:blipFill>
            <a:blip r:embed="rId2">
              <a:extLst>
                <a:ext uri="{28A0092B-C50C-407E-A947-70E740481C1C}">
                  <a14:useLocalDpi xmlns:a14="http://schemas.microsoft.com/office/drawing/2010/main" val="0"/>
                </a:ext>
              </a:extLst>
            </a:blip>
            <a:stretch>
              <a:fillRect/>
            </a:stretch>
          </p:blipFill>
          <p:spPr>
            <a:xfrm rot="16200000">
              <a:off x="6093803" y="4700332"/>
              <a:ext cx="1168003" cy="210383"/>
            </a:xfrm>
            <a:prstGeom prst="rect">
              <a:avLst/>
            </a:prstGeom>
          </p:spPr>
        </p:pic>
        <p:sp>
          <p:nvSpPr>
            <p:cNvPr id="6" name="TextBox 5">
              <a:extLst>
                <a:ext uri="{FF2B5EF4-FFF2-40B4-BE49-F238E27FC236}">
                  <a16:creationId xmlns:a16="http://schemas.microsoft.com/office/drawing/2014/main" id="{B5D91324-201D-4E35-BED2-090ABBB01D76}"/>
                </a:ext>
              </a:extLst>
            </p:cNvPr>
            <p:cNvSpPr txBox="1"/>
            <p:nvPr/>
          </p:nvSpPr>
          <p:spPr>
            <a:xfrm rot="16200000">
              <a:off x="1610275" y="7426037"/>
              <a:ext cx="746012" cy="193295"/>
            </a:xfrm>
            <a:prstGeom prst="rect">
              <a:avLst/>
            </a:prstGeom>
            <a:noFill/>
          </p:spPr>
          <p:txBody>
            <a:bodyPr wrap="square" rtlCol="0">
              <a:spAutoFit/>
            </a:bodyPr>
            <a:lstStyle/>
            <a:p>
              <a:r>
                <a:rPr lang="en-GB" sz="1400" dirty="0"/>
                <a:t>Trend 2</a:t>
              </a:r>
            </a:p>
          </p:txBody>
        </p:sp>
      </p:grpSp>
    </p:spTree>
    <p:extLst>
      <p:ext uri="{BB962C8B-B14F-4D97-AF65-F5344CB8AC3E}">
        <p14:creationId xmlns:p14="http://schemas.microsoft.com/office/powerpoint/2010/main" val="42470226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3724DC7-69AA-4766-A197-04C08E627FF5}"/>
              </a:ext>
            </a:extLst>
          </p:cNvPr>
          <p:cNvSpPr txBox="1"/>
          <p:nvPr/>
        </p:nvSpPr>
        <p:spPr>
          <a:xfrm>
            <a:off x="3505496" y="4602407"/>
            <a:ext cx="1772529" cy="248209"/>
          </a:xfrm>
          <a:prstGeom prst="rect">
            <a:avLst/>
          </a:prstGeom>
          <a:noFill/>
        </p:spPr>
        <p:txBody>
          <a:bodyPr wrap="square" rtlCol="0">
            <a:spAutoFit/>
          </a:bodyPr>
          <a:lstStyle/>
          <a:p>
            <a:endParaRPr lang="en-GB" sz="1013" dirty="0"/>
          </a:p>
        </p:txBody>
      </p:sp>
      <p:grpSp>
        <p:nvGrpSpPr>
          <p:cNvPr id="8" name="Group 7">
            <a:extLst>
              <a:ext uri="{FF2B5EF4-FFF2-40B4-BE49-F238E27FC236}">
                <a16:creationId xmlns:a16="http://schemas.microsoft.com/office/drawing/2014/main" id="{7D5E8525-BC9B-43E2-91D9-A61DFD0C297F}"/>
              </a:ext>
            </a:extLst>
          </p:cNvPr>
          <p:cNvGrpSpPr/>
          <p:nvPr/>
        </p:nvGrpSpPr>
        <p:grpSpPr>
          <a:xfrm rot="5400000">
            <a:off x="-560015" y="2300767"/>
            <a:ext cx="8131021" cy="5915969"/>
            <a:chOff x="1582573" y="4192801"/>
            <a:chExt cx="5238687" cy="3811564"/>
          </a:xfrm>
        </p:grpSpPr>
        <p:sp>
          <p:nvSpPr>
            <p:cNvPr id="17" name="Rectangle 16">
              <a:extLst>
                <a:ext uri="{FF2B5EF4-FFF2-40B4-BE49-F238E27FC236}">
                  <a16:creationId xmlns:a16="http://schemas.microsoft.com/office/drawing/2014/main" id="{52A98F15-65C2-4A0D-B9AF-F8939CF1516A}"/>
                </a:ext>
              </a:extLst>
            </p:cNvPr>
            <p:cNvSpPr/>
            <p:nvPr/>
          </p:nvSpPr>
          <p:spPr>
            <a:xfrm>
              <a:off x="1992201" y="4192801"/>
              <a:ext cx="4829059" cy="3811564"/>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sp>
          <p:nvSpPr>
            <p:cNvPr id="5" name="TextBox 4">
              <a:extLst>
                <a:ext uri="{FF2B5EF4-FFF2-40B4-BE49-F238E27FC236}">
                  <a16:creationId xmlns:a16="http://schemas.microsoft.com/office/drawing/2014/main" id="{47F04FD6-24BD-4507-AA81-1A47BB6FA197}"/>
                </a:ext>
              </a:extLst>
            </p:cNvPr>
            <p:cNvSpPr txBox="1"/>
            <p:nvPr/>
          </p:nvSpPr>
          <p:spPr>
            <a:xfrm rot="16200000">
              <a:off x="2085275" y="4395141"/>
              <a:ext cx="3629428" cy="3390853"/>
            </a:xfrm>
            <a:prstGeom prst="rect">
              <a:avLst/>
            </a:prstGeom>
            <a:noFill/>
          </p:spPr>
          <p:txBody>
            <a:bodyPr wrap="square" rtlCol="0">
              <a:spAutoFit/>
            </a:bodyPr>
            <a:lstStyle/>
            <a:p>
              <a:pPr algn="ctr"/>
              <a:r>
                <a:rPr lang="en-GB" sz="1400" b="1" u="sng" dirty="0">
                  <a:solidFill>
                    <a:srgbClr val="660066"/>
                  </a:solidFill>
                </a:rPr>
                <a:t>Growing, Ageing, Moving</a:t>
              </a:r>
            </a:p>
            <a:p>
              <a:endParaRPr lang="en-GB" sz="1400" b="1" u="sng" dirty="0"/>
            </a:p>
            <a:p>
              <a:r>
                <a:rPr lang="en-GB" sz="1400" b="1" u="sng" dirty="0"/>
                <a:t>Changing Demographics</a:t>
              </a:r>
            </a:p>
            <a:p>
              <a:endParaRPr lang="en-GB" sz="1400" b="1" u="sng" dirty="0"/>
            </a:p>
            <a:p>
              <a:r>
                <a:rPr lang="en-GB" sz="1400" dirty="0"/>
                <a:t>On one hand, we have a new generation just entering the workforce - numbering 2.6 billion globally, ‘</a:t>
              </a:r>
              <a:r>
                <a:rPr lang="en-GB" sz="1400" i="1" dirty="0"/>
                <a:t>Generation Z</a:t>
              </a:r>
              <a:r>
                <a:rPr lang="en-GB" sz="1400" dirty="0"/>
                <a:t>’ (born between 1995-2010) will account for 36% of the global workforce and 40% of all consumers by 2020. This is the first generation that has never known a world without the Internet and who were practically born with a smart phone in their hands. Having never spent a day of their lives offline, they are acutely aware of the issues and global challenges happening in the world around them.</a:t>
              </a:r>
            </a:p>
            <a:p>
              <a:endParaRPr lang="en-GB" sz="1400" dirty="0"/>
            </a:p>
            <a:p>
              <a:r>
                <a:rPr lang="en-GB" sz="1400" dirty="0"/>
                <a:t>On the other, more countries are becoming ‘super-aged’, with more than 20% of their population over the age of 65. By 2030, we’ll have twice as many people over age 65 - almost one billion.  This is leading to a shrinking and aging workforce and putting a strain on economies and government spending and healthcare. But an aging population also means a significant market opportunity.  ‘Silver spenders’ have a greater purchasing power than their younger counterparts, and could represent a significant untapped opportunity for companies in the future.</a:t>
              </a:r>
            </a:p>
            <a:p>
              <a:endParaRPr lang="en-GB" sz="1400" dirty="0"/>
            </a:p>
            <a:p>
              <a:r>
                <a:rPr lang="en-GB" sz="1400" dirty="0"/>
                <a:t>Catering to this diverse customer base - </a:t>
              </a:r>
              <a:r>
                <a:rPr lang="en-GB" sz="1400" b="1" dirty="0"/>
                <a:t>that spans generations </a:t>
              </a:r>
              <a:r>
                <a:rPr lang="en-GB" sz="1400" dirty="0"/>
                <a:t>- will require companies to rethink how they design products, structure their global work force, and what benefits and services they provide.</a:t>
              </a:r>
            </a:p>
          </p:txBody>
        </p:sp>
        <p:pic>
          <p:nvPicPr>
            <p:cNvPr id="6" name="Picture 5">
              <a:extLst>
                <a:ext uri="{FF2B5EF4-FFF2-40B4-BE49-F238E27FC236}">
                  <a16:creationId xmlns:a16="http://schemas.microsoft.com/office/drawing/2014/main" id="{F3DA28F9-92E2-4F80-8CE5-452E520EC940}"/>
                </a:ext>
              </a:extLst>
            </p:cNvPr>
            <p:cNvPicPr/>
            <p:nvPr/>
          </p:nvPicPr>
          <p:blipFill>
            <a:blip r:embed="rId3">
              <a:extLst>
                <a:ext uri="{28A0092B-C50C-407E-A947-70E740481C1C}">
                  <a14:useLocalDpi xmlns:a14="http://schemas.microsoft.com/office/drawing/2010/main" val="0"/>
                </a:ext>
              </a:extLst>
            </a:blip>
            <a:stretch>
              <a:fillRect/>
            </a:stretch>
          </p:blipFill>
          <p:spPr>
            <a:xfrm rot="16200000">
              <a:off x="6093803" y="4707785"/>
              <a:ext cx="1168003" cy="210383"/>
            </a:xfrm>
            <a:prstGeom prst="rect">
              <a:avLst/>
            </a:prstGeom>
          </p:spPr>
        </p:pic>
        <p:sp>
          <p:nvSpPr>
            <p:cNvPr id="7" name="TextBox 6">
              <a:extLst>
                <a:ext uri="{FF2B5EF4-FFF2-40B4-BE49-F238E27FC236}">
                  <a16:creationId xmlns:a16="http://schemas.microsoft.com/office/drawing/2014/main" id="{C12F0817-BED4-4961-9653-4438715F185C}"/>
                </a:ext>
              </a:extLst>
            </p:cNvPr>
            <p:cNvSpPr txBox="1"/>
            <p:nvPr/>
          </p:nvSpPr>
          <p:spPr>
            <a:xfrm rot="16200000">
              <a:off x="1308715" y="7408452"/>
              <a:ext cx="746012" cy="198296"/>
            </a:xfrm>
            <a:prstGeom prst="rect">
              <a:avLst/>
            </a:prstGeom>
            <a:noFill/>
          </p:spPr>
          <p:txBody>
            <a:bodyPr wrap="square" rtlCol="0">
              <a:spAutoFit/>
            </a:bodyPr>
            <a:lstStyle/>
            <a:p>
              <a:r>
                <a:rPr lang="en-GB" sz="1400" dirty="0"/>
                <a:t>Trend 3</a:t>
              </a:r>
            </a:p>
          </p:txBody>
        </p:sp>
      </p:grpSp>
    </p:spTree>
    <p:extLst>
      <p:ext uri="{BB962C8B-B14F-4D97-AF65-F5344CB8AC3E}">
        <p14:creationId xmlns:p14="http://schemas.microsoft.com/office/powerpoint/2010/main" val="7751038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372E051-43F8-46DC-81F4-295E75E124AB}"/>
              </a:ext>
            </a:extLst>
          </p:cNvPr>
          <p:cNvGrpSpPr/>
          <p:nvPr/>
        </p:nvGrpSpPr>
        <p:grpSpPr>
          <a:xfrm rot="5400000">
            <a:off x="-1138241" y="2614367"/>
            <a:ext cx="9134481" cy="6373016"/>
            <a:chOff x="1383835" y="4188838"/>
            <a:chExt cx="5437425" cy="3793625"/>
          </a:xfrm>
        </p:grpSpPr>
        <p:sp>
          <p:nvSpPr>
            <p:cNvPr id="17" name="Rectangle 16">
              <a:extLst>
                <a:ext uri="{FF2B5EF4-FFF2-40B4-BE49-F238E27FC236}">
                  <a16:creationId xmlns:a16="http://schemas.microsoft.com/office/drawing/2014/main" id="{52A98F15-65C2-4A0D-B9AF-F8939CF1516A}"/>
                </a:ext>
              </a:extLst>
            </p:cNvPr>
            <p:cNvSpPr/>
            <p:nvPr/>
          </p:nvSpPr>
          <p:spPr>
            <a:xfrm>
              <a:off x="1774871" y="4200045"/>
              <a:ext cx="5046389" cy="3782418"/>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sp>
          <p:nvSpPr>
            <p:cNvPr id="5" name="TextBox 4">
              <a:extLst>
                <a:ext uri="{FF2B5EF4-FFF2-40B4-BE49-F238E27FC236}">
                  <a16:creationId xmlns:a16="http://schemas.microsoft.com/office/drawing/2014/main" id="{42ECC30E-660A-4BF1-8C72-58F7A1397A1F}"/>
                </a:ext>
              </a:extLst>
            </p:cNvPr>
            <p:cNvSpPr txBox="1"/>
            <p:nvPr/>
          </p:nvSpPr>
          <p:spPr>
            <a:xfrm rot="16200000">
              <a:off x="1779741" y="4436988"/>
              <a:ext cx="3757405" cy="3261106"/>
            </a:xfrm>
            <a:prstGeom prst="rect">
              <a:avLst/>
            </a:prstGeom>
            <a:noFill/>
          </p:spPr>
          <p:txBody>
            <a:bodyPr wrap="square" rtlCol="0">
              <a:spAutoFit/>
            </a:bodyPr>
            <a:lstStyle/>
            <a:p>
              <a:pPr algn="ctr"/>
              <a:r>
                <a:rPr lang="en-GB" sz="1400" b="1" u="sng" dirty="0">
                  <a:solidFill>
                    <a:srgbClr val="CC00CC"/>
                  </a:solidFill>
                </a:rPr>
                <a:t>The Age of Techno-Optimism &amp; Fear</a:t>
              </a:r>
            </a:p>
            <a:p>
              <a:endParaRPr lang="en-GB" sz="1400" b="1" u="sng" dirty="0">
                <a:solidFill>
                  <a:srgbClr val="CC00CC"/>
                </a:solidFill>
              </a:endParaRPr>
            </a:p>
            <a:p>
              <a:r>
                <a:rPr lang="en-GB" sz="1400" b="1" u="sng" dirty="0"/>
                <a:t>The Digital Age</a:t>
              </a:r>
              <a:endParaRPr lang="en-GB" sz="1400" dirty="0"/>
            </a:p>
            <a:p>
              <a:r>
                <a:rPr lang="en-GB" sz="1400" dirty="0"/>
                <a:t> </a:t>
              </a:r>
            </a:p>
            <a:p>
              <a:r>
                <a:rPr lang="en-GB" sz="1400" dirty="0"/>
                <a:t>Digital disruptions are rapidly changing the socioeconomic landscape. Rapid advances in artificial intelligence (AI), the cloud, the Internet of Things (IoT), data analytics and quantum computing promise to create tremendous value. At the same time, they will also fundamentally alter the way we live, work and interact with one another – in particular, blurring the lines between our physical and digital worlds.</a:t>
              </a:r>
            </a:p>
            <a:p>
              <a:endParaRPr lang="en-GB" sz="1400" dirty="0"/>
            </a:p>
            <a:p>
              <a:r>
                <a:rPr lang="en-GB" sz="1400" dirty="0"/>
                <a:t>The IoT increasingly surrounds us with networks of smart, web-connected devices and services capable of sensing, interconnecting, inferring, and acting. It’s enabling the development of new products and business models, while creating ways for governments to deliver more useful services and better engage with the public.  Important issues related to the IoT include safety and security risks, threats to privacy and trust, potentially missed opportunities for broad social benefits and a need for responsible governance.</a:t>
              </a:r>
            </a:p>
            <a:p>
              <a:endParaRPr lang="en-GB" sz="1400" dirty="0"/>
            </a:p>
            <a:p>
              <a:r>
                <a:rPr lang="en-GB" sz="1400" dirty="0"/>
                <a:t>Meanwhile digitally-mediated social and professional interaction is now virtually ubiquitous. As we communicate with each other through platforms like Facebook and WeChat, we share messages, news, and creative content, and tailor videos and GIFs for specific audiences. Interpersonal interaction is no longer limited by time and space, enabling people to more easily find and connect with others who share interests and beliefs. However, there are increasing risks around dissemination of misinformation, manipulation and security.</a:t>
              </a:r>
            </a:p>
          </p:txBody>
        </p:sp>
        <p:pic>
          <p:nvPicPr>
            <p:cNvPr id="4" name="Picture 3">
              <a:extLst>
                <a:ext uri="{FF2B5EF4-FFF2-40B4-BE49-F238E27FC236}">
                  <a16:creationId xmlns:a16="http://schemas.microsoft.com/office/drawing/2014/main" id="{6D145B0A-54CD-4E92-9F1D-30E966678E47}"/>
                </a:ext>
              </a:extLst>
            </p:cNvPr>
            <p:cNvPicPr/>
            <p:nvPr/>
          </p:nvPicPr>
          <p:blipFill>
            <a:blip r:embed="rId2">
              <a:extLst>
                <a:ext uri="{28A0092B-C50C-407E-A947-70E740481C1C}">
                  <a14:useLocalDpi xmlns:a14="http://schemas.microsoft.com/office/drawing/2010/main" val="0"/>
                </a:ext>
              </a:extLst>
            </a:blip>
            <a:stretch>
              <a:fillRect/>
            </a:stretch>
          </p:blipFill>
          <p:spPr>
            <a:xfrm rot="16200000">
              <a:off x="6093803" y="4707785"/>
              <a:ext cx="1168003" cy="210383"/>
            </a:xfrm>
            <a:prstGeom prst="rect">
              <a:avLst/>
            </a:prstGeom>
          </p:spPr>
        </p:pic>
        <p:sp>
          <p:nvSpPr>
            <p:cNvPr id="6" name="TextBox 5">
              <a:extLst>
                <a:ext uri="{FF2B5EF4-FFF2-40B4-BE49-F238E27FC236}">
                  <a16:creationId xmlns:a16="http://schemas.microsoft.com/office/drawing/2014/main" id="{C1952700-7954-4179-A98A-A464A3EEB021}"/>
                </a:ext>
              </a:extLst>
            </p:cNvPr>
            <p:cNvSpPr txBox="1"/>
            <p:nvPr/>
          </p:nvSpPr>
          <p:spPr>
            <a:xfrm rot="16200000">
              <a:off x="1102433" y="7444874"/>
              <a:ext cx="746012" cy="183208"/>
            </a:xfrm>
            <a:prstGeom prst="rect">
              <a:avLst/>
            </a:prstGeom>
            <a:noFill/>
          </p:spPr>
          <p:txBody>
            <a:bodyPr wrap="square" rtlCol="0">
              <a:spAutoFit/>
            </a:bodyPr>
            <a:lstStyle/>
            <a:p>
              <a:r>
                <a:rPr lang="en-GB" sz="1400" dirty="0"/>
                <a:t>Trend 4</a:t>
              </a:r>
            </a:p>
          </p:txBody>
        </p:sp>
      </p:grpSp>
    </p:spTree>
    <p:extLst>
      <p:ext uri="{BB962C8B-B14F-4D97-AF65-F5344CB8AC3E}">
        <p14:creationId xmlns:p14="http://schemas.microsoft.com/office/powerpoint/2010/main" val="14526735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9F89E6BA-190A-44E9-93D1-E1CF1AEEC3EE}"/>
              </a:ext>
            </a:extLst>
          </p:cNvPr>
          <p:cNvGrpSpPr/>
          <p:nvPr/>
        </p:nvGrpSpPr>
        <p:grpSpPr>
          <a:xfrm rot="5400000">
            <a:off x="-24645" y="1384581"/>
            <a:ext cx="6907288" cy="6097099"/>
            <a:chOff x="2582453" y="4221778"/>
            <a:chExt cx="4234963" cy="3738224"/>
          </a:xfrm>
        </p:grpSpPr>
        <p:sp>
          <p:nvSpPr>
            <p:cNvPr id="3" name="TextBox 2">
              <a:extLst>
                <a:ext uri="{FF2B5EF4-FFF2-40B4-BE49-F238E27FC236}">
                  <a16:creationId xmlns:a16="http://schemas.microsoft.com/office/drawing/2014/main" id="{89453960-AE14-49DA-A3B8-44C6ADBF9BF8}"/>
                </a:ext>
              </a:extLst>
            </p:cNvPr>
            <p:cNvSpPr txBox="1"/>
            <p:nvPr/>
          </p:nvSpPr>
          <p:spPr>
            <a:xfrm rot="16200000">
              <a:off x="2552164" y="4944916"/>
              <a:ext cx="3673929" cy="2302170"/>
            </a:xfrm>
            <a:prstGeom prst="rect">
              <a:avLst/>
            </a:prstGeom>
            <a:noFill/>
          </p:spPr>
          <p:txBody>
            <a:bodyPr wrap="square" rtlCol="0">
              <a:spAutoFit/>
            </a:bodyPr>
            <a:lstStyle/>
            <a:p>
              <a:pPr algn="ctr"/>
              <a:r>
                <a:rPr lang="en-GB" sz="1400" b="1" u="sng" dirty="0">
                  <a:solidFill>
                    <a:srgbClr val="3333CC"/>
                  </a:solidFill>
                </a:rPr>
                <a:t>People Power</a:t>
              </a:r>
            </a:p>
            <a:p>
              <a:endParaRPr lang="en-GB" sz="1400" b="1" u="sng" dirty="0"/>
            </a:p>
            <a:p>
              <a:r>
                <a:rPr lang="en-GB" sz="1400" b="1" u="sng" dirty="0"/>
                <a:t>Future Values – what will really matter ?</a:t>
              </a:r>
              <a:endParaRPr lang="en-GB" sz="1400" dirty="0"/>
            </a:p>
            <a:p>
              <a:r>
                <a:rPr lang="en-GB" sz="1400" dirty="0"/>
                <a:t> </a:t>
              </a:r>
            </a:p>
            <a:p>
              <a:r>
                <a:rPr lang="en-GB" sz="1400" dirty="0"/>
                <a:t>Values - the basis of personal and collective judgments about what’s important in life, influenced by culture, religion, and laws - are key factors in our decision-making on social, environmental and political matters, and on the best use of our time, money, and valuable materials.</a:t>
              </a:r>
            </a:p>
            <a:p>
              <a:endParaRPr lang="en-GB" sz="1400" dirty="0"/>
            </a:p>
            <a:p>
              <a:r>
                <a:rPr lang="en-GB" sz="1400" dirty="0"/>
                <a:t>Increasingly, one of the most essential values amidst changes around the Fourth Industrial Revolution is </a:t>
              </a:r>
              <a:r>
                <a:rPr lang="en-GB" sz="1400" b="1" dirty="0"/>
                <a:t>trust</a:t>
              </a:r>
              <a:r>
                <a:rPr lang="en-GB" sz="1400" dirty="0"/>
                <a:t>; between the governed and governments, and between civil society and the private sector.</a:t>
              </a:r>
            </a:p>
            <a:p>
              <a:r>
                <a:rPr lang="en-GB" sz="1400" dirty="0"/>
                <a:t> </a:t>
              </a:r>
            </a:p>
            <a:p>
              <a:r>
                <a:rPr lang="en-GB" sz="1400" dirty="0"/>
                <a:t>For example, a 2017 World Economic Forum survey of 25,000 young people - who represent over half the world’s population and are the citizens and consumers of the future - found a desire for </a:t>
              </a:r>
              <a:r>
                <a:rPr lang="en-GB" sz="1400" b="1" dirty="0"/>
                <a:t>honesty and integrity</a:t>
              </a:r>
              <a:r>
                <a:rPr lang="en-GB" sz="1400" dirty="0"/>
                <a:t>, a </a:t>
              </a:r>
              <a:r>
                <a:rPr lang="en-GB" sz="1400" b="1" dirty="0"/>
                <a:t>sense of shared destiny </a:t>
              </a:r>
              <a:r>
                <a:rPr lang="en-GB" sz="1400" dirty="0"/>
                <a:t>that transcends borders, and a </a:t>
              </a:r>
              <a:r>
                <a:rPr lang="en-GB" sz="1400" b="1" dirty="0"/>
                <a:t>cautious embrace of technology.</a:t>
              </a:r>
              <a:endParaRPr lang="en-GB" sz="1400" dirty="0"/>
            </a:p>
          </p:txBody>
        </p:sp>
        <p:sp>
          <p:nvSpPr>
            <p:cNvPr id="8" name="Rectangle 7">
              <a:extLst>
                <a:ext uri="{FF2B5EF4-FFF2-40B4-BE49-F238E27FC236}">
                  <a16:creationId xmlns:a16="http://schemas.microsoft.com/office/drawing/2014/main" id="{64C00482-A8F5-48DC-91AD-4C02631DD1CE}"/>
                </a:ext>
              </a:extLst>
            </p:cNvPr>
            <p:cNvSpPr/>
            <p:nvPr/>
          </p:nvSpPr>
          <p:spPr>
            <a:xfrm>
              <a:off x="3019013" y="4221778"/>
              <a:ext cx="3798403" cy="3738224"/>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pic>
          <p:nvPicPr>
            <p:cNvPr id="6" name="Picture 5">
              <a:extLst>
                <a:ext uri="{FF2B5EF4-FFF2-40B4-BE49-F238E27FC236}">
                  <a16:creationId xmlns:a16="http://schemas.microsoft.com/office/drawing/2014/main" id="{A3552DB7-2CFE-42FC-A718-F34A05DD5FDB}"/>
                </a:ext>
              </a:extLst>
            </p:cNvPr>
            <p:cNvPicPr/>
            <p:nvPr/>
          </p:nvPicPr>
          <p:blipFill>
            <a:blip r:embed="rId2">
              <a:extLst>
                <a:ext uri="{28A0092B-C50C-407E-A947-70E740481C1C}">
                  <a14:useLocalDpi xmlns:a14="http://schemas.microsoft.com/office/drawing/2010/main" val="0"/>
                </a:ext>
              </a:extLst>
            </a:blip>
            <a:stretch>
              <a:fillRect/>
            </a:stretch>
          </p:blipFill>
          <p:spPr>
            <a:xfrm rot="16200000">
              <a:off x="6093803" y="4707785"/>
              <a:ext cx="1168003" cy="210383"/>
            </a:xfrm>
            <a:prstGeom prst="rect">
              <a:avLst/>
            </a:prstGeom>
          </p:spPr>
        </p:pic>
        <p:sp>
          <p:nvSpPr>
            <p:cNvPr id="5" name="TextBox 4">
              <a:extLst>
                <a:ext uri="{FF2B5EF4-FFF2-40B4-BE49-F238E27FC236}">
                  <a16:creationId xmlns:a16="http://schemas.microsoft.com/office/drawing/2014/main" id="{471434AA-0B9E-47DC-B65C-7E40CF41CE4C}"/>
                </a:ext>
              </a:extLst>
            </p:cNvPr>
            <p:cNvSpPr txBox="1"/>
            <p:nvPr/>
          </p:nvSpPr>
          <p:spPr>
            <a:xfrm rot="16200000">
              <a:off x="2303799" y="7465611"/>
              <a:ext cx="746012" cy="188703"/>
            </a:xfrm>
            <a:prstGeom prst="rect">
              <a:avLst/>
            </a:prstGeom>
            <a:noFill/>
          </p:spPr>
          <p:txBody>
            <a:bodyPr wrap="square" rtlCol="0">
              <a:spAutoFit/>
            </a:bodyPr>
            <a:lstStyle/>
            <a:p>
              <a:r>
                <a:rPr lang="en-GB" sz="1400" dirty="0"/>
                <a:t>Trend</a:t>
              </a:r>
              <a:r>
                <a:rPr lang="en-GB" sz="1013" dirty="0"/>
                <a:t> </a:t>
              </a:r>
              <a:r>
                <a:rPr lang="en-GB" sz="1400" dirty="0"/>
                <a:t>5</a:t>
              </a:r>
              <a:endParaRPr lang="en-GB" sz="1013" dirty="0"/>
            </a:p>
          </p:txBody>
        </p:sp>
      </p:grpSp>
    </p:spTree>
    <p:extLst>
      <p:ext uri="{BB962C8B-B14F-4D97-AF65-F5344CB8AC3E}">
        <p14:creationId xmlns:p14="http://schemas.microsoft.com/office/powerpoint/2010/main" val="381952717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390</TotalTime>
  <Words>283</Words>
  <Application>Microsoft Office PowerPoint</Application>
  <PresentationFormat>Widescreen</PresentationFormat>
  <Paragraphs>56</Paragraphs>
  <Slides>5</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Calibri</vt:lpstr>
      <vt:lpstr>Calibri Light</vt:lpstr>
      <vt:lpstr>Symbol</vt:lpstr>
      <vt:lpstr>Times New Roman</vt:lpstr>
      <vt:lpstr>Office Theme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Margaret Maynard</dc:creator>
  <cp:lastModifiedBy>Sarah Morrison</cp:lastModifiedBy>
  <cp:revision>21</cp:revision>
  <cp:lastPrinted>2019-02-25T08:45:51Z</cp:lastPrinted>
  <dcterms:created xsi:type="dcterms:W3CDTF">2019-02-24T11:22:20Z</dcterms:created>
  <dcterms:modified xsi:type="dcterms:W3CDTF">2019-05-22T14:20:58Z</dcterms:modified>
</cp:coreProperties>
</file>