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6" r:id="rId4"/>
  </p:sldMasterIdLst>
  <p:notesMasterIdLst>
    <p:notesMasterId r:id="rId19"/>
  </p:notesMasterIdLst>
  <p:sldIdLst>
    <p:sldId id="279" r:id="rId5"/>
    <p:sldId id="285" r:id="rId6"/>
    <p:sldId id="282" r:id="rId7"/>
    <p:sldId id="281" r:id="rId8"/>
    <p:sldId id="280" r:id="rId9"/>
    <p:sldId id="287" r:id="rId10"/>
    <p:sldId id="286" r:id="rId11"/>
    <p:sldId id="288" r:id="rId12"/>
    <p:sldId id="289" r:id="rId13"/>
    <p:sldId id="290" r:id="rId14"/>
    <p:sldId id="294" r:id="rId15"/>
    <p:sldId id="292" r:id="rId16"/>
    <p:sldId id="293" r:id="rId17"/>
    <p:sldId id="265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06A67F-4267-4482-A0E6-690CFF633731}" v="55" dt="2019-04-15T08:00:14.17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76"/>
    <p:restoredTop sz="86962" autoAdjust="0"/>
  </p:normalViewPr>
  <p:slideViewPr>
    <p:cSldViewPr snapToGrid="0" snapToObjects="1">
      <p:cViewPr varScale="1">
        <p:scale>
          <a:sx n="100" d="100"/>
          <a:sy n="100" d="100"/>
        </p:scale>
        <p:origin x="14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2CE8C-F04D-F04B-90C1-DD1EFD97077E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A1678A-78F2-5549-AAE1-ECA614A00E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367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A1678A-78F2-5549-AAE1-ECA614A00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7848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A1678A-78F2-5549-AAE1-ECA614A00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99601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A1678A-78F2-5549-AAE1-ECA614A00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4322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=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A1678A-78F2-5549-AAE1-ECA614A00E2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293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1678A-78F2-5549-AAE1-ECA614A00E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807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1678A-78F2-5549-AAE1-ECA614A00E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752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1678A-78F2-5549-AAE1-ECA614A00E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199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could you adapt in your process to make sure designers include ‘microplastic thinking’ in their design?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1678A-78F2-5549-AAE1-ECA614A00E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5615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A1678A-78F2-5549-AAE1-ECA614A00E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89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Fidra-logo_CMYK.png">
            <a:extLst>
              <a:ext uri="{FF2B5EF4-FFF2-40B4-BE49-F238E27FC236}">
                <a16:creationId xmlns:a16="http://schemas.microsoft.com/office/drawing/2014/main" id="{8180ABB8-05AA-4246-BD6C-CC634AC30F8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712" y="327804"/>
            <a:ext cx="1096992" cy="109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5889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12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841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20589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1890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079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8677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036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100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D24BDA-4E82-4D9A-855F-82953A28D9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EF8540-8355-42CC-AD97-55235BB1E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47214182-2E5C-4AAE-80E8-2B4158785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1026" name="Picture 2" descr="Fidra-logo_CMYK.png">
            <a:extLst>
              <a:ext uri="{FF2B5EF4-FFF2-40B4-BE49-F238E27FC236}">
                <a16:creationId xmlns:a16="http://schemas.microsoft.com/office/drawing/2014/main" id="{2DAC8A93-7B81-4749-891B-71AF4E61086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712" y="327804"/>
            <a:ext cx="1096992" cy="109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6971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Fidra-logo_CMYK.png">
            <a:extLst>
              <a:ext uri="{FF2B5EF4-FFF2-40B4-BE49-F238E27FC236}">
                <a16:creationId xmlns:a16="http://schemas.microsoft.com/office/drawing/2014/main" id="{D541EE62-D3DA-4EE1-B2C1-11C864B472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712" y="327804"/>
            <a:ext cx="1096992" cy="109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749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266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40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814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751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563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/>
          <a:lstStyle/>
          <a:p>
            <a:fld id="{F4914588-7360-AE4E-96DA-A6A337667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752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7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6.jp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5EDFC66-5182-C34A-9029-D809496F7A7A}" type="datetimeFigureOut">
              <a:rPr lang="en-US" smtClean="0"/>
              <a:t>4/15/2019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49F4887-689C-4A15-AC3F-F08B3B41F86D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8977548" y="331546"/>
            <a:ext cx="1127602" cy="10895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437" y="452718"/>
            <a:ext cx="1361101" cy="8437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3" name="Picture 2" descr="Fidra-logo_CMYK.png">
            <a:extLst>
              <a:ext uri="{FF2B5EF4-FFF2-40B4-BE49-F238E27FC236}">
                <a16:creationId xmlns:a16="http://schemas.microsoft.com/office/drawing/2014/main" id="{7D2AFF05-9C04-4383-9EF8-E36D6CB4878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712" y="327804"/>
            <a:ext cx="1096992" cy="109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019115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10.jpg"/><Relationship Id="rId4" Type="http://schemas.openxmlformats.org/officeDocument/2006/relationships/image" Target="../media/image15.jpg"/><Relationship Id="rId9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jpg"/><Relationship Id="rId5" Type="http://schemas.openxmlformats.org/officeDocument/2006/relationships/hyperlink" Target="http://www.team-pitch.in/" TargetMode="Externa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imointernational.org/pitch-in/workshop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241551" cy="6858000"/>
          </a:xfrm>
          <a:prstGeom prst="rect">
            <a:avLst/>
          </a:prstGeom>
        </p:spPr>
      </p:pic>
      <p:sp>
        <p:nvSpPr>
          <p:cNvPr id="17" name="Content Placeholder 24">
            <a:extLst>
              <a:ext uri="{FF2B5EF4-FFF2-40B4-BE49-F238E27FC236}">
                <a16:creationId xmlns:a16="http://schemas.microsoft.com/office/drawing/2014/main" id="{1B4C1FDE-514B-4B88-A044-1C6CECF41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6470" y="1945976"/>
            <a:ext cx="5830645" cy="137813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ctr">
              <a:buNone/>
            </a:pPr>
            <a:r>
              <a:rPr lang="en-GB" sz="3600" b="1" dirty="0"/>
              <a:t>Pitch In! </a:t>
            </a:r>
            <a:br>
              <a:rPr lang="en-GB" sz="2800" dirty="0"/>
            </a:br>
            <a:br>
              <a:rPr lang="en-GB" sz="2800" dirty="0"/>
            </a:br>
            <a:r>
              <a:rPr lang="en-GB" sz="2800" dirty="0"/>
              <a:t>Tackling Microplastic Loss from Artificial Sports Pitches</a:t>
            </a:r>
          </a:p>
          <a:p>
            <a:pPr marL="0" indent="0" algn="ctr">
              <a:buNone/>
            </a:pPr>
            <a:endParaRPr lang="en-GB" sz="2800" dirty="0"/>
          </a:p>
          <a:p>
            <a:pPr marL="0" indent="0" algn="ctr">
              <a:buNone/>
            </a:pPr>
            <a:r>
              <a:rPr lang="en-GB" sz="2800" i="1" dirty="0"/>
              <a:t>A workshop for Local Authority Procurement in Scotland</a:t>
            </a:r>
          </a:p>
        </p:txBody>
      </p:sp>
      <p:sp>
        <p:nvSpPr>
          <p:cNvPr id="18" name="Content Placeholder 24">
            <a:extLst>
              <a:ext uri="{FF2B5EF4-FFF2-40B4-BE49-F238E27FC236}">
                <a16:creationId xmlns:a16="http://schemas.microsoft.com/office/drawing/2014/main" id="{1B4C1FDE-514B-4B88-A044-1C6CECF41BF7}"/>
              </a:ext>
            </a:extLst>
          </p:cNvPr>
          <p:cNvSpPr txBox="1">
            <a:spLocks/>
          </p:cNvSpPr>
          <p:nvPr/>
        </p:nvSpPr>
        <p:spPr>
          <a:xfrm>
            <a:off x="6483173" y="6331674"/>
            <a:ext cx="5602147" cy="7861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marL="0" indent="0" algn="r">
              <a:buFont typeface="Wingdings 3" charset="2"/>
              <a:buNone/>
            </a:pPr>
            <a:r>
              <a:rPr lang="en-GB" sz="2400" dirty="0"/>
              <a:t>Madeleine Berg – FIDRA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97A321-DEB4-479D-B39F-162461DD19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95" y="5748415"/>
            <a:ext cx="2294785" cy="98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07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6B306C-97ED-4EFD-9951-29689019C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3652" y="1905000"/>
            <a:ext cx="6745287" cy="365760"/>
          </a:xfrm>
        </p:spPr>
        <p:txBody>
          <a:bodyPr/>
          <a:lstStyle/>
          <a:p>
            <a:r>
              <a:rPr lang="en-GB" dirty="0"/>
              <a:t>Add features to your pitch to reduce risk of microplastic escaping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C3E3D0-6E14-4B14-B346-FCE8FF359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3652" y="2514600"/>
            <a:ext cx="4396339" cy="3741738"/>
          </a:xfrm>
        </p:spPr>
        <p:txBody>
          <a:bodyPr>
            <a:normAutofit fontScale="92500" lnSpcReduction="20000"/>
          </a:bodyPr>
          <a:lstStyle/>
          <a:p>
            <a:r>
              <a:rPr lang="en-GB" sz="2000" dirty="0"/>
              <a:t>What barrier will you put up around the pitch perimeter?</a:t>
            </a:r>
          </a:p>
          <a:p>
            <a:endParaRPr lang="en-GB" sz="2000" dirty="0"/>
          </a:p>
          <a:p>
            <a:r>
              <a:rPr lang="en-GB" sz="2000" dirty="0"/>
              <a:t>Where will people enter/exit the site?</a:t>
            </a:r>
          </a:p>
          <a:p>
            <a:endParaRPr lang="en-GB" sz="2000" dirty="0"/>
          </a:p>
          <a:p>
            <a:r>
              <a:rPr lang="en-GB" sz="2000" dirty="0"/>
              <a:t>What will you provide users to brush off their kit? </a:t>
            </a:r>
          </a:p>
          <a:p>
            <a:endParaRPr lang="en-GB" sz="2000" dirty="0"/>
          </a:p>
          <a:p>
            <a:r>
              <a:rPr lang="en-GB" sz="2000" dirty="0"/>
              <a:t>How will you stop microplastic getting into nearby water? Drains?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50BCAFE-273C-4E2A-BFD5-B2DA52FEF813}"/>
              </a:ext>
            </a:extLst>
          </p:cNvPr>
          <p:cNvSpPr txBox="1">
            <a:spLocks/>
          </p:cNvSpPr>
          <p:nvPr/>
        </p:nvSpPr>
        <p:spPr>
          <a:xfrm>
            <a:off x="714287" y="472766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dirty="0">
                <a:solidFill>
                  <a:schemeClr val="accent1"/>
                </a:solidFill>
              </a:rPr>
              <a:t>Step 3: </a:t>
            </a:r>
            <a:r>
              <a:rPr lang="en-GB" dirty="0">
                <a:solidFill>
                  <a:schemeClr val="tx1"/>
                </a:solidFill>
              </a:rPr>
              <a:t>Pitch Design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4B8B3E3-3E33-4500-A25D-7C68ECAA38D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97" r="3610" b="2757"/>
          <a:stretch/>
        </p:blipFill>
        <p:spPr>
          <a:xfrm>
            <a:off x="5640636" y="2395138"/>
            <a:ext cx="6035833" cy="3980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186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2EBCF1-5404-4CC0-9804-533AE483D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Half-time huddle: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F4006-0C27-42BD-9620-0EC38DCDF0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are the changes you made?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E88D1D-1EC5-4D0A-80FE-FDD8D32425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/>
              <a:t>Where did you feel were high risks of microplastic loss? </a:t>
            </a:r>
          </a:p>
          <a:p>
            <a:endParaRPr lang="en-GB" dirty="0"/>
          </a:p>
          <a:p>
            <a:r>
              <a:rPr lang="en-GB" dirty="0"/>
              <a:t>What were best options for your pitch?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895AA9-9224-4800-A35A-6E7BAA8C58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/>
              <a:t>What differences are there between sites?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5B8770-E570-45F5-9647-A3DE4D6588D7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GB" dirty="0"/>
              <a:t>How did the different scenarios affect choices?</a:t>
            </a:r>
          </a:p>
          <a:p>
            <a:endParaRPr lang="en-GB" dirty="0"/>
          </a:p>
          <a:p>
            <a:r>
              <a:rPr lang="en-GB" dirty="0"/>
              <a:t>What impact did the budget have?</a:t>
            </a:r>
          </a:p>
          <a:p>
            <a:endParaRPr lang="en-GB" dirty="0"/>
          </a:p>
          <a:p>
            <a:r>
              <a:rPr lang="en-GB" dirty="0"/>
              <a:t>Does anyone have ideas that aren’t on the cards? </a:t>
            </a:r>
          </a:p>
        </p:txBody>
      </p:sp>
    </p:spTree>
    <p:extLst>
      <p:ext uri="{BB962C8B-B14F-4D97-AF65-F5344CB8AC3E}">
        <p14:creationId xmlns:p14="http://schemas.microsoft.com/office/powerpoint/2010/main" val="1122254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3B0200-215B-4DC1-B594-BE6B25258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B) </a:t>
            </a:r>
            <a:r>
              <a:rPr lang="en-GB" dirty="0">
                <a:solidFill>
                  <a:schemeClr val="tx1"/>
                </a:solidFill>
              </a:rPr>
              <a:t>Pitch Procurement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B5C8BD-B67C-405B-A2D2-EF9B34EEB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3145840" cy="576262"/>
          </a:xfrm>
        </p:spPr>
        <p:txBody>
          <a:bodyPr/>
          <a:lstStyle/>
          <a:p>
            <a:r>
              <a:rPr lang="en-GB" dirty="0"/>
              <a:t>1) How does it work?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F0E1F0E-5670-4208-84ED-8245FB5BCD98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52463" y="2658163"/>
            <a:ext cx="2927350" cy="3589338"/>
          </a:xfrm>
        </p:spPr>
        <p:txBody>
          <a:bodyPr>
            <a:normAutofit/>
          </a:bodyPr>
          <a:lstStyle/>
          <a:p>
            <a:r>
              <a:rPr lang="en-GB" sz="1800" dirty="0"/>
              <a:t>Imagine you’ve been tasked with procuring a pitch in your LA area.</a:t>
            </a:r>
          </a:p>
          <a:p>
            <a:endParaRPr lang="en-GB" sz="1800" dirty="0"/>
          </a:p>
          <a:p>
            <a:r>
              <a:rPr lang="en-GB" sz="1800" dirty="0"/>
              <a:t>What steps will be required?</a:t>
            </a:r>
          </a:p>
          <a:p>
            <a:endParaRPr lang="en-GB" sz="1800" dirty="0"/>
          </a:p>
          <a:p>
            <a:r>
              <a:rPr lang="en-GB" sz="1800" i="1" dirty="0"/>
              <a:t>Use post-its and pens to write down the process.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43DA77-FBD5-4C13-960C-9055856A5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/>
          <a:lstStyle/>
          <a:p>
            <a:r>
              <a:rPr lang="en-GB" dirty="0"/>
              <a:t>2) What could you change? 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965B0A-3D5A-47F5-B939-B5498AC2AF45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>
            <a:normAutofit/>
          </a:bodyPr>
          <a:lstStyle/>
          <a:p>
            <a:r>
              <a:rPr lang="en-GB" sz="1800" dirty="0"/>
              <a:t>Procurement is a powerful tool! </a:t>
            </a:r>
            <a:br>
              <a:rPr lang="en-GB" sz="1800" dirty="0"/>
            </a:br>
            <a:endParaRPr lang="en-GB" sz="1800" dirty="0"/>
          </a:p>
          <a:p>
            <a:r>
              <a:rPr lang="en-GB" sz="1800" dirty="0"/>
              <a:t>How can you encourage design &amp; planning to reduce microplastic loss?</a:t>
            </a:r>
            <a:br>
              <a:rPr lang="en-GB" sz="1800" dirty="0"/>
            </a:br>
            <a:endParaRPr lang="en-GB" sz="1800" dirty="0"/>
          </a:p>
          <a:p>
            <a:r>
              <a:rPr lang="en-GB" sz="1800" i="1" dirty="0"/>
              <a:t>Use another colour to add comments to your procurement flow chart.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8B05990-BFA7-4D71-97E3-2D41AC5539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3) What are the barriers?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812DA7A-24BF-47DA-9679-0AD7682BAD82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>
            <a:normAutofit lnSpcReduction="10000"/>
          </a:bodyPr>
          <a:lstStyle/>
          <a:p>
            <a:r>
              <a:rPr lang="en-GB" sz="1800" dirty="0"/>
              <a:t>What are the barriers you / we might face in achieving our ‘microplastic free’ goal?</a:t>
            </a:r>
          </a:p>
          <a:p>
            <a:endParaRPr lang="en-GB" sz="1800" dirty="0"/>
          </a:p>
          <a:p>
            <a:r>
              <a:rPr lang="en-GB" sz="1800" dirty="0"/>
              <a:t>How could the system change in the future? </a:t>
            </a:r>
          </a:p>
          <a:p>
            <a:endParaRPr lang="en-GB" sz="1800" dirty="0"/>
          </a:p>
          <a:p>
            <a:r>
              <a:rPr lang="en-GB" sz="1800" i="1"/>
              <a:t>Add comments </a:t>
            </a:r>
            <a:r>
              <a:rPr lang="en-GB" sz="1800" i="1" dirty="0"/>
              <a:t>/ suggestions in another colour.</a:t>
            </a:r>
          </a:p>
        </p:txBody>
      </p:sp>
    </p:spTree>
    <p:extLst>
      <p:ext uri="{BB962C8B-B14F-4D97-AF65-F5344CB8AC3E}">
        <p14:creationId xmlns:p14="http://schemas.microsoft.com/office/powerpoint/2010/main" val="69592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F16658B9-B77A-4677-87CF-6D84670AC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Post match analysis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993526A-F0CD-4CC2-B627-51A2E85BEF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4117" y="3429000"/>
            <a:ext cx="4396338" cy="576262"/>
          </a:xfrm>
        </p:spPr>
        <p:txBody>
          <a:bodyPr/>
          <a:lstStyle/>
          <a:p>
            <a:r>
              <a:rPr lang="en-GB" sz="2800" dirty="0"/>
              <a:t>What can we do now?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53595ED-A7BC-4F14-825B-689D5807D0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027104" y="4936653"/>
            <a:ext cx="4538950" cy="576262"/>
          </a:xfrm>
        </p:spPr>
        <p:txBody>
          <a:bodyPr/>
          <a:lstStyle/>
          <a:p>
            <a:r>
              <a:rPr lang="en-GB" sz="2800" dirty="0"/>
              <a:t>What could change for the future?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7FE0319B-BFC3-4324-8233-E2DE9B4010BC}"/>
              </a:ext>
            </a:extLst>
          </p:cNvPr>
          <p:cNvSpPr txBox="1">
            <a:spLocks/>
          </p:cNvSpPr>
          <p:nvPr/>
        </p:nvSpPr>
        <p:spPr>
          <a:xfrm>
            <a:off x="1477886" y="2317790"/>
            <a:ext cx="6542394" cy="49151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GB" sz="2800" dirty="0"/>
              <a:t>How can we use procurement as a tool to reduce microplastic?</a:t>
            </a:r>
          </a:p>
        </p:txBody>
      </p:sp>
    </p:spTree>
    <p:extLst>
      <p:ext uri="{BB962C8B-B14F-4D97-AF65-F5344CB8AC3E}">
        <p14:creationId xmlns:p14="http://schemas.microsoft.com/office/powerpoint/2010/main" val="20751473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2000"/>
                <a:hueMod val="108000"/>
                <a:satMod val="164000"/>
                <a:lumMod val="69000"/>
              </a:schemeClr>
              <a:schemeClr val="bg2">
                <a:tint val="96000"/>
                <a:hueMod val="90000"/>
                <a:satMod val="130000"/>
                <a:lumMod val="134000"/>
              </a:schemeClr>
            </a:duotone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6D3316-2FCD-46A4-812C-9AF7CD4F5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685961"/>
            <a:ext cx="7713244" cy="54551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822C4C-558B-A440-A916-B1CBB0D3A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39924" y="1804359"/>
            <a:ext cx="2151527" cy="178485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dirty="0"/>
              <a:t>Thank you! </a:t>
            </a:r>
          </a:p>
        </p:txBody>
      </p:sp>
      <p:pic>
        <p:nvPicPr>
          <p:cNvPr id="15" name="Picture 2" descr="Image result for football icon">
            <a:extLst>
              <a:ext uri="{FF2B5EF4-FFF2-40B4-BE49-F238E27FC236}">
                <a16:creationId xmlns:a16="http://schemas.microsoft.com/office/drawing/2014/main" id="{C41C8196-352A-4F71-B5B6-5E740E7CDD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1989" y="3413520"/>
            <a:ext cx="899316" cy="89931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Image result for football icon">
            <a:extLst>
              <a:ext uri="{FF2B5EF4-FFF2-40B4-BE49-F238E27FC236}">
                <a16:creationId xmlns:a16="http://schemas.microsoft.com/office/drawing/2014/main" id="{CB7D743D-577F-4289-ABB8-5929E70AA8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64" b="91333" l="3000" r="98200">
                        <a14:foregroundMark x1="60400" y1="12582" x2="60400" y2="12582"/>
                        <a14:foregroundMark x1="58500" y1="4101" x2="58500" y2="4101"/>
                        <a14:foregroundMark x1="83000" y1="4101" x2="83000" y2="4101"/>
                        <a14:foregroundMark x1="89300" y1="4567" x2="89300" y2="4567"/>
                        <a14:foregroundMark x1="89000" y1="4567" x2="89000" y2="4567"/>
                        <a14:foregroundMark x1="82700" y1="4101" x2="82700" y2="4101"/>
                        <a14:foregroundMark x1="81000" y1="4753" x2="81000" y2="4753"/>
                        <a14:foregroundMark x1="69600" y1="1864" x2="77400" y2="2050"/>
                        <a14:foregroundMark x1="92400" y1="3635" x2="93700" y2="10997"/>
                        <a14:foregroundMark x1="93700" y1="10997" x2="92800" y2="13514"/>
                        <a14:foregroundMark x1="98200" y1="11929" x2="97000" y2="21901"/>
                        <a14:foregroundMark x1="12900" y1="78378" x2="9000" y2="82572"/>
                        <a14:foregroundMark x1="5400" y1="70177" x2="5400" y2="70177"/>
                        <a14:foregroundMark x1="4200" y1="69525" x2="3000" y2="74744"/>
                        <a14:foregroundMark x1="8300" y1="58714" x2="8400" y2="63001"/>
                        <a14:foregroundMark x1="17800" y1="67474" x2="19900" y2="75676"/>
                        <a14:foregroundMark x1="13600" y1="63001" x2="20800" y2="54893"/>
                        <a14:foregroundMark x1="20800" y1="54893" x2="14100" y2="62069"/>
                        <a14:foregroundMark x1="14100" y1="62069" x2="23500" y2="53029"/>
                        <a14:foregroundMark x1="23500" y1="53029" x2="16600" y2="59180"/>
                        <a14:foregroundMark x1="16600" y1="59180" x2="13100" y2="66449"/>
                        <a14:foregroundMark x1="13100" y1="66449" x2="19700" y2="60391"/>
                        <a14:foregroundMark x1="19700" y1="60391" x2="13300" y2="70550"/>
                        <a14:foregroundMark x1="13300" y1="70550" x2="19800" y2="66822"/>
                        <a14:foregroundMark x1="19800" y1="66822" x2="23400" y2="71948"/>
                        <a14:foregroundMark x1="25100" y1="78378" x2="28000" y2="84902"/>
                        <a14:foregroundMark x1="28000" y1="84902" x2="26200" y2="84716"/>
                        <a14:foregroundMark x1="23800" y1="91426" x2="32600" y2="91333"/>
                        <a14:foregroundMark x1="32600" y1="91333" x2="32600" y2="91240"/>
                        <a14:foregroundMark x1="43700" y1="86207" x2="52500" y2="82572"/>
                        <a14:foregroundMark x1="52500" y1="82572" x2="42000" y2="84250"/>
                        <a14:foregroundMark x1="42000" y1="84250" x2="59500" y2="79683"/>
                        <a14:foregroundMark x1="59500" y1="79683" x2="59700" y2="79497"/>
                        <a14:foregroundMark x1="27700" y1="84902" x2="18900" y2="88164"/>
                        <a14:foregroundMark x1="18900" y1="88164" x2="28300" y2="89376"/>
                        <a14:foregroundMark x1="28300" y1="89376" x2="31800" y2="88723"/>
                        <a14:foregroundMark x1="11500" y1="61230" x2="3600" y2="65331"/>
                        <a14:foregroundMark x1="3600" y1="65331" x2="10200" y2="62069"/>
                        <a14:foregroundMark x1="10200" y1="62069" x2="10500" y2="62069"/>
                        <a14:foregroundMark x1="19500" y1="45200" x2="25800" y2="54427"/>
                        <a14:foregroundMark x1="25800" y1="54427" x2="31700" y2="49860"/>
                        <a14:foregroundMark x1="31700" y1="49860" x2="27300" y2="43989"/>
                        <a14:foregroundMark x1="27300" y1="43989" x2="27200" y2="43989"/>
                        <a14:foregroundMark x1="25800" y1="36626" x2="36700" y2="38490"/>
                        <a14:foregroundMark x1="36700" y1="38490" x2="39800" y2="42218"/>
                        <a14:foregroundMark x1="34200" y1="28611" x2="41600" y2="31407"/>
                        <a14:foregroundMark x1="41600" y1="31407" x2="45900" y2="34762"/>
                        <a14:foregroundMark x1="43500" y1="24418" x2="54500" y2="24790"/>
                        <a14:foregroundMark x1="54500" y1="24790" x2="56600" y2="27773"/>
                        <a14:foregroundMark x1="54100" y1="17614" x2="69900" y2="23952"/>
                        <a14:foregroundMark x1="66000" y1="5219" x2="70600" y2="9040"/>
                        <a14:foregroundMark x1="50000" y1="16496" x2="67000" y2="14632"/>
                        <a14:foregroundMark x1="77400" y1="13141" x2="76800" y2="20410"/>
                        <a14:foregroundMark x1="76800" y1="20410" x2="82000" y2="23020"/>
                        <a14:foregroundMark x1="88300" y1="7922" x2="79300" y2="12582"/>
                        <a14:foregroundMark x1="79300" y1="12582" x2="81100" y2="21808"/>
                        <a14:foregroundMark x1="81100" y1="21808" x2="86600" y2="30103"/>
                        <a14:foregroundMark x1="86600" y1="30103" x2="91900" y2="28705"/>
                        <a14:foregroundMark x1="92100" y1="33458" x2="96300" y2="27307"/>
                        <a14:foregroundMark x1="96300" y1="27307" x2="90500" y2="44641"/>
                        <a14:foregroundMark x1="90500" y1="44641" x2="90500" y2="45200"/>
                        <a14:foregroundMark x1="31800" y1="16682" x2="24900" y2="20783"/>
                        <a14:foregroundMark x1="24900" y1="20783" x2="36900" y2="139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924" y="3864364"/>
            <a:ext cx="1027516" cy="1102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football boot icon">
            <a:extLst>
              <a:ext uri="{FF2B5EF4-FFF2-40B4-BE49-F238E27FC236}">
                <a16:creationId xmlns:a16="http://schemas.microsoft.com/office/drawing/2014/main" id="{967E3603-B628-4DF2-84E8-CC25546F5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8" b="89778" l="4889" r="96889">
                        <a14:foregroundMark x1="4889" y1="35556" x2="8000" y2="36444"/>
                        <a14:foregroundMark x1="92889" y1="50667" x2="96889" y2="58667"/>
                        <a14:foregroundMark x1="91556" y1="53333" x2="41778" y2="48889"/>
                        <a14:foregroundMark x1="41778" y1="48889" x2="64000" y2="56444"/>
                        <a14:foregroundMark x1="39556" y1="54222" x2="15556" y2="53333"/>
                        <a14:foregroundMark x1="15556" y1="53333" x2="34667" y2="4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37973" y="4068334"/>
            <a:ext cx="1604655" cy="160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6F0342B-2F68-4721-BE3A-E805EA401B1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54664" y="5045308"/>
            <a:ext cx="3880490" cy="1663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476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4AFE9E23-5BD6-405F-AAC6-E4135E62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34" y="407893"/>
            <a:ext cx="9252154" cy="748580"/>
          </a:xfrm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What is an artificial pitch?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51" y="1565674"/>
            <a:ext cx="8407718" cy="48561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551" y="6421856"/>
            <a:ext cx="210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Image: Eunomia R&amp;C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9757" y="1565675"/>
            <a:ext cx="2513122" cy="485618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7EE76C0-4D13-47CA-9B7A-86C5CEAA9E07}"/>
              </a:ext>
            </a:extLst>
          </p:cNvPr>
          <p:cNvSpPr txBox="1"/>
          <p:nvPr/>
        </p:nvSpPr>
        <p:spPr>
          <a:xfrm>
            <a:off x="535405" y="1565675"/>
            <a:ext cx="14088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b="1" dirty="0">
                <a:solidFill>
                  <a:schemeClr val="bg1"/>
                </a:solidFill>
              </a:rPr>
              <a:t>3G</a:t>
            </a:r>
          </a:p>
        </p:txBody>
      </p:sp>
    </p:spTree>
    <p:extLst>
      <p:ext uri="{BB962C8B-B14F-4D97-AF65-F5344CB8AC3E}">
        <p14:creationId xmlns:p14="http://schemas.microsoft.com/office/powerpoint/2010/main" val="3191108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5786" r="6541" b="10181"/>
          <a:stretch/>
        </p:blipFill>
        <p:spPr>
          <a:xfrm>
            <a:off x="767900" y="2616545"/>
            <a:ext cx="2291859" cy="16685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22" y="4858009"/>
            <a:ext cx="3144640" cy="1999991"/>
          </a:xfrm>
          <a:prstGeom prst="rect">
            <a:avLst/>
          </a:prstGeom>
        </p:spPr>
      </p:pic>
      <p:sp>
        <p:nvSpPr>
          <p:cNvPr id="32" name="Title 1">
            <a:extLst>
              <a:ext uri="{FF2B5EF4-FFF2-40B4-BE49-F238E27FC236}">
                <a16:creationId xmlns:a16="http://schemas.microsoft.com/office/drawing/2014/main" id="{4AFE9E23-5BD6-405F-AAC6-E4135E62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34" y="407893"/>
            <a:ext cx="9252154" cy="748580"/>
          </a:xfrm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What is the problem?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E6D3316-2FCD-46A4-812C-9AF7CD4F57D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80" t="5762" r="2699" b="6898"/>
          <a:stretch/>
        </p:blipFill>
        <p:spPr>
          <a:xfrm>
            <a:off x="4415518" y="2894593"/>
            <a:ext cx="3625327" cy="23666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2772" y="1248347"/>
            <a:ext cx="1110817" cy="1216598"/>
          </a:xfrm>
          <a:prstGeom prst="rect">
            <a:avLst/>
          </a:prstGeom>
        </p:spPr>
      </p:pic>
      <p:sp>
        <p:nvSpPr>
          <p:cNvPr id="18" name="Right Arrow 17"/>
          <p:cNvSpPr/>
          <p:nvPr/>
        </p:nvSpPr>
        <p:spPr>
          <a:xfrm rot="9000000">
            <a:off x="3060739" y="4843976"/>
            <a:ext cx="1365781" cy="3698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ight Arrow 18"/>
          <p:cNvSpPr/>
          <p:nvPr/>
        </p:nvSpPr>
        <p:spPr>
          <a:xfrm rot="5400000">
            <a:off x="5846419" y="2606098"/>
            <a:ext cx="763524" cy="3698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755556" y="1435966"/>
            <a:ext cx="491721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1- 5 tonnes </a:t>
            </a:r>
            <a:r>
              <a:rPr lang="en-GB" dirty="0"/>
              <a:t>of microplastic granules are added to each field per year </a:t>
            </a:r>
          </a:p>
        </p:txBody>
      </p:sp>
      <p:sp>
        <p:nvSpPr>
          <p:cNvPr id="22" name="Content Placeholder 24">
            <a:extLst>
              <a:ext uri="{FF2B5EF4-FFF2-40B4-BE49-F238E27FC236}">
                <a16:creationId xmlns:a16="http://schemas.microsoft.com/office/drawing/2014/main" id="{1B4C1FDE-514B-4B88-A044-1C6CECF41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84395" y="1618986"/>
            <a:ext cx="4413002" cy="596004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0" indent="0">
              <a:buNone/>
            </a:pPr>
            <a:r>
              <a:rPr lang="en-GB" sz="2400" dirty="0">
                <a:solidFill>
                  <a:schemeClr val="accent1"/>
                </a:solidFill>
              </a:rPr>
              <a:t>How do the granules escape?</a:t>
            </a:r>
          </a:p>
        </p:txBody>
      </p:sp>
      <p:sp>
        <p:nvSpPr>
          <p:cNvPr id="23" name="Right Arrow 22"/>
          <p:cNvSpPr/>
          <p:nvPr/>
        </p:nvSpPr>
        <p:spPr>
          <a:xfrm rot="11400000">
            <a:off x="3057603" y="3511625"/>
            <a:ext cx="1314479" cy="3698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ight Arrow 23"/>
          <p:cNvSpPr/>
          <p:nvPr/>
        </p:nvSpPr>
        <p:spPr>
          <a:xfrm rot="1800000">
            <a:off x="8010179" y="4948364"/>
            <a:ext cx="1589826" cy="3698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ight Arrow 25"/>
          <p:cNvSpPr/>
          <p:nvPr/>
        </p:nvSpPr>
        <p:spPr>
          <a:xfrm rot="16200000">
            <a:off x="5904420" y="5380970"/>
            <a:ext cx="647523" cy="36988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5435750" y="5858004"/>
            <a:ext cx="1638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Compaction</a:t>
            </a: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7"/>
          <a:stretch/>
        </p:blipFill>
        <p:spPr>
          <a:xfrm>
            <a:off x="10029471" y="2212104"/>
            <a:ext cx="2076308" cy="19213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46"/>
          <a:stretch/>
        </p:blipFill>
        <p:spPr>
          <a:xfrm>
            <a:off x="9540343" y="3353751"/>
            <a:ext cx="1572630" cy="1448362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231524" y="2234311"/>
            <a:ext cx="1764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Exit the pitch during maintenance activities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166009" y="5772735"/>
            <a:ext cx="1583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Cling to socks and shoes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7280" y="4320417"/>
            <a:ext cx="3940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Washed away with rain water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0217" y="5085000"/>
            <a:ext cx="2659500" cy="177300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728266" y="5772735"/>
            <a:ext cx="1873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Washed down internal drains</a:t>
            </a:r>
          </a:p>
        </p:txBody>
      </p:sp>
      <p:sp>
        <p:nvSpPr>
          <p:cNvPr id="36" name="Right Arrow 35"/>
          <p:cNvSpPr/>
          <p:nvPr/>
        </p:nvSpPr>
        <p:spPr>
          <a:xfrm rot="10200000" flipH="1">
            <a:off x="8091488" y="3497628"/>
            <a:ext cx="1443380" cy="3698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5174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itle 1">
            <a:extLst>
              <a:ext uri="{FF2B5EF4-FFF2-40B4-BE49-F238E27FC236}">
                <a16:creationId xmlns:a16="http://schemas.microsoft.com/office/drawing/2014/main" id="{4AFE9E23-5BD6-405F-AAC6-E4135E627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034" y="407893"/>
            <a:ext cx="9252154" cy="748580"/>
          </a:xfrm>
          <a:noFill/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Solutions</a:t>
            </a:r>
          </a:p>
        </p:txBody>
      </p:sp>
      <p:sp>
        <p:nvSpPr>
          <p:cNvPr id="25" name="Content Placeholder 24">
            <a:extLst>
              <a:ext uri="{FF2B5EF4-FFF2-40B4-BE49-F238E27FC236}">
                <a16:creationId xmlns:a16="http://schemas.microsoft.com/office/drawing/2014/main" id="{1B4C1FDE-514B-4B88-A044-1C6CECF41B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046" y="1386187"/>
            <a:ext cx="7952545" cy="78618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2400" dirty="0">
                <a:solidFill>
                  <a:schemeClr val="accent1"/>
                </a:solidFill>
              </a:rPr>
              <a:t>How do we stop microplastic loss from pitches?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29F3FD7E-DE82-4817-83ED-74BA54778B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8218763"/>
              </p:ext>
            </p:extLst>
          </p:nvPr>
        </p:nvGraphicFramePr>
        <p:xfrm>
          <a:off x="1843592" y="2028184"/>
          <a:ext cx="9458874" cy="42298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729437">
                  <a:extLst>
                    <a:ext uri="{9D8B030D-6E8A-4147-A177-3AD203B41FA5}">
                      <a16:colId xmlns:a16="http://schemas.microsoft.com/office/drawing/2014/main" val="58756257"/>
                    </a:ext>
                  </a:extLst>
                </a:gridCol>
                <a:gridCol w="4729437">
                  <a:extLst>
                    <a:ext uri="{9D8B030D-6E8A-4147-A177-3AD203B41FA5}">
                      <a16:colId xmlns:a16="http://schemas.microsoft.com/office/drawing/2014/main" val="3226440410"/>
                    </a:ext>
                  </a:extLst>
                </a:gridCol>
              </a:tblGrid>
              <a:tr h="2114914">
                <a:tc>
                  <a:txBody>
                    <a:bodyPr/>
                    <a:lstStyle/>
                    <a:p>
                      <a:r>
                        <a:rPr lang="en-US" b="0" dirty="0"/>
                        <a:t>Go back to Natural Grass?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Innovation – infill-free pitches? 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5987917"/>
                  </a:ext>
                </a:extLst>
              </a:tr>
              <a:tr h="2114914">
                <a:tc>
                  <a:txBody>
                    <a:bodyPr/>
                    <a:lstStyle/>
                    <a:p>
                      <a:r>
                        <a:rPr lang="en-US" b="0" dirty="0"/>
                        <a:t>Choose an alternative Infill?</a:t>
                      </a: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b="0" dirty="0"/>
                        <a:t>Use barriers to keep infill in place</a:t>
                      </a: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6376926"/>
                  </a:ext>
                </a:extLst>
              </a:tr>
            </a:tbl>
          </a:graphicData>
        </a:graphic>
      </p:graphicFrame>
      <p:pic>
        <p:nvPicPr>
          <p:cNvPr id="6" name="Picture 5" descr="Layers of a no-infill artificial pitch">
            <a:extLst>
              <a:ext uri="{FF2B5EF4-FFF2-40B4-BE49-F238E27FC236}">
                <a16:creationId xmlns:a16="http://schemas.microsoft.com/office/drawing/2014/main" id="{3DCD810D-DC77-4CD4-A1E7-BEEAA3F738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3"/>
          <a:stretch/>
        </p:blipFill>
        <p:spPr>
          <a:xfrm>
            <a:off x="7512102" y="2428106"/>
            <a:ext cx="1227045" cy="16399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4FB49B9-AE2A-4C83-ABC2-4EBAB498E9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0106"/>
          <a:stretch/>
        </p:blipFill>
        <p:spPr>
          <a:xfrm>
            <a:off x="4474832" y="2428106"/>
            <a:ext cx="1072964" cy="163996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47A5E01-1AB9-417E-BFC2-0D60B817319B}"/>
              </a:ext>
            </a:extLst>
          </p:cNvPr>
          <p:cNvSpPr txBox="1"/>
          <p:nvPr/>
        </p:nvSpPr>
        <p:spPr>
          <a:xfrm>
            <a:off x="3725851" y="2799974"/>
            <a:ext cx="1120777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5400" dirty="0">
                <a:latin typeface="Abadi" panose="020B0604020202020204" pitchFamily="34" charset="0"/>
              </a:rPr>
              <a:t>vs</a:t>
            </a:r>
          </a:p>
        </p:txBody>
      </p:sp>
      <p:pic>
        <p:nvPicPr>
          <p:cNvPr id="13" name="Picture 2" descr="http://westnewsmagazine.com/wp-content/uploads/2015/06/Corkonut.jpg">
            <a:extLst>
              <a:ext uri="{FF2B5EF4-FFF2-40B4-BE49-F238E27FC236}">
                <a16:creationId xmlns:a16="http://schemas.microsoft.com/office/drawing/2014/main" id="{21F4D2DF-C9F1-4237-B794-08BAA46CE7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21" b="41864"/>
          <a:stretch/>
        </p:blipFill>
        <p:spPr bwMode="auto">
          <a:xfrm>
            <a:off x="4342235" y="4589602"/>
            <a:ext cx="1714131" cy="1639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EE00EDD-3B04-47A7-991B-05152363F9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16032" y="4594475"/>
            <a:ext cx="1804029" cy="16297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E52B618A-3628-4763-9822-79CEBF42EEE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9158" r="8699" b="1309"/>
          <a:stretch/>
        </p:blipFill>
        <p:spPr>
          <a:xfrm>
            <a:off x="8873011" y="2428106"/>
            <a:ext cx="1238251" cy="1639963"/>
          </a:xfrm>
          <a:prstGeom prst="rect">
            <a:avLst/>
          </a:prstGeom>
        </p:spPr>
      </p:pic>
      <p:pic>
        <p:nvPicPr>
          <p:cNvPr id="48" name="Picture 48" descr="A person standing on a lush green field&#10;&#10;Description generated with high confidence">
            <a:extLst>
              <a:ext uri="{FF2B5EF4-FFF2-40B4-BE49-F238E27FC236}">
                <a16:creationId xmlns:a16="http://schemas.microsoft.com/office/drawing/2014/main" id="{6DBCF5E2-CCBE-48B8-B95B-B19453F282E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673" t="1178" r="35102" b="-1887"/>
          <a:stretch/>
        </p:blipFill>
        <p:spPr>
          <a:xfrm>
            <a:off x="2696136" y="2428667"/>
            <a:ext cx="1030022" cy="1638841"/>
          </a:xfrm>
          <a:prstGeom prst="rect">
            <a:avLst/>
          </a:prstGeom>
        </p:spPr>
      </p:pic>
      <p:pic>
        <p:nvPicPr>
          <p:cNvPr id="50" name="Picture 49" descr="A person standing on a sidewalk&#10;&#10;Description generated with high confidence">
            <a:extLst>
              <a:ext uri="{FF2B5EF4-FFF2-40B4-BE49-F238E27FC236}">
                <a16:creationId xmlns:a16="http://schemas.microsoft.com/office/drawing/2014/main" id="{152C30EA-058B-4866-A8D5-03A1CABBBE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2170" y="4666194"/>
            <a:ext cx="2656742" cy="1486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666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45EFC-8DBD-466D-9FD8-E3641C72B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are we doing?</a:t>
            </a: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A7D717B5-0A1A-4F66-B3B5-AA60F10485F8}"/>
              </a:ext>
            </a:extLst>
          </p:cNvPr>
          <p:cNvSpPr txBox="1">
            <a:spLocks/>
          </p:cNvSpPr>
          <p:nvPr/>
        </p:nvSpPr>
        <p:spPr>
          <a:xfrm>
            <a:off x="728873" y="1717434"/>
            <a:ext cx="4768633" cy="1249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Collating best practice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F18ACFF1-D5B6-4E66-B873-D70D85C22F5F}"/>
              </a:ext>
            </a:extLst>
          </p:cNvPr>
          <p:cNvSpPr txBox="1">
            <a:spLocks/>
          </p:cNvSpPr>
          <p:nvPr/>
        </p:nvSpPr>
        <p:spPr>
          <a:xfrm>
            <a:off x="728872" y="1174866"/>
            <a:ext cx="4768633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Fidra / KIMO guidelines.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0EF8E9E-17F0-42A7-9E3A-248C641756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00000">
            <a:off x="6134938" y="1773477"/>
            <a:ext cx="2788129" cy="3768878"/>
          </a:xfrm>
          <a:prstGeom prst="rect">
            <a:avLst/>
          </a:prstGeom>
        </p:spPr>
      </p:pic>
      <p:sp>
        <p:nvSpPr>
          <p:cNvPr id="21" name="Text Placeholder 5">
            <a:extLst>
              <a:ext uri="{FF2B5EF4-FFF2-40B4-BE49-F238E27FC236}">
                <a16:creationId xmlns:a16="http://schemas.microsoft.com/office/drawing/2014/main" id="{C8B544CE-3286-4839-A186-12A9B3A0413A}"/>
              </a:ext>
            </a:extLst>
          </p:cNvPr>
          <p:cNvSpPr txBox="1">
            <a:spLocks/>
          </p:cNvSpPr>
          <p:nvPr/>
        </p:nvSpPr>
        <p:spPr>
          <a:xfrm>
            <a:off x="728871" y="3031535"/>
            <a:ext cx="5132101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Raising awareness</a:t>
            </a:r>
          </a:p>
        </p:txBody>
      </p:sp>
      <p:sp>
        <p:nvSpPr>
          <p:cNvPr id="22" name="Content Placeholder 6">
            <a:extLst>
              <a:ext uri="{FF2B5EF4-FFF2-40B4-BE49-F238E27FC236}">
                <a16:creationId xmlns:a16="http://schemas.microsoft.com/office/drawing/2014/main" id="{FF5FAAC1-CBDB-4A0A-989D-1A4DE3DFADA9}"/>
              </a:ext>
            </a:extLst>
          </p:cNvPr>
          <p:cNvSpPr txBox="1">
            <a:spLocks/>
          </p:cNvSpPr>
          <p:nvPr/>
        </p:nvSpPr>
        <p:spPr>
          <a:xfrm>
            <a:off x="728871" y="3600470"/>
            <a:ext cx="5132102" cy="142798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With industry (consultants, contractors, manufacturers)</a:t>
            </a:r>
          </a:p>
          <a:p>
            <a:r>
              <a:rPr lang="en-US" dirty="0"/>
              <a:t>With pitch owners / procurement teams</a:t>
            </a:r>
          </a:p>
          <a:p>
            <a:r>
              <a:rPr lang="en-US" dirty="0"/>
              <a:t>With decision makers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E7A30782-A019-4E1E-98C4-88218844A85B}"/>
              </a:ext>
            </a:extLst>
          </p:cNvPr>
          <p:cNvSpPr txBox="1">
            <a:spLocks/>
          </p:cNvSpPr>
          <p:nvPr/>
        </p:nvSpPr>
        <p:spPr>
          <a:xfrm>
            <a:off x="728873" y="2120935"/>
            <a:ext cx="4768633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Demonstrating effectiveness</a:t>
            </a:r>
          </a:p>
        </p:txBody>
      </p:sp>
      <p:sp>
        <p:nvSpPr>
          <p:cNvPr id="24" name="Content Placeholder 6">
            <a:extLst>
              <a:ext uri="{FF2B5EF4-FFF2-40B4-BE49-F238E27FC236}">
                <a16:creationId xmlns:a16="http://schemas.microsoft.com/office/drawing/2014/main" id="{050941F3-E9EE-4DC5-AB21-2216612041F7}"/>
              </a:ext>
            </a:extLst>
          </p:cNvPr>
          <p:cNvSpPr txBox="1">
            <a:spLocks/>
          </p:cNvSpPr>
          <p:nvPr/>
        </p:nvSpPr>
        <p:spPr>
          <a:xfrm>
            <a:off x="728873" y="2610404"/>
            <a:ext cx="4768633" cy="4742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Setting up case studies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29B49A-BC4A-46EF-A555-993AA41B99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900000">
            <a:off x="8608622" y="1930220"/>
            <a:ext cx="2513989" cy="3601814"/>
          </a:xfrm>
          <a:prstGeom prst="rect">
            <a:avLst/>
          </a:prstGeom>
        </p:spPr>
      </p:pic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DD0998DF-BD02-407E-A65E-CF1A297488FC}"/>
              </a:ext>
            </a:extLst>
          </p:cNvPr>
          <p:cNvSpPr txBox="1">
            <a:spLocks/>
          </p:cNvSpPr>
          <p:nvPr/>
        </p:nvSpPr>
        <p:spPr>
          <a:xfrm>
            <a:off x="739887" y="5009136"/>
            <a:ext cx="4768633" cy="57626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b="0" i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0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914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371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8288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2860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7432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2004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65760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b="1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Community action  </a:t>
            </a:r>
          </a:p>
        </p:txBody>
      </p:sp>
      <p:sp>
        <p:nvSpPr>
          <p:cNvPr id="13" name="Content Placeholder 6">
            <a:extLst>
              <a:ext uri="{FF2B5EF4-FFF2-40B4-BE49-F238E27FC236}">
                <a16:creationId xmlns:a16="http://schemas.microsoft.com/office/drawing/2014/main" id="{1C4054D1-F05C-46B9-9F4C-B4179E4B1914}"/>
              </a:ext>
            </a:extLst>
          </p:cNvPr>
          <p:cNvSpPr txBox="1">
            <a:spLocks/>
          </p:cNvSpPr>
          <p:nvPr/>
        </p:nvSpPr>
        <p:spPr>
          <a:xfrm>
            <a:off x="739888" y="5515844"/>
            <a:ext cx="4768633" cy="11208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r>
              <a:rPr lang="en-US" dirty="0"/>
              <a:t>Raising awareness with schools, clubs and community groups</a:t>
            </a:r>
          </a:p>
          <a:p>
            <a:r>
              <a:rPr lang="en-US" dirty="0">
                <a:hlinkClick r:id="rId5"/>
              </a:rPr>
              <a:t>www.team-pitch.in</a:t>
            </a:r>
            <a:r>
              <a:rPr lang="en-US" dirty="0"/>
              <a:t> 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D71720B-F4D6-4460-93D1-52B18C91B2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1661" y="3319666"/>
            <a:ext cx="3668585" cy="157250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0B921D3-D2E2-4D49-B17B-5055C85008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83481" y="5128835"/>
            <a:ext cx="4058883" cy="1487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8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09C6B-9418-4759-B0B0-0409D2A615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Workshop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AF6EEF-DC0E-4949-8791-27FC6C949F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3313" y="1552458"/>
            <a:ext cx="4396338" cy="576262"/>
          </a:xfrm>
        </p:spPr>
        <p:txBody>
          <a:bodyPr/>
          <a:lstStyle/>
          <a:p>
            <a:r>
              <a:rPr lang="en-GB" dirty="0"/>
              <a:t>A) The Pitch Planner Game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AAA28-00D4-4F07-AE60-71878CC5EE5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GB" sz="2000" dirty="0"/>
              <a:t>Explore how pitches can be adapted to reduce microplastic loss</a:t>
            </a:r>
          </a:p>
          <a:p>
            <a:endParaRPr lang="en-GB" sz="2000" dirty="0"/>
          </a:p>
          <a:p>
            <a:r>
              <a:rPr lang="en-GB" sz="2000" dirty="0"/>
              <a:t>Make the best pitch for your unique site and situation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E9C1DD-FF9C-4A71-ABEC-A795592289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/>
              <a:t>B) How do we take this back to procurement?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F23EE9-6960-4C65-A50B-32C8D25FF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654495" y="2514599"/>
            <a:ext cx="4712377" cy="4051453"/>
          </a:xfrm>
        </p:spPr>
        <p:txBody>
          <a:bodyPr>
            <a:normAutofit/>
          </a:bodyPr>
          <a:lstStyle/>
          <a:p>
            <a:r>
              <a:rPr lang="en-GB" sz="2000" dirty="0"/>
              <a:t>Once we’ve learned what is needed to tackle microplastic, how do we bring this back to procurement? </a:t>
            </a:r>
          </a:p>
          <a:p>
            <a:endParaRPr lang="en-GB" sz="2000" dirty="0"/>
          </a:p>
          <a:p>
            <a:r>
              <a:rPr lang="en-GB" sz="2000" dirty="0"/>
              <a:t>Explain to us how the procurement process works</a:t>
            </a:r>
          </a:p>
          <a:p>
            <a:endParaRPr lang="en-GB" sz="2000" dirty="0"/>
          </a:p>
          <a:p>
            <a:r>
              <a:rPr lang="en-GB" sz="2000" dirty="0"/>
              <a:t>What can we do now, and what needs to change in the future?</a:t>
            </a:r>
          </a:p>
        </p:txBody>
      </p:sp>
    </p:spTree>
    <p:extLst>
      <p:ext uri="{BB962C8B-B14F-4D97-AF65-F5344CB8AC3E}">
        <p14:creationId xmlns:p14="http://schemas.microsoft.com/office/powerpoint/2010/main" val="9946280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F9D8E-5865-43C8-963A-4EFD5F4CED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A: </a:t>
            </a:r>
            <a:r>
              <a:rPr lang="en-GB" dirty="0">
                <a:solidFill>
                  <a:schemeClr val="tx1"/>
                </a:solidFill>
              </a:rPr>
              <a:t>Pitch In Planner game!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B7E144-3CC5-43A1-B0D1-4AED167AA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1074" y="1422864"/>
            <a:ext cx="4396338" cy="576262"/>
          </a:xfrm>
        </p:spPr>
        <p:txBody>
          <a:bodyPr/>
          <a:lstStyle/>
          <a:p>
            <a:r>
              <a:rPr lang="en-GB" sz="3200" dirty="0"/>
              <a:t>The goal: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14786A-8FCF-4C3B-9C27-7848704D2D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232" y="2293947"/>
            <a:ext cx="4853540" cy="4111335"/>
          </a:xfrm>
        </p:spPr>
        <p:txBody>
          <a:bodyPr>
            <a:normAutofit fontScale="92500" lnSpcReduction="10000"/>
          </a:bodyPr>
          <a:lstStyle/>
          <a:p>
            <a:r>
              <a:rPr lang="en-GB" sz="2200" dirty="0"/>
              <a:t>Plan and design your own pitch to minimise microplastic loss.</a:t>
            </a:r>
          </a:p>
          <a:p>
            <a:endParaRPr lang="en-GB" sz="2200" dirty="0"/>
          </a:p>
          <a:p>
            <a:r>
              <a:rPr lang="en-GB" sz="2200" dirty="0"/>
              <a:t>What small changes can be made to reduce pollution risk?</a:t>
            </a:r>
          </a:p>
          <a:p>
            <a:pPr marL="0" indent="0">
              <a:buNone/>
            </a:pPr>
            <a:endParaRPr lang="en-GB" sz="2200" dirty="0"/>
          </a:p>
          <a:p>
            <a:r>
              <a:rPr lang="en-GB" sz="2200" dirty="0"/>
              <a:t>Each scenario is a bit different and will influence your choices</a:t>
            </a:r>
          </a:p>
          <a:p>
            <a:endParaRPr lang="en-GB" sz="2200" dirty="0"/>
          </a:p>
          <a:p>
            <a:r>
              <a:rPr lang="en-GB" sz="2200" dirty="0"/>
              <a:t>Be creative – think outside the pitch ;)</a:t>
            </a:r>
          </a:p>
          <a:p>
            <a:endParaRPr lang="en-GB" dirty="0"/>
          </a:p>
        </p:txBody>
      </p:sp>
      <p:pic>
        <p:nvPicPr>
          <p:cNvPr id="27" name="Content Placeholder 26">
            <a:extLst>
              <a:ext uri="{FF2B5EF4-FFF2-40B4-BE49-F238E27FC236}">
                <a16:creationId xmlns:a16="http://schemas.microsoft.com/office/drawing/2014/main" id="{137F40EB-03C5-45F9-8FCB-81353C08C1B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678559" y="2145003"/>
            <a:ext cx="6172367" cy="4366078"/>
          </a:xfrm>
        </p:spPr>
      </p:pic>
    </p:spTree>
    <p:extLst>
      <p:ext uri="{BB962C8B-B14F-4D97-AF65-F5344CB8AC3E}">
        <p14:creationId xmlns:p14="http://schemas.microsoft.com/office/powerpoint/2010/main" val="36750107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CBC4F-3C1B-483F-9E4E-9BDF62BC5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1"/>
                </a:solidFill>
              </a:rPr>
              <a:t>Step 1: </a:t>
            </a:r>
            <a:r>
              <a:rPr lang="en-GB" dirty="0"/>
              <a:t>Spin the wheel to pick</a:t>
            </a:r>
            <a:br>
              <a:rPr lang="en-GB" dirty="0"/>
            </a:br>
            <a:r>
              <a:rPr lang="en-GB" dirty="0"/>
              <a:t>your unique pitch!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B98719-3143-41A1-86FE-B6F0E68289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03313" y="2157667"/>
            <a:ext cx="4396338" cy="576262"/>
          </a:xfrm>
        </p:spPr>
        <p:txBody>
          <a:bodyPr/>
          <a:lstStyle/>
          <a:p>
            <a:r>
              <a:rPr lang="en-GB" dirty="0"/>
              <a:t>Scenarios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FED770-10DD-4325-832E-D87FE16E87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03312" y="2767267"/>
            <a:ext cx="4396339" cy="3741738"/>
          </a:xfrm>
        </p:spPr>
        <p:txBody>
          <a:bodyPr/>
          <a:lstStyle/>
          <a:p>
            <a:r>
              <a:rPr lang="en-GB" sz="2400" dirty="0"/>
              <a:t>The Site </a:t>
            </a:r>
          </a:p>
          <a:p>
            <a:r>
              <a:rPr lang="en-GB" sz="2400" dirty="0"/>
              <a:t>Weather </a:t>
            </a:r>
          </a:p>
          <a:p>
            <a:r>
              <a:rPr lang="en-GB" sz="2400" dirty="0"/>
              <a:t>Sport </a:t>
            </a:r>
          </a:p>
          <a:p>
            <a:r>
              <a:rPr lang="en-GB" sz="2400" dirty="0"/>
              <a:t>Budget</a:t>
            </a:r>
          </a:p>
          <a:p>
            <a:endParaRPr lang="en-GB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592824F-0D91-458C-B170-113CE36CF134}"/>
              </a:ext>
            </a:extLst>
          </p:cNvPr>
          <p:cNvSpPr/>
          <p:nvPr/>
        </p:nvSpPr>
        <p:spPr>
          <a:xfrm>
            <a:off x="4797550" y="6058843"/>
            <a:ext cx="83696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http://www.kimointernational.org/pitch-in/workshop/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GB" sz="2400" dirty="0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9A5A38B-443F-4AA5-AEED-87F67BFF29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2068" y="1925368"/>
            <a:ext cx="5962650" cy="3948599"/>
          </a:xfrm>
          <a:prstGeom prst="rect">
            <a:avLst/>
          </a:prstGeom>
        </p:spPr>
      </p:pic>
      <p:sp>
        <p:nvSpPr>
          <p:cNvPr id="48" name="Isosceles Triangle 47">
            <a:extLst>
              <a:ext uri="{FF2B5EF4-FFF2-40B4-BE49-F238E27FC236}">
                <a16:creationId xmlns:a16="http://schemas.microsoft.com/office/drawing/2014/main" id="{A2A6BC6E-CDDB-4849-A818-711984CA9FEF}"/>
              </a:ext>
            </a:extLst>
          </p:cNvPr>
          <p:cNvSpPr/>
          <p:nvPr/>
        </p:nvSpPr>
        <p:spPr>
          <a:xfrm>
            <a:off x="4583609" y="2008742"/>
            <a:ext cx="1438275" cy="1247775"/>
          </a:xfrm>
          <a:prstGeom prst="triangl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Isosceles Triangle 48">
            <a:extLst>
              <a:ext uri="{FF2B5EF4-FFF2-40B4-BE49-F238E27FC236}">
                <a16:creationId xmlns:a16="http://schemas.microsoft.com/office/drawing/2014/main" id="{4FCB4666-6DA5-4525-B2E7-A05EBE4798DD}"/>
              </a:ext>
            </a:extLst>
          </p:cNvPr>
          <p:cNvSpPr/>
          <p:nvPr/>
        </p:nvSpPr>
        <p:spPr>
          <a:xfrm>
            <a:off x="9967452" y="4557952"/>
            <a:ext cx="1438275" cy="1247775"/>
          </a:xfrm>
          <a:prstGeom prst="triangle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4C907AB-2C38-4C56-AC2B-ADB1DCD1B141}"/>
              </a:ext>
            </a:extLst>
          </p:cNvPr>
          <p:cNvGrpSpPr/>
          <p:nvPr/>
        </p:nvGrpSpPr>
        <p:grpSpPr>
          <a:xfrm>
            <a:off x="3531560" y="4550627"/>
            <a:ext cx="1438275" cy="1247775"/>
            <a:chOff x="5025409" y="5117876"/>
            <a:chExt cx="1438275" cy="1247775"/>
          </a:xfrm>
        </p:grpSpPr>
        <p:sp>
          <p:nvSpPr>
            <p:cNvPr id="51" name="Isosceles Triangle 50">
              <a:extLst>
                <a:ext uri="{FF2B5EF4-FFF2-40B4-BE49-F238E27FC236}">
                  <a16:creationId xmlns:a16="http://schemas.microsoft.com/office/drawing/2014/main" id="{B8DAC06C-5120-49C5-B88F-B0A653879FBD}"/>
                </a:ext>
              </a:extLst>
            </p:cNvPr>
            <p:cNvSpPr/>
            <p:nvPr/>
          </p:nvSpPr>
          <p:spPr>
            <a:xfrm>
              <a:off x="5025409" y="5117876"/>
              <a:ext cx="1438275" cy="1247775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B711F4F-0FE8-4E73-A044-3982D907FB87}"/>
                </a:ext>
              </a:extLst>
            </p:cNvPr>
            <p:cNvSpPr txBox="1"/>
            <p:nvPr/>
          </p:nvSpPr>
          <p:spPr>
            <a:xfrm>
              <a:off x="5325314" y="5618709"/>
              <a:ext cx="100589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3200" dirty="0">
                  <a:latin typeface="Ebrima" panose="02000000000000000000" pitchFamily="2" charset="0"/>
                  <a:ea typeface="Ebrima" panose="02000000000000000000" pitchFamily="2" charset="0"/>
                  <a:cs typeface="Ebrima" panose="02000000000000000000" pitchFamily="2" charset="0"/>
                </a:rPr>
                <a:t>£££</a:t>
              </a:r>
              <a:endParaRPr lang="en-GB" dirty="0"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endParaRPr>
            </a:p>
          </p:txBody>
        </p:sp>
      </p:grpSp>
      <p:sp>
        <p:nvSpPr>
          <p:cNvPr id="53" name="Right Triangle 52">
            <a:extLst>
              <a:ext uri="{FF2B5EF4-FFF2-40B4-BE49-F238E27FC236}">
                <a16:creationId xmlns:a16="http://schemas.microsoft.com/office/drawing/2014/main" id="{134FC1FD-2673-48BE-8298-BF2C0E4586F5}"/>
              </a:ext>
            </a:extLst>
          </p:cNvPr>
          <p:cNvSpPr/>
          <p:nvPr/>
        </p:nvSpPr>
        <p:spPr>
          <a:xfrm>
            <a:off x="619045" y="5741763"/>
            <a:ext cx="3724275" cy="695325"/>
          </a:xfrm>
          <a:prstGeom prst="rtTriangl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</a:rPr>
              <a:t>SLOPE</a:t>
            </a:r>
          </a:p>
        </p:txBody>
      </p:sp>
    </p:spTree>
    <p:extLst>
      <p:ext uri="{BB962C8B-B14F-4D97-AF65-F5344CB8AC3E}">
        <p14:creationId xmlns:p14="http://schemas.microsoft.com/office/powerpoint/2010/main" val="2395352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13237-D2A7-47A9-9EAE-24789B0F9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6112" y="1722119"/>
            <a:ext cx="6865279" cy="830467"/>
          </a:xfrm>
        </p:spPr>
        <p:txBody>
          <a:bodyPr/>
          <a:lstStyle/>
          <a:p>
            <a:r>
              <a:rPr lang="en-GB" dirty="0"/>
              <a:t>Choose the best options for your unique site, to match your budget and reduce microplastic.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9FA4E3-D840-4EDE-BE28-66DE40E390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6112" y="3098220"/>
            <a:ext cx="4581208" cy="3246120"/>
          </a:xfrm>
        </p:spPr>
        <p:txBody>
          <a:bodyPr>
            <a:normAutofit/>
          </a:bodyPr>
          <a:lstStyle/>
          <a:p>
            <a:r>
              <a:rPr lang="en-GB" sz="2400" dirty="0"/>
              <a:t>Type of Infill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Type of Pitch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Maintenance Contract</a:t>
            </a:r>
            <a:br>
              <a:rPr lang="en-GB" sz="2400" dirty="0"/>
            </a:br>
            <a:endParaRPr lang="en-GB" sz="2400" dirty="0"/>
          </a:p>
          <a:p>
            <a:r>
              <a:rPr lang="en-GB" sz="2400" dirty="0"/>
              <a:t>Silt Traps / Filters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5366BC-FC3E-4433-B877-E6495208D26F}"/>
              </a:ext>
            </a:extLst>
          </p:cNvPr>
          <p:cNvSpPr txBox="1">
            <a:spLocks/>
          </p:cNvSpPr>
          <p:nvPr/>
        </p:nvSpPr>
        <p:spPr>
          <a:xfrm>
            <a:off x="714287" y="472766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dirty="0">
                <a:solidFill>
                  <a:schemeClr val="accent1"/>
                </a:solidFill>
              </a:rPr>
              <a:t>Step 2: </a:t>
            </a:r>
            <a:r>
              <a:rPr lang="en-GB" dirty="0">
                <a:solidFill>
                  <a:schemeClr val="tx1"/>
                </a:solidFill>
              </a:rPr>
              <a:t>Pitch Planning choices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771C9A6-F681-4557-97DD-6CA2790F3044}"/>
              </a:ext>
            </a:extLst>
          </p:cNvPr>
          <p:cNvSpPr/>
          <p:nvPr/>
        </p:nvSpPr>
        <p:spPr>
          <a:xfrm>
            <a:off x="7691552" y="4237427"/>
            <a:ext cx="1693277" cy="9906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2FED63-CC0A-43B7-853A-32AF49379965}"/>
              </a:ext>
            </a:extLst>
          </p:cNvPr>
          <p:cNvSpPr/>
          <p:nvPr/>
        </p:nvSpPr>
        <p:spPr>
          <a:xfrm>
            <a:off x="7687389" y="5241913"/>
            <a:ext cx="1693277" cy="990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5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Advanced silt trap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Expensive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Extra maintenance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Captures 90% of infill lost to storm drain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BC3B30-EEA3-493E-BDB3-F6A92F12A2C9}"/>
              </a:ext>
            </a:extLst>
          </p:cNvPr>
          <p:cNvSpPr txBox="1"/>
          <p:nvPr/>
        </p:nvSpPr>
        <p:spPr>
          <a:xfrm>
            <a:off x="8153916" y="4858696"/>
            <a:ext cx="1281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Advanced</a:t>
            </a:r>
            <a:endParaRPr lang="en-GB" sz="2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9B9CF1-5946-4A96-BC25-4301C0F2F507}"/>
              </a:ext>
            </a:extLst>
          </p:cNvPr>
          <p:cNvSpPr/>
          <p:nvPr/>
        </p:nvSpPr>
        <p:spPr>
          <a:xfrm>
            <a:off x="7691552" y="1801901"/>
            <a:ext cx="1719936" cy="91905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4BDE52B-64BA-49C6-A323-D2ACC89A4CDE}"/>
              </a:ext>
            </a:extLst>
          </p:cNvPr>
          <p:cNvSpPr/>
          <p:nvPr/>
        </p:nvSpPr>
        <p:spPr>
          <a:xfrm>
            <a:off x="7691551" y="2735579"/>
            <a:ext cx="1719936" cy="91905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000" b="1" dirty="0">
              <a:solidFill>
                <a:schemeClr val="tx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r>
              <a:rPr lang="en-GB" sz="100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Microplastic Reduction Specified in Contract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Environmentally friendly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0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Might be more expensive initially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050" dirty="0">
              <a:solidFill>
                <a:schemeClr val="tx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A485FC-573E-45DC-A22A-2E8A9E60A58E}"/>
              </a:ext>
            </a:extLst>
          </p:cNvPr>
          <p:cNvSpPr/>
          <p:nvPr/>
        </p:nvSpPr>
        <p:spPr>
          <a:xfrm>
            <a:off x="10009588" y="2882336"/>
            <a:ext cx="1693277" cy="990601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374997-2702-461C-AF58-A45CAAC34D89}"/>
              </a:ext>
            </a:extLst>
          </p:cNvPr>
          <p:cNvSpPr txBox="1"/>
          <p:nvPr/>
        </p:nvSpPr>
        <p:spPr>
          <a:xfrm>
            <a:off x="10009588" y="2962139"/>
            <a:ext cx="1762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n>
                  <a:solidFill>
                    <a:schemeClr val="bg1"/>
                  </a:solidFill>
                </a:ln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3G </a:t>
            </a:r>
            <a:r>
              <a:rPr lang="en-GB" sz="1600" b="1" dirty="0">
                <a:ln>
                  <a:solidFill>
                    <a:schemeClr val="bg1"/>
                  </a:solidFill>
                </a:ln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with</a:t>
            </a:r>
            <a:r>
              <a:rPr lang="en-GB" sz="2400" b="1" dirty="0">
                <a:ln>
                  <a:solidFill>
                    <a:schemeClr val="bg1"/>
                  </a:solidFill>
                </a:ln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 </a:t>
            </a:r>
            <a:r>
              <a:rPr lang="en-GB" sz="2400" b="1" dirty="0" err="1">
                <a:ln>
                  <a:solidFill>
                    <a:schemeClr val="bg1"/>
                  </a:solidFill>
                </a:ln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Shockpad</a:t>
            </a:r>
            <a:endParaRPr lang="en-GB" sz="2400" b="1" dirty="0">
              <a:ln>
                <a:solidFill>
                  <a:schemeClr val="bg1"/>
                </a:solidFill>
              </a:ln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302705D-2784-48CE-926D-58269E3A7A1D}"/>
              </a:ext>
            </a:extLst>
          </p:cNvPr>
          <p:cNvSpPr/>
          <p:nvPr/>
        </p:nvSpPr>
        <p:spPr>
          <a:xfrm>
            <a:off x="10012413" y="3882981"/>
            <a:ext cx="1693277" cy="99060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5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3G Pitch with </a:t>
            </a:r>
            <a:r>
              <a:rPr lang="en-GB" sz="1050" b="1" dirty="0" err="1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Shockpad</a:t>
            </a:r>
            <a:endParaRPr lang="en-GB" sz="1050" b="1" dirty="0">
              <a:solidFill>
                <a:schemeClr val="tx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Rugby, </a:t>
            </a:r>
            <a:r>
              <a:rPr lang="en-GB" sz="1050" dirty="0" err="1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shinty</a:t>
            </a: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, all football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Less infill top-up required over time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95DA826-7299-4ADC-950D-DE1886C0AD06}"/>
              </a:ext>
            </a:extLst>
          </p:cNvPr>
          <p:cNvSpPr/>
          <p:nvPr/>
        </p:nvSpPr>
        <p:spPr>
          <a:xfrm>
            <a:off x="5421688" y="2892380"/>
            <a:ext cx="1693277" cy="990601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C60F983-EF1E-4E13-8EBE-74DBC7761D08}"/>
              </a:ext>
            </a:extLst>
          </p:cNvPr>
          <p:cNvSpPr/>
          <p:nvPr/>
        </p:nvSpPr>
        <p:spPr>
          <a:xfrm>
            <a:off x="5421687" y="3882980"/>
            <a:ext cx="1693277" cy="99060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050" b="1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Cork Infill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Expensive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No microplastics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dirty="0">
                <a:solidFill>
                  <a:schemeClr val="tx1"/>
                </a:solidFill>
                <a:latin typeface="Ebrima" panose="02000000000000000000" pitchFamily="2" charset="0"/>
                <a:ea typeface="Ebrima" panose="02000000000000000000" pitchFamily="2" charset="0"/>
                <a:cs typeface="Ebrima" panose="02000000000000000000" pitchFamily="2" charset="0"/>
              </a:rPr>
              <a:t>Floats in water</a:t>
            </a:r>
            <a:endParaRPr lang="en-GB" sz="1000" dirty="0">
              <a:solidFill>
                <a:schemeClr val="tx1"/>
              </a:solidFill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9517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DC40E139887C1408F829B5CAA10B80E" ma:contentTypeVersion="5" ma:contentTypeDescription="Create a new document." ma:contentTypeScope="" ma:versionID="7f7ce09f45cf3692539d72c1cfa1a8f0">
  <xsd:schema xmlns:xsd="http://www.w3.org/2001/XMLSchema" xmlns:xs="http://www.w3.org/2001/XMLSchema" xmlns:p="http://schemas.microsoft.com/office/2006/metadata/properties" xmlns:ns2="fe0cc20b-e21e-4371-a022-4262763079e5" targetNamespace="http://schemas.microsoft.com/office/2006/metadata/properties" ma:root="true" ma:fieldsID="913c0536661cb07f55d3823c4ba587e3" ns2:_="">
    <xsd:import namespace="fe0cc20b-e21e-4371-a022-426276307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0cc20b-e21e-4371-a022-4262763079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EE96D6-D0E9-4564-A5D5-E0DB12C8E66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980421B-3192-4B20-A710-23499F61FB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0cc20b-e21e-4371-a022-4262763079e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C40400A-1BBD-4160-B3DF-703929C28CED}">
  <ds:schemaRefs>
    <ds:schemaRef ds:uri="http://schemas.microsoft.com/office/2006/documentManagement/types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fe0cc20b-e21e-4371-a022-4262763079e5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1147</TotalTime>
  <Words>674</Words>
  <Application>Microsoft Office PowerPoint</Application>
  <PresentationFormat>Widescreen</PresentationFormat>
  <Paragraphs>142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Abadi</vt:lpstr>
      <vt:lpstr>Arial</vt:lpstr>
      <vt:lpstr>Calibri</vt:lpstr>
      <vt:lpstr>Century Gothic</vt:lpstr>
      <vt:lpstr>Ebrima</vt:lpstr>
      <vt:lpstr>Times New Roman</vt:lpstr>
      <vt:lpstr>Wingdings 3</vt:lpstr>
      <vt:lpstr>Ion</vt:lpstr>
      <vt:lpstr>PowerPoint Presentation</vt:lpstr>
      <vt:lpstr>What is an artificial pitch? </vt:lpstr>
      <vt:lpstr>What is the problem?</vt:lpstr>
      <vt:lpstr>Solutions</vt:lpstr>
      <vt:lpstr>What are we doing?</vt:lpstr>
      <vt:lpstr>The Workshop</vt:lpstr>
      <vt:lpstr>A: Pitch In Planner game! </vt:lpstr>
      <vt:lpstr>Step 1: Spin the wheel to pick your unique pitch!</vt:lpstr>
      <vt:lpstr>PowerPoint Presentation</vt:lpstr>
      <vt:lpstr>PowerPoint Presentation</vt:lpstr>
      <vt:lpstr>Half-time huddle:</vt:lpstr>
      <vt:lpstr>B) Pitch Procurement</vt:lpstr>
      <vt:lpstr>Post match analysis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Keeping plastic on the pitch reducing microplastic loss from artificial pitches</dc:title>
  <dc:creator>Madeleine Berg</dc:creator>
  <cp:lastModifiedBy>Sarah Nicholson</cp:lastModifiedBy>
  <cp:revision>190</cp:revision>
  <dcterms:created xsi:type="dcterms:W3CDTF">2018-08-28T19:19:34Z</dcterms:created>
  <dcterms:modified xsi:type="dcterms:W3CDTF">2019-04-15T09:41:28Z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d_Signature">
    <vt:bool>false</vt:bool>
  </property>
  <property fmtid="{D5CDD505-2E9C-101B-9397-08002B2CF9AE}" pid="3" name="xd_ProgID">
    <vt:lpwstr/>
  </property>
  <property fmtid="{D5CDD505-2E9C-101B-9397-08002B2CF9AE}" pid="4" name="ContentTypeId">
    <vt:lpwstr>0x010100EDC40E139887C1408F829B5CAA10B80E</vt:lpwstr>
  </property>
  <property fmtid="{D5CDD505-2E9C-101B-9397-08002B2CF9AE}" pid="5" name="TemplateUrl">
    <vt:lpwstr/>
  </property>
  <property fmtid="{D5CDD505-2E9C-101B-9397-08002B2CF9AE}" pid="6" name="ComplianceAssetId">
    <vt:lpwstr/>
  </property>
</Properties>
</file>