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6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204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12C32-DE3C-46BB-8B3F-4AD57A38E9B8}" type="datetimeFigureOut">
              <a:rPr lang="en-GB" smtClean="0"/>
              <a:pPr/>
              <a:t>12/04/2019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B3039-9EE4-4EFA-AB7D-AE0B064942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694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7986330-EB50-4A15-AA9F-6A821D80C1D4}" type="datetimeFigureOut">
              <a:rPr lang="en-US"/>
              <a:pPr>
                <a:defRPr/>
              </a:pPr>
              <a:t>4/12/2019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D88A08B-8E79-42C7-BA1A-A9A6D0BD51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011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DD1ED8-A97D-4BD4-A30F-D74E698A6BEE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263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63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29129"/>
          </a:xfrm>
        </p:spPr>
        <p:txBody>
          <a:bodyPr/>
          <a:lstStyle>
            <a:lvl1pPr>
              <a:defRPr>
                <a:solidFill>
                  <a:srgbClr val="00263A"/>
                </a:solidFill>
              </a:defRPr>
            </a:lvl1pPr>
            <a:lvl2pPr>
              <a:defRPr>
                <a:solidFill>
                  <a:srgbClr val="00263A"/>
                </a:solidFill>
              </a:defRPr>
            </a:lvl2pPr>
            <a:lvl3pPr>
              <a:defRPr>
                <a:solidFill>
                  <a:srgbClr val="00263A"/>
                </a:solidFill>
              </a:defRPr>
            </a:lvl3pPr>
            <a:lvl4pPr>
              <a:defRPr>
                <a:solidFill>
                  <a:srgbClr val="00263A"/>
                </a:solidFill>
              </a:defRPr>
            </a:lvl4pPr>
            <a:lvl5pPr>
              <a:defRPr>
                <a:solidFill>
                  <a:srgbClr val="00263A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63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329130"/>
          </a:xfrm>
        </p:spPr>
        <p:txBody>
          <a:bodyPr/>
          <a:lstStyle>
            <a:lvl1pPr>
              <a:defRPr sz="2800">
                <a:solidFill>
                  <a:srgbClr val="00263A"/>
                </a:solidFill>
              </a:defRPr>
            </a:lvl1pPr>
            <a:lvl2pPr>
              <a:defRPr sz="2400">
                <a:solidFill>
                  <a:srgbClr val="00263A"/>
                </a:solidFill>
              </a:defRPr>
            </a:lvl2pPr>
            <a:lvl3pPr>
              <a:defRPr sz="2000">
                <a:solidFill>
                  <a:srgbClr val="00263A"/>
                </a:solidFill>
              </a:defRPr>
            </a:lvl3pPr>
            <a:lvl4pPr>
              <a:defRPr sz="1800">
                <a:solidFill>
                  <a:srgbClr val="00263A"/>
                </a:solidFill>
              </a:defRPr>
            </a:lvl4pPr>
            <a:lvl5pPr>
              <a:defRPr sz="1800">
                <a:solidFill>
                  <a:srgbClr val="00263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329130"/>
          </a:xfrm>
        </p:spPr>
        <p:txBody>
          <a:bodyPr/>
          <a:lstStyle>
            <a:lvl1pPr>
              <a:defRPr sz="2800">
                <a:solidFill>
                  <a:srgbClr val="00263A"/>
                </a:solidFill>
              </a:defRPr>
            </a:lvl1pPr>
            <a:lvl2pPr>
              <a:defRPr sz="2400">
                <a:solidFill>
                  <a:srgbClr val="00263A"/>
                </a:solidFill>
              </a:defRPr>
            </a:lvl2pPr>
            <a:lvl3pPr>
              <a:defRPr sz="2000">
                <a:solidFill>
                  <a:srgbClr val="00263A"/>
                </a:solidFill>
              </a:defRPr>
            </a:lvl3pPr>
            <a:lvl4pPr>
              <a:defRPr sz="1800">
                <a:solidFill>
                  <a:srgbClr val="00263A"/>
                </a:solidFill>
              </a:defRPr>
            </a:lvl4pPr>
            <a:lvl5pPr>
              <a:defRPr sz="1800">
                <a:solidFill>
                  <a:srgbClr val="00263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7544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7544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6562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4942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285720" y="6286521"/>
            <a:ext cx="2062162" cy="28575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5619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291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otlandexcel-logo-refresh-1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300192" y="5877272"/>
            <a:ext cx="2588951" cy="842392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6286520"/>
            <a:ext cx="1500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DF72773-82AF-46D9-9C16-989733A9787D}" type="slidenum">
              <a:rPr lang="en-US" sz="1200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50" r:id="rId9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00263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263A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263A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263A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263A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263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2381250"/>
          </a:xfrm>
        </p:spPr>
        <p:txBody>
          <a:bodyPr/>
          <a:lstStyle/>
          <a:p>
            <a:r>
              <a:rPr lang="en-GB" dirty="0"/>
              <a:t>Workshop: Exploring the implications of current and future trends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DD16D97-F03C-4FCB-A612-B7F78E364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5832648"/>
          </a:xfrm>
        </p:spPr>
        <p:txBody>
          <a:bodyPr/>
          <a:lstStyle/>
          <a:p>
            <a:r>
              <a:rPr lang="en-GB" sz="2400" dirty="0"/>
              <a:t>5 mins – introductions and overview of the workshop objectives and process</a:t>
            </a:r>
          </a:p>
          <a:p>
            <a:r>
              <a:rPr lang="en-GB" sz="2400" dirty="0"/>
              <a:t>10 mins – discussing the trends, their implications for procurement and identifying the first and second most important </a:t>
            </a:r>
          </a:p>
          <a:p>
            <a:r>
              <a:rPr lang="en-GB" sz="2400" dirty="0"/>
              <a:t>20 mins – identifying how procurement services could/should change as a result</a:t>
            </a:r>
          </a:p>
          <a:p>
            <a:pPr lvl="1"/>
            <a:r>
              <a:rPr lang="en-GB" sz="2200" dirty="0"/>
              <a:t>How will the trends impact on procurement?  </a:t>
            </a:r>
          </a:p>
          <a:p>
            <a:pPr lvl="1"/>
            <a:r>
              <a:rPr lang="en-GB" sz="2200" dirty="0"/>
              <a:t>What would we need to deliver things differently by 2030? </a:t>
            </a:r>
          </a:p>
          <a:p>
            <a:pPr lvl="1"/>
            <a:r>
              <a:rPr lang="en-GB" sz="2200" dirty="0"/>
              <a:t>What needs to be different a year from now? Priorities, building blocks for the future? </a:t>
            </a:r>
          </a:p>
          <a:p>
            <a:pPr lvl="1"/>
            <a:r>
              <a:rPr lang="en-GB" sz="2200" dirty="0"/>
              <a:t>Who specifically needs to do what, to ensure that the council is responding to these trends?</a:t>
            </a:r>
          </a:p>
          <a:p>
            <a:r>
              <a:rPr lang="en-GB" sz="2400" dirty="0"/>
              <a:t>5 mins – wrap-up and summary of key points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0928888"/>
      </p:ext>
    </p:extLst>
  </p:cSld>
  <p:clrMapOvr>
    <a:masterClrMapping/>
  </p:clrMapOvr>
</p:sld>
</file>

<file path=ppt/theme/theme1.xml><?xml version="1.0" encoding="utf-8"?>
<a:theme xmlns:a="http://schemas.openxmlformats.org/drawingml/2006/main" name="Scotland Excel Powerpoint Template (New Logo 2016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Scotland Excel Powerpoint Template (New Logo 2016)</Template>
  <TotalTime>6</TotalTime>
  <Words>120</Words>
  <Application>Microsoft Office PowerPoint</Application>
  <PresentationFormat>On-screen Show (4:3)</PresentationFormat>
  <Paragraphs>10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Comic Sans MS</vt:lpstr>
      <vt:lpstr>Scotland Excel Powerpoint Template (New Logo 2016)</vt:lpstr>
      <vt:lpstr>Workshop: Exploring the implications of current and future trends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xlwilliamsr1</dc:creator>
  <cp:lastModifiedBy>Sarah Nicholson</cp:lastModifiedBy>
  <cp:revision>2</cp:revision>
  <dcterms:created xsi:type="dcterms:W3CDTF">2017-01-06T11:01:37Z</dcterms:created>
  <dcterms:modified xsi:type="dcterms:W3CDTF">2019-04-12T13:01:59Z</dcterms:modified>
</cp:coreProperties>
</file>