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7A707-C9B1-475C-93BD-F757B9DAC0A6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6D2C4-1541-4264-A5F0-6A24B885BA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009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B42B5-1EA2-433C-AD6E-70A59249B1B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435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1C71C-65AA-467B-811E-ACBFD82A9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5D27DF-3ECD-4857-8585-9224B35B3E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5CAF2-62E8-40B4-84E8-1895AE544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B324-6E67-4EF1-BB45-161215A4F475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E500E-8988-4D74-964E-CEF02F5A7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C3EE3-401E-4976-943A-1EC112151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5E28-FCCA-4C78-942A-27F44F78C9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499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78EB9-136F-47EC-B9FB-BE1038D56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22BDDA-1CAF-4400-B2B5-8A3B77D059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2E88E-549E-43F7-B92D-32FFD863F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B324-6E67-4EF1-BB45-161215A4F475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C4FD88-AC82-492A-86AB-29FC8A63C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6AA4C-DAB4-42E8-8CED-BFB1B55E3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5E28-FCCA-4C78-942A-27F44F78C9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194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D6805B-B958-439D-ACB2-055860CF92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F1D854-A06D-4819-8C83-43BE26AB1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C8700-02B8-4ADD-B4CE-E776A19DA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B324-6E67-4EF1-BB45-161215A4F475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D43D0-E701-4671-9865-CF6386B79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EAB03-1CF7-4ADA-AAEA-A7EA52815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5E28-FCCA-4C78-942A-27F44F78C9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755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8A9A4-9CBE-47A7-BB68-7BE6E4AE3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27917-BF67-490B-9E9B-767B3AB50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C45E57-CDCE-4593-AE9D-4913F739D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B324-6E67-4EF1-BB45-161215A4F475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40858-F0AE-45E4-9779-0BDE08D76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B7BA7-3F0B-4FCB-AA85-0A9C88748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5E28-FCCA-4C78-942A-27F44F78C9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898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F3DED-0928-40FC-8F8C-5A6B83AEA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E0B0D-191D-40DB-895D-8B1BA1FF4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5EA5B-BB32-4A23-A3DD-01BDBA6B0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B324-6E67-4EF1-BB45-161215A4F475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8A734D-C98C-489C-96B6-74EB31255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054C7-0612-498C-9BAB-1EA106F2E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5E28-FCCA-4C78-942A-27F44F78C9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828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2FF1F-EA44-452D-812C-13410DDDA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68546-E337-4A2D-88E9-E2F260CE9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DEC41F-C981-4313-BAD4-01044F143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A873F0-41D8-4911-9522-C56CFC747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B324-6E67-4EF1-BB45-161215A4F475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D6FEBE-1ED1-4A4A-85B3-F8DD2826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235EF6-A84D-4535-8D96-575B1B916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5E28-FCCA-4C78-942A-27F44F78C9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514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F07BC-38C7-4489-8819-69B287840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30E17-BC06-47B5-AB3A-ACE7981CC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FF1939-5430-4C7F-BBB3-74AB6B699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C528BD-506A-47F1-995C-7329FFF340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CEDD59-3E6D-4C43-B92D-6DFFF6C44B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14DDE8-84A6-4640-8DAF-77FF4F08F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B324-6E67-4EF1-BB45-161215A4F475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90BF1C-91B5-4F51-974B-98C766C8A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EB4F0C-FE1F-47B4-9D64-71DFCF6C9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5E28-FCCA-4C78-942A-27F44F78C9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7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62EA7-7CF1-446B-9280-404C1FCAB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190746-88E3-473D-B658-E8B64E7E2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B324-6E67-4EF1-BB45-161215A4F475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FC8079-5629-4A82-AE92-FBD2B7DD5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DB8A28-9484-484C-8ADA-3872D60F1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5E28-FCCA-4C78-942A-27F44F78C9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8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7F43F9-1941-425E-A7D5-EE65667FE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B324-6E67-4EF1-BB45-161215A4F475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B6E6E9-C1DD-45B0-84D2-CDACC4B6C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209265-4444-4D11-923B-020631696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5E28-FCCA-4C78-942A-27F44F78C9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55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9881A-F774-4DB5-B881-146B2C08B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B1DDB-F555-4107-89C4-72C2B5CCE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1C2B4D-F0D7-4AD9-AB96-0AF4347620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C1C753-962B-4C80-9701-1AF30298E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B324-6E67-4EF1-BB45-161215A4F475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047C84-FB27-4E91-9D11-980A2EBCB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BD97D0-64C6-4E8A-8768-0CF56F856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5E28-FCCA-4C78-942A-27F44F78C9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099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BE00E-4829-4770-AA82-43E6169CF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FDA941-7C9C-4C9D-8493-C6D719BCAB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873C26-080C-41D8-B6D7-B6928B9C38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8A0C8E-232A-4FF1-A94E-C31F49D27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0B324-6E67-4EF1-BB45-161215A4F475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EC212F-66B7-44B3-BC48-0C1180699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D4ABAE-D54A-4E03-AF51-2977A39A0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5E28-FCCA-4C78-942A-27F44F78C9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947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59F9A9-F25F-4D63-A056-7753B9023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C344B2-3A32-452A-9F7C-627DA191B7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41A636-6D90-4FBB-A8C7-A7F88F6397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0B324-6E67-4EF1-BB45-161215A4F475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6C45C8-099F-4361-B5CD-25DC59AF4E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0ADF1-9A52-4C73-AAEC-64B344C72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75E28-FCCA-4C78-942A-27F44F78C9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538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Oval 215"/>
          <p:cNvSpPr/>
          <p:nvPr/>
        </p:nvSpPr>
        <p:spPr>
          <a:xfrm>
            <a:off x="2500806" y="23145"/>
            <a:ext cx="7245174" cy="6800130"/>
          </a:xfrm>
          <a:prstGeom prst="ellipse">
            <a:avLst/>
          </a:prstGeom>
          <a:solidFill>
            <a:srgbClr val="E7FFFF">
              <a:alpha val="73000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4" name="Oval 143"/>
          <p:cNvSpPr/>
          <p:nvPr/>
        </p:nvSpPr>
        <p:spPr>
          <a:xfrm>
            <a:off x="4363750" y="1817226"/>
            <a:ext cx="3515330" cy="3206189"/>
          </a:xfrm>
          <a:prstGeom prst="ellipse">
            <a:avLst/>
          </a:prstGeom>
          <a:solidFill>
            <a:srgbClr val="CCECFF">
              <a:alpha val="73000"/>
            </a:srgb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" name="Oval 96"/>
          <p:cNvSpPr/>
          <p:nvPr/>
        </p:nvSpPr>
        <p:spPr>
          <a:xfrm>
            <a:off x="5166361" y="2573532"/>
            <a:ext cx="1844040" cy="1731768"/>
          </a:xfrm>
          <a:prstGeom prst="ellipse">
            <a:avLst/>
          </a:prstGeom>
          <a:solidFill>
            <a:srgbClr val="93D8FF">
              <a:alpha val="72941"/>
            </a:srgb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9" name="TextBox 98"/>
          <p:cNvSpPr txBox="1"/>
          <p:nvPr/>
        </p:nvSpPr>
        <p:spPr>
          <a:xfrm>
            <a:off x="5589578" y="2720048"/>
            <a:ext cx="10349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>
                <a:latin typeface="Arial Narrow" pitchFamily="34" charset="0"/>
              </a:rPr>
              <a:t>People &amp; Society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199864" y="3669055"/>
            <a:ext cx="1080120" cy="351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GB" sz="1300" dirty="0">
                <a:latin typeface="Arial Narrow" pitchFamily="34" charset="0"/>
              </a:rPr>
              <a:t>Physical Envir</a:t>
            </a:r>
            <a:r>
              <a:rPr lang="en-GB" sz="1200" dirty="0">
                <a:latin typeface="Arial Narrow" pitchFamily="34" charset="0"/>
              </a:rPr>
              <a:t>onm</a:t>
            </a:r>
            <a:r>
              <a:rPr lang="en-GB" sz="1300" dirty="0">
                <a:latin typeface="Arial Narrow" pitchFamily="34" charset="0"/>
              </a:rPr>
              <a:t>ent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6172718" y="3206592"/>
            <a:ext cx="936104" cy="351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GB" sz="1300" dirty="0">
                <a:latin typeface="Arial Narrow" pitchFamily="34" charset="0"/>
              </a:rPr>
              <a:t>The Economy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5870986" y="3707461"/>
            <a:ext cx="112379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>
                <a:latin typeface="Arial Narrow" pitchFamily="34" charset="0"/>
              </a:rPr>
              <a:t>Politics 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010969" y="3241317"/>
            <a:ext cx="111580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>
                <a:latin typeface="Arial Narrow" pitchFamily="34" charset="0"/>
              </a:rPr>
              <a:t>Technology</a:t>
            </a:r>
          </a:p>
        </p:txBody>
      </p:sp>
      <p:cxnSp>
        <p:nvCxnSpPr>
          <p:cNvPr id="127" name="Straight Connector 126"/>
          <p:cNvCxnSpPr/>
          <p:nvPr/>
        </p:nvCxnSpPr>
        <p:spPr>
          <a:xfrm>
            <a:off x="6120452" y="3411940"/>
            <a:ext cx="36004" cy="3374052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H="1">
            <a:off x="2872740" y="3417198"/>
            <a:ext cx="3182318" cy="1528182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6194503" y="1249680"/>
            <a:ext cx="2690417" cy="2059106"/>
          </a:xfrm>
          <a:prstGeom prst="line">
            <a:avLst/>
          </a:prstGeom>
          <a:ln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H="1" flipV="1">
            <a:off x="3284220" y="1287780"/>
            <a:ext cx="2696572" cy="2026430"/>
          </a:xfrm>
          <a:prstGeom prst="line">
            <a:avLst/>
          </a:prstGeom>
          <a:ln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4843502" y="2167850"/>
            <a:ext cx="10307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GB" sz="1300" dirty="0">
                <a:latin typeface="Arial Narrow" pitchFamily="34" charset="0"/>
              </a:rPr>
              <a:t>‘</a:t>
            </a:r>
            <a:r>
              <a:rPr lang="en-GB" sz="1300" i="1" dirty="0">
                <a:latin typeface="Arial Narrow" pitchFamily="34" charset="0"/>
              </a:rPr>
              <a:t>Growing,  Ageing, Moving’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4283351" y="2949821"/>
            <a:ext cx="10298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>
                <a:latin typeface="Arial Narrow" pitchFamily="34" charset="0"/>
              </a:rPr>
              <a:t>‘</a:t>
            </a:r>
            <a:r>
              <a:rPr lang="en-GB" sz="1300" i="1" dirty="0">
                <a:latin typeface="Arial Narrow" pitchFamily="34" charset="0"/>
              </a:rPr>
              <a:t>The Age of Techno-Optimism         ....&amp; Fear’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378113" y="2287750"/>
            <a:ext cx="980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GB" sz="1300" dirty="0">
                <a:latin typeface="Arial Narrow" pitchFamily="34" charset="0"/>
              </a:rPr>
              <a:t>‘</a:t>
            </a:r>
            <a:r>
              <a:rPr lang="en-GB" sz="1300" i="1" dirty="0">
                <a:latin typeface="Arial Narrow" pitchFamily="34" charset="0"/>
              </a:rPr>
              <a:t>People Power</a:t>
            </a:r>
            <a:r>
              <a:rPr lang="en-GB" sz="1300" dirty="0">
                <a:latin typeface="Arial Narrow" pitchFamily="34" charset="0"/>
              </a:rPr>
              <a:t>’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764663" y="2660718"/>
            <a:ext cx="11327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>
                <a:latin typeface="Arial Narrow" pitchFamily="34" charset="0"/>
              </a:rPr>
              <a:t>‘</a:t>
            </a:r>
            <a:r>
              <a:rPr lang="en-GB" sz="1300" i="1" dirty="0">
                <a:latin typeface="Arial Narrow" pitchFamily="34" charset="0"/>
              </a:rPr>
              <a:t>Economic Power Shifts’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6906796" y="3536618"/>
            <a:ext cx="100471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>
                <a:latin typeface="Arial Narrow" pitchFamily="34" charset="0"/>
              </a:rPr>
              <a:t>‘</a:t>
            </a:r>
            <a:r>
              <a:rPr lang="en-GB" sz="1300" i="1" dirty="0">
                <a:latin typeface="Arial Narrow" pitchFamily="34" charset="0"/>
              </a:rPr>
              <a:t>Globalisation 2.0’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4825975" y="4238093"/>
            <a:ext cx="12005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i="1" dirty="0">
                <a:latin typeface="Arial Narrow" pitchFamily="34" charset="0"/>
              </a:rPr>
              <a:t>‘Resourceful Planet?  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5537602" y="2249588"/>
            <a:ext cx="113276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i="1" dirty="0">
                <a:latin typeface="Arial Narrow" pitchFamily="34" charset="0"/>
              </a:rPr>
              <a:t>Knowledge’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5680904" y="1878821"/>
            <a:ext cx="84616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i="1" dirty="0">
                <a:latin typeface="Arial Narrow" pitchFamily="34" charset="0"/>
              </a:rPr>
              <a:t>‘Wealth,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5680904" y="2058516"/>
            <a:ext cx="84616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i="1" dirty="0">
                <a:latin typeface="Arial Narrow" pitchFamily="34" charset="0"/>
              </a:rPr>
              <a:t>‘Health &amp;,</a:t>
            </a:r>
          </a:p>
        </p:txBody>
      </p:sp>
      <p:sp>
        <p:nvSpPr>
          <p:cNvPr id="203" name="Oval 202"/>
          <p:cNvSpPr/>
          <p:nvPr/>
        </p:nvSpPr>
        <p:spPr>
          <a:xfrm>
            <a:off x="5973171" y="3248166"/>
            <a:ext cx="250151" cy="270537"/>
          </a:xfrm>
          <a:prstGeom prst="ellipse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1" name="TextBox 210"/>
          <p:cNvSpPr txBox="1"/>
          <p:nvPr/>
        </p:nvSpPr>
        <p:spPr>
          <a:xfrm>
            <a:off x="6307077" y="4199993"/>
            <a:ext cx="8724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i="1" dirty="0">
                <a:latin typeface="Arial Narrow" pitchFamily="34" charset="0"/>
              </a:rPr>
              <a:t>‘Future State’  </a:t>
            </a:r>
          </a:p>
        </p:txBody>
      </p:sp>
      <p:sp>
        <p:nvSpPr>
          <p:cNvPr id="217" name="TextBox 216"/>
          <p:cNvSpPr txBox="1"/>
          <p:nvPr/>
        </p:nvSpPr>
        <p:spPr>
          <a:xfrm rot="2404168">
            <a:off x="3820227" y="1833300"/>
            <a:ext cx="1135450" cy="213200"/>
          </a:xfrm>
          <a:custGeom>
            <a:avLst/>
            <a:gdLst>
              <a:gd name="connsiteX0" fmla="*/ 0 w 1308100"/>
              <a:gd name="connsiteY0" fmla="*/ 0 h 646331"/>
              <a:gd name="connsiteX1" fmla="*/ 1308100 w 1308100"/>
              <a:gd name="connsiteY1" fmla="*/ 0 h 646331"/>
              <a:gd name="connsiteX2" fmla="*/ 1308100 w 1308100"/>
              <a:gd name="connsiteY2" fmla="*/ 646331 h 646331"/>
              <a:gd name="connsiteX3" fmla="*/ 0 w 1308100"/>
              <a:gd name="connsiteY3" fmla="*/ 646331 h 646331"/>
              <a:gd name="connsiteX4" fmla="*/ 0 w 13081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646331">
                <a:moveTo>
                  <a:pt x="0" y="0"/>
                </a:moveTo>
                <a:lnTo>
                  <a:pt x="1308100" y="0"/>
                </a:lnTo>
                <a:lnTo>
                  <a:pt x="13081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900"/>
              </a:lnSpc>
              <a:buSzPct val="80000"/>
            </a:pPr>
            <a:r>
              <a:rPr lang="en-GB" sz="1100" dirty="0">
                <a:latin typeface="Arial Narrow" pitchFamily="34" charset="0"/>
              </a:rPr>
              <a:t>10bn humans?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 rot="2657898">
            <a:off x="3811383" y="1539013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SzPct val="80000"/>
            </a:pPr>
            <a:r>
              <a:rPr lang="en-GB" sz="1100" dirty="0">
                <a:latin typeface="Arial Narrow" pitchFamily="34" charset="0"/>
              </a:rPr>
              <a:t>An ageing world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219" name="TextBox 218"/>
          <p:cNvSpPr txBox="1"/>
          <p:nvPr/>
        </p:nvSpPr>
        <p:spPr>
          <a:xfrm rot="3409654">
            <a:off x="4054123" y="1360387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SzPct val="80000"/>
            </a:pPr>
            <a:r>
              <a:rPr lang="en-GB" sz="1100" i="1" dirty="0">
                <a:latin typeface="Arial Narrow" pitchFamily="34" charset="0"/>
              </a:rPr>
              <a:t>‘Youth bulges</a:t>
            </a:r>
            <a:r>
              <a:rPr lang="en-GB" sz="1100" dirty="0">
                <a:latin typeface="Arial Narrow" pitchFamily="34" charset="0"/>
              </a:rPr>
              <a:t>’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 rot="3963769">
            <a:off x="4306375" y="1228546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SzPct val="80000"/>
            </a:pPr>
            <a:r>
              <a:rPr lang="en-GB" sz="1100" i="1" dirty="0">
                <a:latin typeface="Arial Narrow" pitchFamily="34" charset="0"/>
              </a:rPr>
              <a:t>BIG </a:t>
            </a:r>
            <a:r>
              <a:rPr lang="en-GB" sz="1100" dirty="0">
                <a:latin typeface="Arial Narrow" pitchFamily="34" charset="0"/>
              </a:rPr>
              <a:t>city living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 rot="4171692">
            <a:off x="4616965" y="1210205"/>
            <a:ext cx="12856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80000"/>
            </a:pPr>
            <a:r>
              <a:rPr lang="en-GB" sz="1100" dirty="0">
                <a:latin typeface="Arial Narrow" pitchFamily="34" charset="0"/>
              </a:rPr>
              <a:t>World on the move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 rot="16562179">
            <a:off x="5429242" y="761847"/>
            <a:ext cx="18750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  <a:buFont typeface="Wingdings" pitchFamily="2" charset="2"/>
              <a:buChar char="§"/>
              <a:tabLst>
                <a:tab pos="0" algn="l"/>
              </a:tabLst>
            </a:pPr>
            <a:r>
              <a:rPr lang="en-GB" sz="1100" dirty="0">
                <a:latin typeface="Arial Narrow" pitchFamily="34" charset="0"/>
              </a:rPr>
              <a:t>The workplace of the future</a:t>
            </a:r>
          </a:p>
        </p:txBody>
      </p:sp>
      <p:sp>
        <p:nvSpPr>
          <p:cNvPr id="232" name="TextBox 231"/>
          <p:cNvSpPr txBox="1"/>
          <p:nvPr/>
        </p:nvSpPr>
        <p:spPr>
          <a:xfrm rot="15293005">
            <a:off x="4866196" y="1105536"/>
            <a:ext cx="12856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Multiple inequalities</a:t>
            </a:r>
          </a:p>
        </p:txBody>
      </p:sp>
      <p:sp>
        <p:nvSpPr>
          <p:cNvPr id="237" name="TextBox 236"/>
          <p:cNvSpPr txBox="1"/>
          <p:nvPr/>
        </p:nvSpPr>
        <p:spPr>
          <a:xfrm rot="15844922">
            <a:off x="5181881" y="1076311"/>
            <a:ext cx="1285674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SzPct val="100000"/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Health reimagined</a:t>
            </a:r>
          </a:p>
        </p:txBody>
      </p:sp>
      <p:sp>
        <p:nvSpPr>
          <p:cNvPr id="241" name="TextBox 240"/>
          <p:cNvSpPr txBox="1"/>
          <p:nvPr/>
        </p:nvSpPr>
        <p:spPr>
          <a:xfrm rot="16200000">
            <a:off x="5171429" y="789661"/>
            <a:ext cx="1850449" cy="1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800"/>
              </a:lnSpc>
              <a:buSzPct val="100000"/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Middle class  spending power</a:t>
            </a:r>
          </a:p>
        </p:txBody>
      </p:sp>
      <p:sp>
        <p:nvSpPr>
          <p:cNvPr id="246" name="TextBox 245"/>
          <p:cNvSpPr txBox="1"/>
          <p:nvPr/>
        </p:nvSpPr>
        <p:spPr>
          <a:xfrm rot="16784444">
            <a:off x="5764807" y="875322"/>
            <a:ext cx="1816933" cy="194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800"/>
              </a:lnSpc>
              <a:buSzPct val="100000"/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New education world order</a:t>
            </a:r>
          </a:p>
        </p:txBody>
      </p:sp>
      <p:sp>
        <p:nvSpPr>
          <p:cNvPr id="247" name="TextBox 246"/>
          <p:cNvSpPr txBox="1"/>
          <p:nvPr/>
        </p:nvSpPr>
        <p:spPr>
          <a:xfrm rot="18717299">
            <a:off x="7006591" y="1565746"/>
            <a:ext cx="1447800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Connected populations</a:t>
            </a:r>
          </a:p>
        </p:txBody>
      </p:sp>
      <p:sp>
        <p:nvSpPr>
          <p:cNvPr id="248" name="TextBox 247"/>
          <p:cNvSpPr txBox="1"/>
          <p:nvPr/>
        </p:nvSpPr>
        <p:spPr>
          <a:xfrm rot="19157542">
            <a:off x="7197091" y="1733385"/>
            <a:ext cx="1447800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Power of the crowd</a:t>
            </a:r>
          </a:p>
        </p:txBody>
      </p:sp>
      <p:sp>
        <p:nvSpPr>
          <p:cNvPr id="252" name="TextBox 251"/>
          <p:cNvSpPr txBox="1"/>
          <p:nvPr/>
        </p:nvSpPr>
        <p:spPr>
          <a:xfrm rot="17033606">
            <a:off x="6028086" y="871218"/>
            <a:ext cx="20371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SzPct val="100000"/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Rising incomes &amp; expectations</a:t>
            </a:r>
          </a:p>
        </p:txBody>
      </p:sp>
      <p:sp>
        <p:nvSpPr>
          <p:cNvPr id="253" name="TextBox 252"/>
          <p:cNvSpPr txBox="1"/>
          <p:nvPr/>
        </p:nvSpPr>
        <p:spPr>
          <a:xfrm rot="17393237">
            <a:off x="6361092" y="982033"/>
            <a:ext cx="19032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Rising inequalities &amp; social unrest</a:t>
            </a:r>
          </a:p>
        </p:txBody>
      </p:sp>
      <p:sp>
        <p:nvSpPr>
          <p:cNvPr id="254" name="TextBox 253"/>
          <p:cNvSpPr txBox="1"/>
          <p:nvPr/>
        </p:nvSpPr>
        <p:spPr>
          <a:xfrm rot="18109795">
            <a:off x="6656392" y="1210127"/>
            <a:ext cx="192916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Education driving empowerment</a:t>
            </a:r>
          </a:p>
        </p:txBody>
      </p:sp>
      <p:cxnSp>
        <p:nvCxnSpPr>
          <p:cNvPr id="256" name="Straight Connector 255"/>
          <p:cNvCxnSpPr/>
          <p:nvPr/>
        </p:nvCxnSpPr>
        <p:spPr>
          <a:xfrm flipH="1" flipV="1">
            <a:off x="5059680" y="205740"/>
            <a:ext cx="701040" cy="2423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/>
        </p:nvCxnSpPr>
        <p:spPr>
          <a:xfrm flipV="1">
            <a:off x="6461760" y="167640"/>
            <a:ext cx="586740" cy="24917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TextBox 270"/>
          <p:cNvSpPr txBox="1"/>
          <p:nvPr/>
        </p:nvSpPr>
        <p:spPr>
          <a:xfrm rot="19859227">
            <a:off x="7519099" y="1986869"/>
            <a:ext cx="193919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lnSpc>
                <a:spcPts val="10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Global centre of gravity moves East &amp; South</a:t>
            </a:r>
          </a:p>
        </p:txBody>
      </p:sp>
      <p:sp>
        <p:nvSpPr>
          <p:cNvPr id="272" name="TextBox 271"/>
          <p:cNvSpPr txBox="1"/>
          <p:nvPr/>
        </p:nvSpPr>
        <p:spPr>
          <a:xfrm rot="20460016">
            <a:off x="7684523" y="2394538"/>
            <a:ext cx="1894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New mega &amp; mid city dynamos</a:t>
            </a:r>
          </a:p>
        </p:txBody>
      </p:sp>
      <p:sp>
        <p:nvSpPr>
          <p:cNvPr id="273" name="TextBox 272"/>
          <p:cNvSpPr txBox="1"/>
          <p:nvPr/>
        </p:nvSpPr>
        <p:spPr>
          <a:xfrm rot="21022693">
            <a:off x="7813300" y="2879655"/>
            <a:ext cx="182413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More machines = fewer jobs?</a:t>
            </a:r>
          </a:p>
        </p:txBody>
      </p:sp>
      <p:sp>
        <p:nvSpPr>
          <p:cNvPr id="274" name="TextBox 273"/>
          <p:cNvSpPr txBox="1"/>
          <p:nvPr/>
        </p:nvSpPr>
        <p:spPr>
          <a:xfrm rot="21337680">
            <a:off x="7850614" y="3141703"/>
            <a:ext cx="1518135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Consumption explosion</a:t>
            </a:r>
          </a:p>
        </p:txBody>
      </p:sp>
      <p:sp>
        <p:nvSpPr>
          <p:cNvPr id="275" name="TextBox 274"/>
          <p:cNvSpPr txBox="1"/>
          <p:nvPr/>
        </p:nvSpPr>
        <p:spPr>
          <a:xfrm rot="19539225">
            <a:off x="7393415" y="1916200"/>
            <a:ext cx="151813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Global growth slowing</a:t>
            </a:r>
          </a:p>
        </p:txBody>
      </p:sp>
      <p:sp>
        <p:nvSpPr>
          <p:cNvPr id="276" name="TextBox 275"/>
          <p:cNvSpPr txBox="1"/>
          <p:nvPr/>
        </p:nvSpPr>
        <p:spPr>
          <a:xfrm rot="20767016">
            <a:off x="7766794" y="2684505"/>
            <a:ext cx="1518135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Globally mobile skills</a:t>
            </a:r>
          </a:p>
        </p:txBody>
      </p:sp>
      <p:sp>
        <p:nvSpPr>
          <p:cNvPr id="288" name="TextBox 287"/>
          <p:cNvSpPr txBox="1"/>
          <p:nvPr/>
        </p:nvSpPr>
        <p:spPr>
          <a:xfrm rot="273826">
            <a:off x="7819114" y="3766325"/>
            <a:ext cx="214907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Deeper economic connectedness</a:t>
            </a:r>
          </a:p>
        </p:txBody>
      </p:sp>
      <p:sp>
        <p:nvSpPr>
          <p:cNvPr id="291" name="TextBox 290"/>
          <p:cNvSpPr txBox="1"/>
          <p:nvPr/>
        </p:nvSpPr>
        <p:spPr>
          <a:xfrm rot="1883568">
            <a:off x="7497779" y="4507549"/>
            <a:ext cx="17407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Broader &amp; deeper globalised value chains?</a:t>
            </a:r>
          </a:p>
        </p:txBody>
      </p:sp>
      <p:sp>
        <p:nvSpPr>
          <p:cNvPr id="293" name="TextBox 292"/>
          <p:cNvSpPr txBox="1"/>
          <p:nvPr/>
        </p:nvSpPr>
        <p:spPr>
          <a:xfrm rot="1369724">
            <a:off x="7663340" y="4271590"/>
            <a:ext cx="191402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Highly complex tradescape</a:t>
            </a:r>
          </a:p>
        </p:txBody>
      </p:sp>
      <p:sp>
        <p:nvSpPr>
          <p:cNvPr id="294" name="TextBox 293"/>
          <p:cNvSpPr txBox="1"/>
          <p:nvPr/>
        </p:nvSpPr>
        <p:spPr>
          <a:xfrm rot="21448954">
            <a:off x="7850339" y="3380258"/>
            <a:ext cx="18708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Diverse &amp; fragile multi-polar world</a:t>
            </a:r>
          </a:p>
        </p:txBody>
      </p:sp>
      <p:cxnSp>
        <p:nvCxnSpPr>
          <p:cNvPr id="302" name="Straight Connector 301"/>
          <p:cNvCxnSpPr/>
          <p:nvPr/>
        </p:nvCxnSpPr>
        <p:spPr>
          <a:xfrm>
            <a:off x="6201928" y="3410504"/>
            <a:ext cx="2843012" cy="1969216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4" name="TextBox 303"/>
          <p:cNvSpPr txBox="1"/>
          <p:nvPr/>
        </p:nvSpPr>
        <p:spPr>
          <a:xfrm rot="629675">
            <a:off x="7849594" y="3895865"/>
            <a:ext cx="1042946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lnSpc>
                <a:spcPts val="900"/>
              </a:lnSpc>
            </a:pPr>
            <a:r>
              <a:rPr lang="en-GB" sz="1100" dirty="0">
                <a:latin typeface="Arial Narrow" pitchFamily="34" charset="0"/>
              </a:rPr>
              <a:t>&amp; contagion risk</a:t>
            </a:r>
          </a:p>
        </p:txBody>
      </p:sp>
      <p:cxnSp>
        <p:nvCxnSpPr>
          <p:cNvPr id="319" name="Straight Connector 318"/>
          <p:cNvCxnSpPr>
            <a:stCxn id="97" idx="6"/>
          </p:cNvCxnSpPr>
          <p:nvPr/>
        </p:nvCxnSpPr>
        <p:spPr>
          <a:xfrm flipV="1">
            <a:off x="7010401" y="3284220"/>
            <a:ext cx="2735579" cy="155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TextBox 319"/>
          <p:cNvSpPr txBox="1"/>
          <p:nvPr/>
        </p:nvSpPr>
        <p:spPr>
          <a:xfrm rot="20330578">
            <a:off x="2387761" y="4244770"/>
            <a:ext cx="2128516" cy="233397"/>
          </a:xfrm>
          <a:custGeom>
            <a:avLst/>
            <a:gdLst>
              <a:gd name="connsiteX0" fmla="*/ 0 w 1308100"/>
              <a:gd name="connsiteY0" fmla="*/ 0 h 646331"/>
              <a:gd name="connsiteX1" fmla="*/ 1308100 w 1308100"/>
              <a:gd name="connsiteY1" fmla="*/ 0 h 646331"/>
              <a:gd name="connsiteX2" fmla="*/ 1308100 w 1308100"/>
              <a:gd name="connsiteY2" fmla="*/ 646331 h 646331"/>
              <a:gd name="connsiteX3" fmla="*/ 0 w 1308100"/>
              <a:gd name="connsiteY3" fmla="*/ 646331 h 646331"/>
              <a:gd name="connsiteX4" fmla="*/ 0 w 13081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646331">
                <a:moveTo>
                  <a:pt x="0" y="0"/>
                </a:moveTo>
                <a:lnTo>
                  <a:pt x="1308100" y="0"/>
                </a:lnTo>
                <a:lnTo>
                  <a:pt x="13081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marL="87313" indent="-87313" algn="r">
              <a:lnSpc>
                <a:spcPts val="1100"/>
              </a:lnSpc>
            </a:pPr>
            <a:r>
              <a:rPr lang="en-GB" sz="1100" dirty="0">
                <a:latin typeface="Arial Narrow" pitchFamily="34" charset="0"/>
              </a:rPr>
              <a:t>Profusion of technology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 rot="20919955">
            <a:off x="3092624" y="3794428"/>
            <a:ext cx="1316375" cy="261610"/>
          </a:xfrm>
          <a:custGeom>
            <a:avLst/>
            <a:gdLst>
              <a:gd name="connsiteX0" fmla="*/ 0 w 1308100"/>
              <a:gd name="connsiteY0" fmla="*/ 0 h 646331"/>
              <a:gd name="connsiteX1" fmla="*/ 1308100 w 1308100"/>
              <a:gd name="connsiteY1" fmla="*/ 0 h 646331"/>
              <a:gd name="connsiteX2" fmla="*/ 1308100 w 1308100"/>
              <a:gd name="connsiteY2" fmla="*/ 646331 h 646331"/>
              <a:gd name="connsiteX3" fmla="*/ 0 w 1308100"/>
              <a:gd name="connsiteY3" fmla="*/ 646331 h 646331"/>
              <a:gd name="connsiteX4" fmla="*/ 0 w 13081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646331">
                <a:moveTo>
                  <a:pt x="0" y="0"/>
                </a:moveTo>
                <a:lnTo>
                  <a:pt x="1308100" y="0"/>
                </a:lnTo>
                <a:lnTo>
                  <a:pt x="13081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marL="87313" indent="-87313" algn="r"/>
            <a:r>
              <a:rPr lang="en-GB" sz="1100" dirty="0">
                <a:latin typeface="Arial Narrow" pitchFamily="34" charset="0"/>
              </a:rPr>
              <a:t>The Digital Age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22" name="TextBox 321"/>
          <p:cNvSpPr txBox="1"/>
          <p:nvPr/>
        </p:nvSpPr>
        <p:spPr>
          <a:xfrm rot="21345940">
            <a:off x="2595880" y="3555999"/>
            <a:ext cx="1762760" cy="261610"/>
          </a:xfrm>
          <a:custGeom>
            <a:avLst/>
            <a:gdLst>
              <a:gd name="connsiteX0" fmla="*/ 0 w 1308100"/>
              <a:gd name="connsiteY0" fmla="*/ 0 h 646331"/>
              <a:gd name="connsiteX1" fmla="*/ 1308100 w 1308100"/>
              <a:gd name="connsiteY1" fmla="*/ 0 h 646331"/>
              <a:gd name="connsiteX2" fmla="*/ 1308100 w 1308100"/>
              <a:gd name="connsiteY2" fmla="*/ 646331 h 646331"/>
              <a:gd name="connsiteX3" fmla="*/ 0 w 1308100"/>
              <a:gd name="connsiteY3" fmla="*/ 646331 h 646331"/>
              <a:gd name="connsiteX4" fmla="*/ 0 w 13081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646331">
                <a:moveTo>
                  <a:pt x="0" y="0"/>
                </a:moveTo>
                <a:lnTo>
                  <a:pt x="1308100" y="0"/>
                </a:lnTo>
                <a:lnTo>
                  <a:pt x="13081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marL="87313" indent="-87313" algn="r"/>
            <a:r>
              <a:rPr lang="en-GB" sz="1100" dirty="0">
                <a:latin typeface="Arial Narrow" pitchFamily="34" charset="0"/>
              </a:rPr>
              <a:t>Exponential spread of IOT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2500999" y="3259720"/>
            <a:ext cx="1834781" cy="261610"/>
          </a:xfrm>
          <a:custGeom>
            <a:avLst/>
            <a:gdLst>
              <a:gd name="connsiteX0" fmla="*/ 0 w 1308100"/>
              <a:gd name="connsiteY0" fmla="*/ 0 h 646331"/>
              <a:gd name="connsiteX1" fmla="*/ 1308100 w 1308100"/>
              <a:gd name="connsiteY1" fmla="*/ 0 h 646331"/>
              <a:gd name="connsiteX2" fmla="*/ 1308100 w 1308100"/>
              <a:gd name="connsiteY2" fmla="*/ 646331 h 646331"/>
              <a:gd name="connsiteX3" fmla="*/ 0 w 1308100"/>
              <a:gd name="connsiteY3" fmla="*/ 646331 h 646331"/>
              <a:gd name="connsiteX4" fmla="*/ 0 w 13081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646331">
                <a:moveTo>
                  <a:pt x="0" y="0"/>
                </a:moveTo>
                <a:lnTo>
                  <a:pt x="1308100" y="0"/>
                </a:lnTo>
                <a:lnTo>
                  <a:pt x="13081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marL="92075" indent="-92075" algn="r"/>
            <a:r>
              <a:rPr lang="en-GB" sz="1100" dirty="0">
                <a:latin typeface="Arial Narrow" pitchFamily="34" charset="0"/>
              </a:rPr>
              <a:t>Intelligent machines at work!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 rot="558510">
            <a:off x="2829560" y="2738120"/>
            <a:ext cx="1734820" cy="261610"/>
          </a:xfrm>
          <a:custGeom>
            <a:avLst/>
            <a:gdLst>
              <a:gd name="connsiteX0" fmla="*/ 0 w 1308100"/>
              <a:gd name="connsiteY0" fmla="*/ 0 h 646331"/>
              <a:gd name="connsiteX1" fmla="*/ 1308100 w 1308100"/>
              <a:gd name="connsiteY1" fmla="*/ 0 h 646331"/>
              <a:gd name="connsiteX2" fmla="*/ 1308100 w 1308100"/>
              <a:gd name="connsiteY2" fmla="*/ 646331 h 646331"/>
              <a:gd name="connsiteX3" fmla="*/ 0 w 1308100"/>
              <a:gd name="connsiteY3" fmla="*/ 646331 h 646331"/>
              <a:gd name="connsiteX4" fmla="*/ 0 w 13081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646331">
                <a:moveTo>
                  <a:pt x="0" y="0"/>
                </a:moveTo>
                <a:lnTo>
                  <a:pt x="1308100" y="0"/>
                </a:lnTo>
                <a:lnTo>
                  <a:pt x="13081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marL="87313" indent="-87313"/>
            <a:r>
              <a:rPr lang="en-GB" sz="1100" i="1" dirty="0">
                <a:latin typeface="Arial Narrow" pitchFamily="34" charset="0"/>
              </a:rPr>
              <a:t>‘Bodycraft </a:t>
            </a:r>
            <a:r>
              <a:rPr lang="en-GB" sz="1100" dirty="0">
                <a:latin typeface="Arial Narrow" pitchFamily="34" charset="0"/>
              </a:rPr>
              <a:t>&amp; the ‘</a:t>
            </a:r>
            <a:r>
              <a:rPr lang="en-GB" sz="1100" i="1" dirty="0">
                <a:latin typeface="Arial Narrow" pitchFamily="34" charset="0"/>
              </a:rPr>
              <a:t>biobody</a:t>
            </a:r>
            <a:r>
              <a:rPr lang="en-GB" sz="1100" dirty="0">
                <a:latin typeface="Arial Narrow" pitchFamily="34" charset="0"/>
              </a:rPr>
              <a:t>’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25" name="TextBox 324"/>
          <p:cNvSpPr txBox="1"/>
          <p:nvPr/>
        </p:nvSpPr>
        <p:spPr>
          <a:xfrm rot="1153499">
            <a:off x="3277465" y="2502398"/>
            <a:ext cx="1357995" cy="261610"/>
          </a:xfrm>
          <a:custGeom>
            <a:avLst/>
            <a:gdLst>
              <a:gd name="connsiteX0" fmla="*/ 0 w 1308100"/>
              <a:gd name="connsiteY0" fmla="*/ 0 h 646331"/>
              <a:gd name="connsiteX1" fmla="*/ 1308100 w 1308100"/>
              <a:gd name="connsiteY1" fmla="*/ 0 h 646331"/>
              <a:gd name="connsiteX2" fmla="*/ 1308100 w 1308100"/>
              <a:gd name="connsiteY2" fmla="*/ 646331 h 646331"/>
              <a:gd name="connsiteX3" fmla="*/ 0 w 1308100"/>
              <a:gd name="connsiteY3" fmla="*/ 646331 h 646331"/>
              <a:gd name="connsiteX4" fmla="*/ 0 w 13081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646331">
                <a:moveTo>
                  <a:pt x="0" y="0"/>
                </a:moveTo>
                <a:lnTo>
                  <a:pt x="1308100" y="0"/>
                </a:lnTo>
                <a:lnTo>
                  <a:pt x="13081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marL="87313" indent="-87313">
              <a:tabLst>
                <a:tab pos="87313" algn="l"/>
              </a:tabLst>
            </a:pPr>
            <a:r>
              <a:rPr lang="en-GB" sz="1100" dirty="0">
                <a:latin typeface="Arial Narrow" pitchFamily="34" charset="0"/>
              </a:rPr>
              <a:t>Technology ethics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27" name="TextBox 326"/>
          <p:cNvSpPr txBox="1"/>
          <p:nvPr/>
        </p:nvSpPr>
        <p:spPr>
          <a:xfrm rot="348565">
            <a:off x="2871869" y="2985851"/>
            <a:ext cx="1475470" cy="261610"/>
          </a:xfrm>
          <a:custGeom>
            <a:avLst/>
            <a:gdLst>
              <a:gd name="connsiteX0" fmla="*/ 0 w 1308100"/>
              <a:gd name="connsiteY0" fmla="*/ 0 h 646331"/>
              <a:gd name="connsiteX1" fmla="*/ 1308100 w 1308100"/>
              <a:gd name="connsiteY1" fmla="*/ 0 h 646331"/>
              <a:gd name="connsiteX2" fmla="*/ 1308100 w 1308100"/>
              <a:gd name="connsiteY2" fmla="*/ 646331 h 646331"/>
              <a:gd name="connsiteX3" fmla="*/ 0 w 1308100"/>
              <a:gd name="connsiteY3" fmla="*/ 646331 h 646331"/>
              <a:gd name="connsiteX4" fmla="*/ 0 w 13081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646331">
                <a:moveTo>
                  <a:pt x="0" y="0"/>
                </a:moveTo>
                <a:lnTo>
                  <a:pt x="1308100" y="0"/>
                </a:lnTo>
                <a:lnTo>
                  <a:pt x="13081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marL="87313" indent="-87313" algn="r"/>
            <a:r>
              <a:rPr lang="en-GB" sz="1100" dirty="0">
                <a:latin typeface="Arial Narrow" pitchFamily="34" charset="0"/>
              </a:rPr>
              <a:t>Neurotechnoloy boom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 rot="1769245">
            <a:off x="3241482" y="2178651"/>
            <a:ext cx="1404405" cy="261610"/>
          </a:xfrm>
          <a:custGeom>
            <a:avLst/>
            <a:gdLst>
              <a:gd name="connsiteX0" fmla="*/ 0 w 1308100"/>
              <a:gd name="connsiteY0" fmla="*/ 0 h 646331"/>
              <a:gd name="connsiteX1" fmla="*/ 1308100 w 1308100"/>
              <a:gd name="connsiteY1" fmla="*/ 0 h 646331"/>
              <a:gd name="connsiteX2" fmla="*/ 1308100 w 1308100"/>
              <a:gd name="connsiteY2" fmla="*/ 646331 h 646331"/>
              <a:gd name="connsiteX3" fmla="*/ 0 w 1308100"/>
              <a:gd name="connsiteY3" fmla="*/ 646331 h 646331"/>
              <a:gd name="connsiteX4" fmla="*/ 0 w 13081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646331">
                <a:moveTo>
                  <a:pt x="0" y="0"/>
                </a:moveTo>
                <a:lnTo>
                  <a:pt x="1308100" y="0"/>
                </a:lnTo>
                <a:lnTo>
                  <a:pt x="13081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marL="87313" indent="-87313"/>
            <a:r>
              <a:rPr lang="en-GB" sz="1100" dirty="0">
                <a:latin typeface="Arial Narrow" pitchFamily="34" charset="0"/>
              </a:rPr>
              <a:t>Global R&amp;D networks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 rot="2612289">
            <a:off x="7136131" y="4979505"/>
            <a:ext cx="1447800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Polarised politics</a:t>
            </a:r>
          </a:p>
        </p:txBody>
      </p:sp>
      <p:sp>
        <p:nvSpPr>
          <p:cNvPr id="330" name="TextBox 329"/>
          <p:cNvSpPr txBox="1"/>
          <p:nvPr/>
        </p:nvSpPr>
        <p:spPr>
          <a:xfrm rot="2979852">
            <a:off x="6922772" y="5154765"/>
            <a:ext cx="1447800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Multi-level governance</a:t>
            </a:r>
          </a:p>
        </p:txBody>
      </p:sp>
      <p:sp>
        <p:nvSpPr>
          <p:cNvPr id="331" name="TextBox 330"/>
          <p:cNvSpPr txBox="1"/>
          <p:nvPr/>
        </p:nvSpPr>
        <p:spPr>
          <a:xfrm rot="2209859">
            <a:off x="7364731" y="4789006"/>
            <a:ext cx="1447800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Political instability</a:t>
            </a:r>
          </a:p>
        </p:txBody>
      </p:sp>
      <p:sp>
        <p:nvSpPr>
          <p:cNvPr id="332" name="TextBox 331"/>
          <p:cNvSpPr txBox="1"/>
          <p:nvPr/>
        </p:nvSpPr>
        <p:spPr>
          <a:xfrm rot="4569260">
            <a:off x="5999917" y="5596051"/>
            <a:ext cx="1512131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Engaged citizens</a:t>
            </a:r>
          </a:p>
        </p:txBody>
      </p:sp>
      <p:sp>
        <p:nvSpPr>
          <p:cNvPr id="333" name="TextBox 332"/>
          <p:cNvSpPr txBox="1"/>
          <p:nvPr/>
        </p:nvSpPr>
        <p:spPr>
          <a:xfrm rot="3337826">
            <a:off x="6563539" y="5559119"/>
            <a:ext cx="199600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Transparency &amp; inclusiveness</a:t>
            </a:r>
          </a:p>
        </p:txBody>
      </p:sp>
      <p:sp>
        <p:nvSpPr>
          <p:cNvPr id="334" name="TextBox 333"/>
          <p:cNvSpPr txBox="1"/>
          <p:nvPr/>
        </p:nvSpPr>
        <p:spPr>
          <a:xfrm rot="5036572">
            <a:off x="5457068" y="5758466"/>
            <a:ext cx="18643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Data driving better, faster decisions</a:t>
            </a:r>
          </a:p>
        </p:txBody>
      </p:sp>
      <p:sp>
        <p:nvSpPr>
          <p:cNvPr id="335" name="TextBox 334"/>
          <p:cNvSpPr txBox="1"/>
          <p:nvPr/>
        </p:nvSpPr>
        <p:spPr>
          <a:xfrm rot="3868148">
            <a:off x="6194597" y="5637894"/>
            <a:ext cx="1927097" cy="32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Font typeface="Wingdings" pitchFamily="2" charset="2"/>
              <a:buChar char="§"/>
            </a:pPr>
            <a:r>
              <a:rPr lang="en-GB" sz="1100" dirty="0">
                <a:latin typeface="Arial Narrow" pitchFamily="34" charset="0"/>
              </a:rPr>
              <a:t>Diffusion of power beyond the state</a:t>
            </a:r>
          </a:p>
        </p:txBody>
      </p:sp>
      <p:sp>
        <p:nvSpPr>
          <p:cNvPr id="336" name="TextBox 335"/>
          <p:cNvSpPr txBox="1"/>
          <p:nvPr/>
        </p:nvSpPr>
        <p:spPr>
          <a:xfrm rot="19532599">
            <a:off x="3289690" y="4762091"/>
            <a:ext cx="1583694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 algn="r">
              <a:lnSpc>
                <a:spcPts val="900"/>
              </a:lnSpc>
            </a:pPr>
            <a:r>
              <a:rPr lang="en-GB" sz="1100" dirty="0">
                <a:latin typeface="Arial Narrow" pitchFamily="34" charset="0"/>
              </a:rPr>
              <a:t>Changing energy mix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 rot="19820733">
            <a:off x="2973582" y="4461720"/>
            <a:ext cx="17199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900"/>
              </a:lnSpc>
              <a:buFont typeface="Wingdings" pitchFamily="2" charset="2"/>
              <a:buChar char="§"/>
            </a:pPr>
            <a:endParaRPr lang="en-GB" sz="1100" dirty="0">
              <a:latin typeface="Arial Narrow" pitchFamily="34" charset="0"/>
            </a:endParaRPr>
          </a:p>
          <a:p>
            <a:pPr marL="87313" indent="-87313" algn="r">
              <a:lnSpc>
                <a:spcPts val="900"/>
              </a:lnSpc>
            </a:pPr>
            <a:r>
              <a:rPr lang="en-GB" sz="1100" dirty="0">
                <a:latin typeface="Arial Narrow" pitchFamily="34" charset="0"/>
              </a:rPr>
              <a:t>Climate change adaptation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 rot="16895909">
            <a:off x="4838855" y="5507679"/>
            <a:ext cx="1355034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 algn="r">
              <a:lnSpc>
                <a:spcPts val="900"/>
              </a:lnSpc>
            </a:pPr>
            <a:r>
              <a:rPr lang="en-GB" sz="1100" dirty="0">
                <a:latin typeface="Arial Narrow" pitchFamily="34" charset="0"/>
              </a:rPr>
              <a:t>Severe water stress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 rot="17470367">
            <a:off x="4329907" y="5556434"/>
            <a:ext cx="1656663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 algn="r">
              <a:lnSpc>
                <a:spcPts val="900"/>
              </a:lnSpc>
            </a:pPr>
            <a:r>
              <a:rPr lang="en-GB" sz="1100" dirty="0">
                <a:latin typeface="Arial Narrow" pitchFamily="34" charset="0"/>
              </a:rPr>
              <a:t>Food &amp; nutrition insecurity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 rot="16522133">
            <a:off x="4965379" y="5581813"/>
            <a:ext cx="168712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lnSpc>
                <a:spcPts val="1100"/>
              </a:lnSpc>
            </a:pPr>
            <a:r>
              <a:rPr lang="en-GB" sz="1100" dirty="0">
                <a:latin typeface="Arial Narrow" pitchFamily="34" charset="0"/>
              </a:rPr>
              <a:t>Continued degradation of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 rot="17926296">
            <a:off x="3778540" y="5471188"/>
            <a:ext cx="1882428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 algn="r">
              <a:lnSpc>
                <a:spcPts val="1100"/>
              </a:lnSpc>
            </a:pPr>
            <a:r>
              <a:rPr lang="en-GB" sz="1100" dirty="0">
                <a:latin typeface="Arial Narrow" pitchFamily="34" charset="0"/>
              </a:rPr>
              <a:t>Risk of resource nationalism,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 rot="18447688">
            <a:off x="3508121" y="5315738"/>
            <a:ext cx="1883081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 algn="r">
              <a:lnSpc>
                <a:spcPts val="900"/>
              </a:lnSpc>
            </a:pPr>
            <a:r>
              <a:rPr lang="en-GB" sz="1100" dirty="0">
                <a:latin typeface="Arial Narrow" pitchFamily="34" charset="0"/>
              </a:rPr>
              <a:t>New agri-tech solutions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 rot="18854962">
            <a:off x="3369004" y="5064898"/>
            <a:ext cx="1751444" cy="21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 algn="r">
              <a:lnSpc>
                <a:spcPts val="900"/>
              </a:lnSpc>
            </a:pPr>
            <a:r>
              <a:rPr lang="en-GB" sz="1100" dirty="0">
                <a:latin typeface="Arial Narrow" pitchFamily="34" charset="0"/>
              </a:rPr>
              <a:t>Circular economy working?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 rot="2163188">
            <a:off x="3597891" y="2126757"/>
            <a:ext cx="1461555" cy="261610"/>
          </a:xfrm>
          <a:custGeom>
            <a:avLst/>
            <a:gdLst>
              <a:gd name="connsiteX0" fmla="*/ 0 w 1308100"/>
              <a:gd name="connsiteY0" fmla="*/ 0 h 646331"/>
              <a:gd name="connsiteX1" fmla="*/ 1308100 w 1308100"/>
              <a:gd name="connsiteY1" fmla="*/ 0 h 646331"/>
              <a:gd name="connsiteX2" fmla="*/ 1308100 w 1308100"/>
              <a:gd name="connsiteY2" fmla="*/ 646331 h 646331"/>
              <a:gd name="connsiteX3" fmla="*/ 0 w 1308100"/>
              <a:gd name="connsiteY3" fmla="*/ 646331 h 646331"/>
              <a:gd name="connsiteX4" fmla="*/ 0 w 13081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646331">
                <a:moveTo>
                  <a:pt x="0" y="0"/>
                </a:moveTo>
                <a:lnTo>
                  <a:pt x="1308100" y="0"/>
                </a:lnTo>
                <a:lnTo>
                  <a:pt x="13081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marL="87313" indent="-87313"/>
            <a:r>
              <a:rPr lang="en-GB" sz="1100" dirty="0">
                <a:latin typeface="Arial Narrow" pitchFamily="34" charset="0"/>
              </a:rPr>
              <a:t>‘Citizen’ science </a:t>
            </a:r>
            <a:r>
              <a:rPr lang="en-GB" sz="600" dirty="0">
                <a:latin typeface="Arial Narrow" pitchFamily="34" charset="0"/>
                <a:sym typeface="Webdings"/>
              </a:rPr>
              <a:t>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 rot="20244521">
            <a:off x="2372521" y="4420029"/>
            <a:ext cx="2128516" cy="233397"/>
          </a:xfrm>
          <a:custGeom>
            <a:avLst/>
            <a:gdLst>
              <a:gd name="connsiteX0" fmla="*/ 0 w 1308100"/>
              <a:gd name="connsiteY0" fmla="*/ 0 h 646331"/>
              <a:gd name="connsiteX1" fmla="*/ 1308100 w 1308100"/>
              <a:gd name="connsiteY1" fmla="*/ 0 h 646331"/>
              <a:gd name="connsiteX2" fmla="*/ 1308100 w 1308100"/>
              <a:gd name="connsiteY2" fmla="*/ 646331 h 646331"/>
              <a:gd name="connsiteX3" fmla="*/ 0 w 1308100"/>
              <a:gd name="connsiteY3" fmla="*/ 646331 h 646331"/>
              <a:gd name="connsiteX4" fmla="*/ 0 w 13081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646331">
                <a:moveTo>
                  <a:pt x="0" y="0"/>
                </a:moveTo>
                <a:lnTo>
                  <a:pt x="1308100" y="0"/>
                </a:lnTo>
                <a:lnTo>
                  <a:pt x="13081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marL="87313" indent="-87313" algn="r">
              <a:lnSpc>
                <a:spcPts val="1100"/>
              </a:lnSpc>
            </a:pPr>
            <a:r>
              <a:rPr lang="en-GB" sz="1100" dirty="0">
                <a:latin typeface="Arial Narrow" pitchFamily="34" charset="0"/>
              </a:rPr>
              <a:t>breakthroughs &amp; innovations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 rot="17794534">
            <a:off x="4082715" y="5548798"/>
            <a:ext cx="1538693" cy="233397"/>
          </a:xfrm>
          <a:custGeom>
            <a:avLst/>
            <a:gdLst>
              <a:gd name="connsiteX0" fmla="*/ 0 w 1308100"/>
              <a:gd name="connsiteY0" fmla="*/ 0 h 646331"/>
              <a:gd name="connsiteX1" fmla="*/ 1308100 w 1308100"/>
              <a:gd name="connsiteY1" fmla="*/ 0 h 646331"/>
              <a:gd name="connsiteX2" fmla="*/ 1308100 w 1308100"/>
              <a:gd name="connsiteY2" fmla="*/ 646331 h 646331"/>
              <a:gd name="connsiteX3" fmla="*/ 0 w 1308100"/>
              <a:gd name="connsiteY3" fmla="*/ 646331 h 646331"/>
              <a:gd name="connsiteX4" fmla="*/ 0 w 13081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646331">
                <a:moveTo>
                  <a:pt x="0" y="0"/>
                </a:moveTo>
                <a:lnTo>
                  <a:pt x="1308100" y="0"/>
                </a:lnTo>
                <a:lnTo>
                  <a:pt x="13081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marL="87313" indent="-87313" algn="r">
              <a:lnSpc>
                <a:spcPts val="1100"/>
              </a:lnSpc>
            </a:pPr>
            <a:r>
              <a:rPr lang="en-GB" sz="1100" dirty="0">
                <a:latin typeface="Arial Narrow" pitchFamily="34" charset="0"/>
              </a:rPr>
              <a:t>competition &amp; conflict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465588">
            <a:off x="5172375" y="5762158"/>
            <a:ext cx="1538693" cy="233397"/>
          </a:xfrm>
          <a:custGeom>
            <a:avLst/>
            <a:gdLst>
              <a:gd name="connsiteX0" fmla="*/ 0 w 1308100"/>
              <a:gd name="connsiteY0" fmla="*/ 0 h 646331"/>
              <a:gd name="connsiteX1" fmla="*/ 1308100 w 1308100"/>
              <a:gd name="connsiteY1" fmla="*/ 0 h 646331"/>
              <a:gd name="connsiteX2" fmla="*/ 1308100 w 1308100"/>
              <a:gd name="connsiteY2" fmla="*/ 646331 h 646331"/>
              <a:gd name="connsiteX3" fmla="*/ 0 w 1308100"/>
              <a:gd name="connsiteY3" fmla="*/ 646331 h 646331"/>
              <a:gd name="connsiteX4" fmla="*/ 0 w 1308100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646331">
                <a:moveTo>
                  <a:pt x="0" y="0"/>
                </a:moveTo>
                <a:lnTo>
                  <a:pt x="1308100" y="0"/>
                </a:lnTo>
                <a:lnTo>
                  <a:pt x="1308100" y="646331"/>
                </a:lnTo>
                <a:lnTo>
                  <a:pt x="0" y="64633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marL="87313" indent="-87313" algn="r">
              <a:lnSpc>
                <a:spcPts val="1100"/>
              </a:lnSpc>
            </a:pPr>
            <a:r>
              <a:rPr lang="en-GB" sz="1100" dirty="0">
                <a:latin typeface="Arial Narrow" pitchFamily="34" charset="0"/>
              </a:rPr>
              <a:t>the natural environment</a:t>
            </a:r>
            <a:endParaRPr lang="en-GB" sz="600" dirty="0">
              <a:latin typeface="Arial Narrow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40B2AF-6607-43EA-B044-7F7997394A96}"/>
              </a:ext>
            </a:extLst>
          </p:cNvPr>
          <p:cNvSpPr txBox="1"/>
          <p:nvPr/>
        </p:nvSpPr>
        <p:spPr>
          <a:xfrm>
            <a:off x="112736" y="114351"/>
            <a:ext cx="3868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Scottish Enterprise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AA93074-20A6-423C-8480-09B9B3918921}"/>
              </a:ext>
            </a:extLst>
          </p:cNvPr>
          <p:cNvSpPr txBox="1"/>
          <p:nvPr/>
        </p:nvSpPr>
        <p:spPr>
          <a:xfrm>
            <a:off x="135618" y="692694"/>
            <a:ext cx="34563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Global Trends Wheel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E05B909-569E-440D-908F-DF49B661D7B1}"/>
              </a:ext>
            </a:extLst>
          </p:cNvPr>
          <p:cNvSpPr/>
          <p:nvPr/>
        </p:nvSpPr>
        <p:spPr>
          <a:xfrm>
            <a:off x="0" y="0"/>
            <a:ext cx="12192000" cy="686408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19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277</Words>
  <Application>Microsoft Office PowerPoint</Application>
  <PresentationFormat>Widescreen</PresentationFormat>
  <Paragraphs>72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Webdings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Ewan Mearns</dc:creator>
  <cp:lastModifiedBy>Sarah Nicholson</cp:lastModifiedBy>
  <cp:revision>1</cp:revision>
  <dcterms:created xsi:type="dcterms:W3CDTF">2019-03-20T13:15:18Z</dcterms:created>
  <dcterms:modified xsi:type="dcterms:W3CDTF">2019-03-21T10:10:49Z</dcterms:modified>
</cp:coreProperties>
</file>