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862" r:id="rId3"/>
    <p:sldId id="848" r:id="rId4"/>
    <p:sldId id="844" r:id="rId5"/>
    <p:sldId id="857" r:id="rId6"/>
    <p:sldId id="864" r:id="rId7"/>
    <p:sldId id="841" r:id="rId8"/>
    <p:sldId id="859" r:id="rId9"/>
    <p:sldId id="851" r:id="rId10"/>
    <p:sldId id="860" r:id="rId11"/>
    <p:sldId id="847" r:id="rId12"/>
    <p:sldId id="845" r:id="rId13"/>
    <p:sldId id="854" r:id="rId14"/>
    <p:sldId id="7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547E-DC56-472B-9E05-DD7B848A0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54B97-D216-40D9-AF60-A9588685B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D5247-84E0-4BF2-BA8E-92439C64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FB58-FF52-4496-B465-879E814475A1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1C174-175E-4265-83A1-EEF820F0A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78E8F-260E-4B7F-AE52-384BFC41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BBE88-06B1-48C3-A5DE-5C03CECEF6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12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DF0B-5E39-4C9F-8E4A-935C2613B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0C496-C854-4FBE-A4AD-273995C50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C1260-5E6B-4C18-AE37-700F01A8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FB58-FF52-4496-B465-879E814475A1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D12A2-D2E7-4F30-8DF5-8FBDDD05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02F8A-EDFC-4099-BC26-38A46B92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A653-CFA6-4BE2-AEA3-0CA10B084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2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63E49-EFC9-4FA6-8D5D-5C20E459D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85D85-45B7-456D-AF1B-9B45B969E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902B9-BCAC-45B1-8563-8E56470D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FB58-FF52-4496-B465-879E814475A1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E3D41-2710-4BED-9119-43BFC6B0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A792C-4D09-4725-99BB-7CB37E782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A653-CFA6-4BE2-AEA3-0CA10B084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09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00263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16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3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329129"/>
          </a:xfrm>
        </p:spPr>
        <p:txBody>
          <a:bodyPr/>
          <a:lstStyle>
            <a:lvl1pPr>
              <a:defRPr>
                <a:solidFill>
                  <a:srgbClr val="00263A"/>
                </a:solidFill>
              </a:defRPr>
            </a:lvl1pPr>
            <a:lvl2pPr>
              <a:defRPr>
                <a:solidFill>
                  <a:srgbClr val="00263A"/>
                </a:solidFill>
              </a:defRPr>
            </a:lvl2pPr>
            <a:lvl3pPr>
              <a:defRPr>
                <a:solidFill>
                  <a:srgbClr val="00263A"/>
                </a:solidFill>
              </a:defRPr>
            </a:lvl3pPr>
            <a:lvl4pPr>
              <a:defRPr>
                <a:solidFill>
                  <a:srgbClr val="00263A"/>
                </a:solidFill>
              </a:defRPr>
            </a:lvl4pPr>
            <a:lvl5pPr>
              <a:defRPr>
                <a:solidFill>
                  <a:srgbClr val="00263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117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3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29130"/>
          </a:xfrm>
        </p:spPr>
        <p:txBody>
          <a:bodyPr/>
          <a:lstStyle>
            <a:lvl1pPr>
              <a:defRPr sz="2800">
                <a:solidFill>
                  <a:srgbClr val="00263A"/>
                </a:solidFill>
              </a:defRPr>
            </a:lvl1pPr>
            <a:lvl2pPr>
              <a:defRPr sz="2400">
                <a:solidFill>
                  <a:srgbClr val="00263A"/>
                </a:solidFill>
              </a:defRPr>
            </a:lvl2pPr>
            <a:lvl3pPr>
              <a:defRPr sz="2000">
                <a:solidFill>
                  <a:srgbClr val="00263A"/>
                </a:solidFill>
              </a:defRPr>
            </a:lvl3pPr>
            <a:lvl4pPr>
              <a:defRPr sz="1800">
                <a:solidFill>
                  <a:srgbClr val="00263A"/>
                </a:solidFill>
              </a:defRPr>
            </a:lvl4pPr>
            <a:lvl5pPr>
              <a:defRPr sz="1800">
                <a:solidFill>
                  <a:srgbClr val="00263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29130"/>
          </a:xfrm>
        </p:spPr>
        <p:txBody>
          <a:bodyPr/>
          <a:lstStyle>
            <a:lvl1pPr>
              <a:defRPr sz="2800">
                <a:solidFill>
                  <a:srgbClr val="00263A"/>
                </a:solidFill>
              </a:defRPr>
            </a:lvl1pPr>
            <a:lvl2pPr>
              <a:defRPr sz="2400">
                <a:solidFill>
                  <a:srgbClr val="00263A"/>
                </a:solidFill>
              </a:defRPr>
            </a:lvl2pPr>
            <a:lvl3pPr>
              <a:defRPr sz="2000">
                <a:solidFill>
                  <a:srgbClr val="00263A"/>
                </a:solidFill>
              </a:defRPr>
            </a:lvl3pPr>
            <a:lvl4pPr>
              <a:defRPr sz="1800">
                <a:solidFill>
                  <a:srgbClr val="00263A"/>
                </a:solidFill>
              </a:defRPr>
            </a:lvl4pPr>
            <a:lvl5pPr>
              <a:defRPr sz="1800">
                <a:solidFill>
                  <a:srgbClr val="00263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976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579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839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47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562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942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960" y="6286521"/>
            <a:ext cx="2749549" cy="2857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56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96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94EE-DF9A-4A05-A9CE-961768E4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89432-67C5-41F4-ADC1-79A9E3764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46AF1-B885-463D-AADC-870A38B2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FB58-FF52-4496-B465-879E814475A1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E4B69-851A-43D9-A291-E5465BB3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A88C0-02D7-4519-8F54-ADED3C25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A653-CFA6-4BE2-AEA3-0CA10B084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139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329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68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76D05-C2D6-45AB-ADEF-7C7E7235D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F7A0A-8E88-47BE-999A-0EFAAA9EA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80655-4A5D-4097-95CF-BDC4E260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FB58-FF52-4496-B465-879E814475A1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D499B-1769-4A08-9EED-65B0D2E3D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85C74-3437-4D87-831C-A614B695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A653-CFA6-4BE2-AEA3-0CA10B084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1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49BC-2FB8-4631-81EF-90675C20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AF862-9D73-4CDD-A966-4DC20105C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59181-CF70-4C69-B753-7E464A21C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1EC78-FF9D-4FAD-8398-3C17D7A6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FB58-FF52-4496-B465-879E814475A1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9F654-6444-4CF1-985E-CECE44897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8F938-EB67-4B76-A371-DF6C3C57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A653-CFA6-4BE2-AEA3-0CA10B084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25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8621C-91DE-49A1-9CE0-C994F7CDA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2F4CE-05F9-4D8A-B607-C55E25C9C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21F34-9DEB-4734-B0FA-7FAE656D4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3AAC2C-98BF-4E2D-9122-45E96A7E0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287537-CDCE-4D25-B0A4-9FA90EA5A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39AD22-D4FD-4806-8955-4DAF9C4B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FB58-FF52-4496-B465-879E814475A1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DAD2D0-8B2A-4B83-A4CB-76530E14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826499-7880-4781-9AE4-8108F665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A653-CFA6-4BE2-AEA3-0CA10B084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23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9C1B-6E38-48A7-A90A-DD23ECCF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99603-2346-411C-A4EF-4837F0B5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FB58-FF52-4496-B465-879E814475A1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EAB48-F9B5-4208-B3F4-C40A034D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823F5-8B46-42F3-8BAB-6CB05AE1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A653-CFA6-4BE2-AEA3-0CA10B084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83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74DCA-91E3-4236-A842-8ACA12A3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FB58-FF52-4496-B465-879E814475A1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9B379B-D6C3-496E-926A-2D3EA1EC3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4CA36-A3F3-4A6A-BC0A-956B1C2B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A653-CFA6-4BE2-AEA3-0CA10B084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1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F03F-A060-48F5-8430-1D3B6D167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C6AC9-D008-4E7B-98C8-CD5C1C900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10E1F-ECC9-4C2F-B0DD-AB5A80D41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C1DEA-0179-42E1-A5B4-0655EA52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FB58-FF52-4496-B465-879E814475A1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B302B-6FD6-465D-9D25-EBF89A8E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75537-CDDA-4080-833F-0F891B23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A653-CFA6-4BE2-AEA3-0CA10B084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2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0F2E-FDF4-4A51-BFE3-9CB0D53A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063FF6-8E64-4C96-97B0-84EE040B5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41E6A-2670-478E-98C0-C636F885C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E6880-BF4A-459E-AC4C-9F947323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FB58-FF52-4496-B465-879E814475A1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75D96-0A24-4BB7-A367-D83669A5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F1918-DD5E-413C-A71A-43BEB9C6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2A653-CFA6-4BE2-AEA3-0CA10B0847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39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DA3F3-5F6B-4A61-8181-6B62BE4A3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2A653-CFA6-4BE2-AEA3-0CA10B0847E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9127D6-5223-451F-9F26-FC803C3396D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71" y="6245150"/>
            <a:ext cx="438785" cy="508635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8CD4659-AA38-4822-B01C-F711947C8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4" y="6265539"/>
            <a:ext cx="783590" cy="522605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3048D92-9C57-475F-B6E5-2A1F57BF98F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43502" y="6278874"/>
            <a:ext cx="508000" cy="509270"/>
          </a:xfrm>
          <a:prstGeom prst="rect">
            <a:avLst/>
          </a:prstGeom>
        </p:spPr>
      </p:pic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CC06CEE-9AD4-4A89-8813-C21C2CA3C4E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86203" y="6231816"/>
            <a:ext cx="1132840" cy="535305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11F9488A-E231-4262-9422-3D2D639B64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530" y="6278875"/>
            <a:ext cx="1282019" cy="4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3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211" y="6286521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DF72773-82AF-46D9-9C16-989733A9787D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3B8A20-547C-40C0-A895-796CD4E24E2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" y="6223000"/>
            <a:ext cx="1219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6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263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63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63A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63A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63A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6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y.scotland-excel.org.uk/mod/page/view.php?id=2659" TargetMode="External"/><Relationship Id="rId7" Type="http://schemas.openxmlformats.org/officeDocument/2006/relationships/hyperlink" Target="https://academy.scotland-excel.org.uk/mod/page/view.php?id=2665" TargetMode="External"/><Relationship Id="rId2" Type="http://schemas.openxmlformats.org/officeDocument/2006/relationships/hyperlink" Target="https://academy.scotland-excel.org.uk/course/view.php?id=24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academy.scotland-excel.org.uk/mod/page/view.php?id=2658" TargetMode="External"/><Relationship Id="rId5" Type="http://schemas.openxmlformats.org/officeDocument/2006/relationships/hyperlink" Target="https://academy.scotland-excel.org.uk/mod/page/view.php?id=2662" TargetMode="External"/><Relationship Id="rId4" Type="http://schemas.openxmlformats.org/officeDocument/2006/relationships/hyperlink" Target="https://academy.scotland-excel.org.uk/mod/page/view.php?id=266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cademy@scotland-excel.org.uk" TargetMode="External"/><Relationship Id="rId2" Type="http://schemas.openxmlformats.org/officeDocument/2006/relationships/hyperlink" Target="mailto:ian.mcnaught@scotland-excel.org.uk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\\xldata\xlpublic$\Customer%20&amp;%20Business%20Services\Customer%20Development\5.%20L%20&amp;%20D\Academy%20Projects\22.%20Conference%20workshop%20May%202022\FFA\Conference%20workshop%20force%20field%20analysis%20v4%2016%20September%202022.xls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E0B9A-DE9F-4CBE-8B1F-5ECF1E54DF65}"/>
              </a:ext>
            </a:extLst>
          </p:cNvPr>
          <p:cNvSpPr txBox="1"/>
          <p:nvPr/>
        </p:nvSpPr>
        <p:spPr>
          <a:xfrm>
            <a:off x="0" y="25473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Future of Professional Procurement Development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Outcomes from the Annual Conference Exercises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A2178-759B-4E24-AA14-E62EE16B5E53}"/>
              </a:ext>
            </a:extLst>
          </p:cNvPr>
          <p:cNvSpPr txBox="1"/>
          <p:nvPr/>
        </p:nvSpPr>
        <p:spPr>
          <a:xfrm>
            <a:off x="0" y="498247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Ian McNaught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Strategic Organisational Development Manager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27 September 2022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625A6D3-A030-4DB3-B91C-3CE5EC28B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0" y="1856358"/>
            <a:ext cx="4308326" cy="27115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photo, refrigerator, covered, door&#10;&#10;Description automatically generated">
            <a:extLst>
              <a:ext uri="{FF2B5EF4-FFF2-40B4-BE49-F238E27FC236}">
                <a16:creationId xmlns:a16="http://schemas.microsoft.com/office/drawing/2014/main" id="{42DF2A90-B729-41D4-9E8C-CD4E3D8CB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31" t="5685" r="14939" b="6840"/>
          <a:stretch/>
        </p:blipFill>
        <p:spPr>
          <a:xfrm rot="5400000">
            <a:off x="2371031" y="842923"/>
            <a:ext cx="2706082" cy="474385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991118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3164FF-399B-4595-90BD-F5C743EEB7FA}"/>
              </a:ext>
            </a:extLst>
          </p:cNvPr>
          <p:cNvSpPr txBox="1"/>
          <p:nvPr/>
        </p:nvSpPr>
        <p:spPr>
          <a:xfrm>
            <a:off x="0" y="9061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Future of Professional Procurement Development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D9817-9D19-45CD-BEA4-32D2B09F7DCC}"/>
              </a:ext>
            </a:extLst>
          </p:cNvPr>
          <p:cNvSpPr txBox="1"/>
          <p:nvPr/>
        </p:nvSpPr>
        <p:spPr>
          <a:xfrm>
            <a:off x="115329" y="1029464"/>
            <a:ext cx="1192838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work-based-learning workshops and programmes – facilitating operational delivery and strategic thinking.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concise useful learning, acquiring skills today and applying them tomorrow for a quick return.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Supportive and safe environment, whilst constructively challenging.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Depth of knowledge within a discipline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breadth across disciplines – supporting career pathways.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Facilitate transformative learning whilst managing the cognitive-emotional disorienting dilemma.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Facilitate autonomous thinkers’ critical reflection and critical discourse with peers, partners and decision-makers.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Structured people development comprising -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Online workshops.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Face-face workshops.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Discussion forums.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Break out room discussions.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Video content.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E-learning.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Practical exercises.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Time for reflection.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Using a blended approach of flipped classroom, jigsaw learning, critical reflection and critical discourse.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All workshop/programme content are downloadable from the Academy Moodle platform in a secure environment.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Unaccredited option.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Accredited option, with a summative assessment applied project and/or professional discussion.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Useful acquired skills are applied directly to the learner’s work environment, improving their work practice.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Tutor support is easily accessible via Moodle messaging, MS Teams video calls and email.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A8CE2-DEC7-4493-8AEA-745AE189CEA3}"/>
              </a:ext>
            </a:extLst>
          </p:cNvPr>
          <p:cNvSpPr txBox="1"/>
          <p:nvPr/>
        </p:nvSpPr>
        <p:spPr>
          <a:xfrm>
            <a:off x="115330" y="660132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5. Learning Methodology &amp; Pedagogy</a:t>
            </a:r>
          </a:p>
        </p:txBody>
      </p:sp>
    </p:spTree>
    <p:extLst>
      <p:ext uri="{BB962C8B-B14F-4D97-AF65-F5344CB8AC3E}">
        <p14:creationId xmlns:p14="http://schemas.microsoft.com/office/powerpoint/2010/main" val="2553355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17D46F7-9781-42D8-87D3-D668DFC5A322}"/>
              </a:ext>
            </a:extLst>
          </p:cNvPr>
          <p:cNvSpPr/>
          <p:nvPr/>
        </p:nvSpPr>
        <p:spPr>
          <a:xfrm>
            <a:off x="0" y="2738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785EEA-3B28-4A7D-BB85-D3CAB98FAF98}"/>
              </a:ext>
            </a:extLst>
          </p:cNvPr>
          <p:cNvSpPr/>
          <p:nvPr/>
        </p:nvSpPr>
        <p:spPr>
          <a:xfrm rot="5400000">
            <a:off x="5223037" y="737213"/>
            <a:ext cx="891395" cy="22630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11DFA2B-69C7-4E7A-938E-8D1408F0EC6E}"/>
              </a:ext>
            </a:extLst>
          </p:cNvPr>
          <p:cNvSpPr/>
          <p:nvPr/>
        </p:nvSpPr>
        <p:spPr>
          <a:xfrm>
            <a:off x="3744386" y="4913869"/>
            <a:ext cx="3767815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Chartered Manager (CMgr)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A6F4601-5C7E-4183-840E-763A3060EDF4}"/>
              </a:ext>
            </a:extLst>
          </p:cNvPr>
          <p:cNvSpPr/>
          <p:nvPr/>
        </p:nvSpPr>
        <p:spPr>
          <a:xfrm rot="5400000">
            <a:off x="7732041" y="1206622"/>
            <a:ext cx="2058218" cy="22630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D4D54C-8F7F-452D-8928-91831850D47C}"/>
              </a:ext>
            </a:extLst>
          </p:cNvPr>
          <p:cNvSpPr/>
          <p:nvPr/>
        </p:nvSpPr>
        <p:spPr>
          <a:xfrm>
            <a:off x="7711896" y="836353"/>
            <a:ext cx="2089623" cy="576064"/>
          </a:xfrm>
          <a:prstGeom prst="roundRect">
            <a:avLst/>
          </a:prstGeom>
          <a:ln w="38100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Management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9181D9-B088-411D-8DC6-66CA7E4813DD}"/>
              </a:ext>
            </a:extLst>
          </p:cNvPr>
          <p:cNvSpPr/>
          <p:nvPr/>
        </p:nvSpPr>
        <p:spPr>
          <a:xfrm>
            <a:off x="7712940" y="1520967"/>
            <a:ext cx="2089623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PDA Project Management (SCQF8)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63DDFA-3BFB-4938-8099-7CD9EA22CFE4}"/>
              </a:ext>
            </a:extLst>
          </p:cNvPr>
          <p:cNvSpPr/>
          <p:nvPr/>
        </p:nvSpPr>
        <p:spPr>
          <a:xfrm rot="5400000">
            <a:off x="9654561" y="1584510"/>
            <a:ext cx="2735145" cy="23375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A375B58-CE87-426E-87DF-3372E209DBC7}"/>
              </a:ext>
            </a:extLst>
          </p:cNvPr>
          <p:cNvSpPr/>
          <p:nvPr/>
        </p:nvSpPr>
        <p:spPr>
          <a:xfrm>
            <a:off x="9980866" y="836353"/>
            <a:ext cx="2089623" cy="576064"/>
          </a:xfrm>
          <a:prstGeom prst="roundRect">
            <a:avLst/>
          </a:prstGeom>
          <a:ln w="381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Business Analysis and Innovation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BF26C05-102E-4C13-98EF-6284A6016CF1}"/>
              </a:ext>
            </a:extLst>
          </p:cNvPr>
          <p:cNvSpPr/>
          <p:nvPr/>
        </p:nvSpPr>
        <p:spPr>
          <a:xfrm>
            <a:off x="9983041" y="2206559"/>
            <a:ext cx="2089623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PDA Decision Making &amp; Innovation (SCQF9)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C84EE86-FB40-47A8-A732-352828CDBBDC}"/>
              </a:ext>
            </a:extLst>
          </p:cNvPr>
          <p:cNvSpPr/>
          <p:nvPr/>
        </p:nvSpPr>
        <p:spPr>
          <a:xfrm>
            <a:off x="9980865" y="1523246"/>
            <a:ext cx="2089623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Business Analysis Unit (SCQF8)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C40DD33-6F7E-450D-A813-CE1C7AF9E0C4}"/>
              </a:ext>
            </a:extLst>
          </p:cNvPr>
          <p:cNvSpPr/>
          <p:nvPr/>
        </p:nvSpPr>
        <p:spPr>
          <a:xfrm>
            <a:off x="3753523" y="5589599"/>
            <a:ext cx="3758678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 here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5BFF5DF-AD55-46BA-9108-527FA1C98794}"/>
              </a:ext>
            </a:extLst>
          </p:cNvPr>
          <p:cNvSpPr/>
          <p:nvPr/>
        </p:nvSpPr>
        <p:spPr>
          <a:xfrm>
            <a:off x="7711895" y="2897730"/>
            <a:ext cx="2089623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 here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9BBF956-8237-4150-A3E7-0A6C4D11D59B}"/>
              </a:ext>
            </a:extLst>
          </p:cNvPr>
          <p:cNvSpPr/>
          <p:nvPr/>
        </p:nvSpPr>
        <p:spPr>
          <a:xfrm>
            <a:off x="9977322" y="2889641"/>
            <a:ext cx="2089623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 here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F00143DE-A3B7-4FE9-BC80-DB286292E3C4}"/>
              </a:ext>
            </a:extLst>
          </p:cNvPr>
          <p:cNvSpPr/>
          <p:nvPr/>
        </p:nvSpPr>
        <p:spPr>
          <a:xfrm>
            <a:off x="47328" y="1607984"/>
            <a:ext cx="702028" cy="4464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027D1E-B2FF-4591-8323-97871A893109}"/>
              </a:ext>
            </a:extLst>
          </p:cNvPr>
          <p:cNvSpPr txBox="1"/>
          <p:nvPr/>
        </p:nvSpPr>
        <p:spPr>
          <a:xfrm rot="16200000">
            <a:off x="-1552050" y="3460537"/>
            <a:ext cx="388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Depth within discipline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C5B7EF72-7C44-42DB-A508-61DDDDCF01A8}"/>
              </a:ext>
            </a:extLst>
          </p:cNvPr>
          <p:cNvSpPr/>
          <p:nvPr/>
        </p:nvSpPr>
        <p:spPr>
          <a:xfrm>
            <a:off x="407324" y="6165304"/>
            <a:ext cx="11659619" cy="6484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C08D3B-0EF0-48F5-8220-20EAEAA7716D}"/>
              </a:ext>
            </a:extLst>
          </p:cNvPr>
          <p:cNvSpPr txBox="1"/>
          <p:nvPr/>
        </p:nvSpPr>
        <p:spPr>
          <a:xfrm>
            <a:off x="685948" y="6309677"/>
            <a:ext cx="1109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Breadth across multiple disciplines – 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facilitating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career pathway and personal development needs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B59A4B5-99FB-4B96-A58F-4778343EAC83}"/>
              </a:ext>
            </a:extLst>
          </p:cNvPr>
          <p:cNvSpPr/>
          <p:nvPr/>
        </p:nvSpPr>
        <p:spPr>
          <a:xfrm>
            <a:off x="1742511" y="1754120"/>
            <a:ext cx="444795" cy="14401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D7FA7D98-5135-4CFA-A417-C8946F09CB9B}"/>
              </a:ext>
            </a:extLst>
          </p:cNvPr>
          <p:cNvSpPr/>
          <p:nvPr/>
        </p:nvSpPr>
        <p:spPr>
          <a:xfrm>
            <a:off x="1730652" y="2422658"/>
            <a:ext cx="444795" cy="14401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902FEC5-4F3D-4396-A9FE-1F0B6C01675C}"/>
              </a:ext>
            </a:extLst>
          </p:cNvPr>
          <p:cNvSpPr/>
          <p:nvPr/>
        </p:nvSpPr>
        <p:spPr>
          <a:xfrm rot="5400000">
            <a:off x="1870940" y="579546"/>
            <a:ext cx="576064" cy="22630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341073F-3949-4690-B6D3-ABCE4C1587D6}"/>
              </a:ext>
            </a:extLst>
          </p:cNvPr>
          <p:cNvSpPr/>
          <p:nvPr/>
        </p:nvSpPr>
        <p:spPr>
          <a:xfrm>
            <a:off x="207679" y="116632"/>
            <a:ext cx="11859265" cy="50405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Academy Work-Based-Learning Portfolio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B7B671C-C661-46F0-A8BA-B877CA7A26C9}"/>
              </a:ext>
            </a:extLst>
          </p:cNvPr>
          <p:cNvSpPr/>
          <p:nvPr/>
        </p:nvSpPr>
        <p:spPr>
          <a:xfrm>
            <a:off x="1108706" y="4258574"/>
            <a:ext cx="208962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 here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D842E44-14F8-4D12-84C8-1C7E33BB7DB1}"/>
              </a:ext>
            </a:extLst>
          </p:cNvPr>
          <p:cNvSpPr/>
          <p:nvPr/>
        </p:nvSpPr>
        <p:spPr>
          <a:xfrm>
            <a:off x="7711895" y="2212934"/>
            <a:ext cx="2089623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PDA Managing Projects &amp; Business Processes (SCQF9)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DDE7145A-07FE-4A29-AE0E-FC0EDEDD1A78}"/>
              </a:ext>
            </a:extLst>
          </p:cNvPr>
          <p:cNvSpPr/>
          <p:nvPr/>
        </p:nvSpPr>
        <p:spPr>
          <a:xfrm>
            <a:off x="9133652" y="4339679"/>
            <a:ext cx="1528336" cy="16931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CE36D5E-D2AD-4FA4-80EA-23DE61C4EA7F}"/>
              </a:ext>
            </a:extLst>
          </p:cNvPr>
          <p:cNvSpPr/>
          <p:nvPr/>
        </p:nvSpPr>
        <p:spPr>
          <a:xfrm rot="5400000">
            <a:off x="8287144" y="4744893"/>
            <a:ext cx="967699" cy="2263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DF9B7DB-C441-4C4C-85B6-2AE92B810957}"/>
              </a:ext>
            </a:extLst>
          </p:cNvPr>
          <p:cNvSpPr/>
          <p:nvPr/>
        </p:nvSpPr>
        <p:spPr>
          <a:xfrm>
            <a:off x="7711895" y="4149165"/>
            <a:ext cx="2089623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Stay Connected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One-Hour Online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D92E881-F175-48BB-97EA-78C4501B0CA5}"/>
              </a:ext>
            </a:extLst>
          </p:cNvPr>
          <p:cNvSpPr/>
          <p:nvPr/>
        </p:nvSpPr>
        <p:spPr>
          <a:xfrm>
            <a:off x="7711895" y="4933480"/>
            <a:ext cx="2089623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More info here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CAB8460-31CE-4812-B446-E101EFBE27B7}"/>
              </a:ext>
            </a:extLst>
          </p:cNvPr>
          <p:cNvSpPr/>
          <p:nvPr/>
        </p:nvSpPr>
        <p:spPr>
          <a:xfrm rot="5400000">
            <a:off x="-169901" y="2323701"/>
            <a:ext cx="2659609" cy="22630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45DADB-E0D2-47C6-BBE3-74D737B22BE2}"/>
              </a:ext>
            </a:extLst>
          </p:cNvPr>
          <p:cNvSpPr/>
          <p:nvPr/>
        </p:nvSpPr>
        <p:spPr>
          <a:xfrm>
            <a:off x="695400" y="1511581"/>
            <a:ext cx="947236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Practitioner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(RQF4/SCQF7)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3F1452-323E-4C61-AC6B-B032CDD0A8D4}"/>
              </a:ext>
            </a:extLst>
          </p:cNvPr>
          <p:cNvSpPr/>
          <p:nvPr/>
        </p:nvSpPr>
        <p:spPr>
          <a:xfrm>
            <a:off x="695401" y="2204146"/>
            <a:ext cx="947235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Advanced Practitioner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(RQF5/6 SCQF8/9)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4F8D343-82A1-49F6-8572-04024103ACFA}"/>
              </a:ext>
            </a:extLst>
          </p:cNvPr>
          <p:cNvSpPr/>
          <p:nvPr/>
        </p:nvSpPr>
        <p:spPr>
          <a:xfrm>
            <a:off x="685948" y="3557189"/>
            <a:ext cx="947235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CIPS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46BFBDB-6A5E-4A7A-86CE-A9B84F178F31}"/>
              </a:ext>
            </a:extLst>
          </p:cNvPr>
          <p:cNvSpPr/>
          <p:nvPr/>
        </p:nvSpPr>
        <p:spPr>
          <a:xfrm rot="5400000">
            <a:off x="1618099" y="2309507"/>
            <a:ext cx="2659609" cy="22630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B8376CF-7797-4559-BC29-4847E06649CC}"/>
              </a:ext>
            </a:extLst>
          </p:cNvPr>
          <p:cNvSpPr/>
          <p:nvPr/>
        </p:nvSpPr>
        <p:spPr>
          <a:xfrm>
            <a:off x="2287182" y="2195743"/>
            <a:ext cx="1296144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 Expert Practitioner (SCQF9)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7DCE08F-30FE-4CA0-A748-AD91FAEC1A21}"/>
              </a:ext>
            </a:extLst>
          </p:cNvPr>
          <p:cNvSpPr/>
          <p:nvPr/>
        </p:nvSpPr>
        <p:spPr>
          <a:xfrm>
            <a:off x="2287182" y="1518237"/>
            <a:ext cx="1284438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 Practitioner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(SCQF8)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977C4B2-6057-4426-928C-C6E8948C68A4}"/>
              </a:ext>
            </a:extLst>
          </p:cNvPr>
          <p:cNvSpPr/>
          <p:nvPr/>
        </p:nvSpPr>
        <p:spPr>
          <a:xfrm>
            <a:off x="2290131" y="2868694"/>
            <a:ext cx="1296144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 Master Practitioner (SCQF11)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3E982D2-2BEE-47A8-B875-9E36ADB22E9F}"/>
              </a:ext>
            </a:extLst>
          </p:cNvPr>
          <p:cNvSpPr/>
          <p:nvPr/>
        </p:nvSpPr>
        <p:spPr>
          <a:xfrm>
            <a:off x="2270173" y="3560252"/>
            <a:ext cx="1296144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DD9D91-86ED-48E9-BBD8-099EFFE84E67}"/>
              </a:ext>
            </a:extLst>
          </p:cNvPr>
          <p:cNvSpPr/>
          <p:nvPr/>
        </p:nvSpPr>
        <p:spPr>
          <a:xfrm>
            <a:off x="749356" y="836712"/>
            <a:ext cx="2826365" cy="576064"/>
          </a:xfrm>
          <a:prstGeom prst="roundRect">
            <a:avLst/>
          </a:prstGeom>
          <a:ln w="38100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Procurement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1BA436D-7277-41FD-9949-052F3F86CA20}"/>
              </a:ext>
            </a:extLst>
          </p:cNvPr>
          <p:cNvSpPr/>
          <p:nvPr/>
        </p:nvSpPr>
        <p:spPr>
          <a:xfrm rot="5400000">
            <a:off x="2762361" y="2591327"/>
            <a:ext cx="3108196" cy="22630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483117-E2F9-4E2F-859D-F781E3F5EF94}"/>
              </a:ext>
            </a:extLst>
          </p:cNvPr>
          <p:cNvSpPr/>
          <p:nvPr/>
        </p:nvSpPr>
        <p:spPr>
          <a:xfrm>
            <a:off x="3744747" y="1516313"/>
            <a:ext cx="1162456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Leadership &amp;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Mgt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Certificate (RQF5)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F92B316-C49C-42CA-9161-8A4B2C76B34B}"/>
              </a:ext>
            </a:extLst>
          </p:cNvPr>
          <p:cNvSpPr/>
          <p:nvPr/>
        </p:nvSpPr>
        <p:spPr>
          <a:xfrm>
            <a:off x="3753631" y="2195743"/>
            <a:ext cx="1162456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Leadership &amp;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Mgt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Certificate (RQF6)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AD218AD-51E8-4E27-A6F2-88C49582DA29}"/>
              </a:ext>
            </a:extLst>
          </p:cNvPr>
          <p:cNvSpPr/>
          <p:nvPr/>
        </p:nvSpPr>
        <p:spPr>
          <a:xfrm>
            <a:off x="3753524" y="2875173"/>
            <a:ext cx="1162516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Leadership &amp;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Mgt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Diploma (RQF5)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CCB4268-D6DB-4C1A-B226-010EF3B03AFD}"/>
              </a:ext>
            </a:extLst>
          </p:cNvPr>
          <p:cNvSpPr/>
          <p:nvPr/>
        </p:nvSpPr>
        <p:spPr>
          <a:xfrm>
            <a:off x="3753524" y="3554603"/>
            <a:ext cx="1162516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Strategic Leadership Diploma (RQF7)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972FA96-5450-4763-83F5-3AB617CEC455}"/>
              </a:ext>
            </a:extLst>
          </p:cNvPr>
          <p:cNvSpPr/>
          <p:nvPr/>
        </p:nvSpPr>
        <p:spPr>
          <a:xfrm rot="5400000">
            <a:off x="4863498" y="2272620"/>
            <a:ext cx="2733384" cy="22630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8E0CA38-9950-466F-B39D-65BCFE39C37F}"/>
              </a:ext>
            </a:extLst>
          </p:cNvPr>
          <p:cNvSpPr/>
          <p:nvPr/>
        </p:nvSpPr>
        <p:spPr>
          <a:xfrm>
            <a:off x="5090010" y="1523245"/>
            <a:ext cx="2451423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PDA Operational Leadership &amp;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Mgt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SQA (SCQF8)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9F2A66B-110D-4426-8040-53A48801D433}"/>
              </a:ext>
            </a:extLst>
          </p:cNvPr>
          <p:cNvSpPr/>
          <p:nvPr/>
        </p:nvSpPr>
        <p:spPr>
          <a:xfrm>
            <a:off x="5090009" y="2204146"/>
            <a:ext cx="2451423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PDA Strategic Leadership &amp;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Mgt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SQA (SCQF9)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4BA9C7B-C2C1-47F9-8184-84653DFFFF92}"/>
              </a:ext>
            </a:extLst>
          </p:cNvPr>
          <p:cNvSpPr/>
          <p:nvPr/>
        </p:nvSpPr>
        <p:spPr>
          <a:xfrm>
            <a:off x="5060778" y="2922013"/>
            <a:ext cx="2451423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PDA Strategic Leadership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SQA (SCQF11)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6523F7B-8D7B-42CE-B551-4DD6B8B3AA0F}"/>
              </a:ext>
            </a:extLst>
          </p:cNvPr>
          <p:cNvSpPr/>
          <p:nvPr/>
        </p:nvSpPr>
        <p:spPr>
          <a:xfrm>
            <a:off x="3753631" y="836353"/>
            <a:ext cx="3785627" cy="576064"/>
          </a:xfrm>
          <a:prstGeom prst="roundRect">
            <a:avLst/>
          </a:prstGeom>
          <a:ln w="38100"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Leadership &amp; Management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B90F5D0-E129-4737-BE68-885ECA4A0173}"/>
              </a:ext>
            </a:extLst>
          </p:cNvPr>
          <p:cNvSpPr/>
          <p:nvPr/>
        </p:nvSpPr>
        <p:spPr>
          <a:xfrm>
            <a:off x="3739024" y="4220962"/>
            <a:ext cx="1162516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Coaching &amp;  Mentoring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Diploma (RQF5)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96849DF-A03F-49E4-9B09-2AD7B2449B0E}"/>
              </a:ext>
            </a:extLst>
          </p:cNvPr>
          <p:cNvSpPr/>
          <p:nvPr/>
        </p:nvSpPr>
        <p:spPr>
          <a:xfrm>
            <a:off x="5057197" y="3635550"/>
            <a:ext cx="2451423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7030A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PDA Coaching &amp; Mentoring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SQA (SCQF8)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1E6982D-DB21-4C71-955E-B3DDC1CC5AB2}"/>
              </a:ext>
            </a:extLst>
          </p:cNvPr>
          <p:cNvSpPr/>
          <p:nvPr/>
        </p:nvSpPr>
        <p:spPr>
          <a:xfrm rot="5400000">
            <a:off x="10562173" y="4658400"/>
            <a:ext cx="967699" cy="22630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4A657C1-E44D-40B0-B16C-CA0C6B400E69}"/>
              </a:ext>
            </a:extLst>
          </p:cNvPr>
          <p:cNvSpPr/>
          <p:nvPr/>
        </p:nvSpPr>
        <p:spPr>
          <a:xfrm>
            <a:off x="9980865" y="4136316"/>
            <a:ext cx="2089623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Half-Day &amp; One-Day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689C35E-0A98-4B1E-AF1A-3B1AEE69F38A}"/>
              </a:ext>
            </a:extLst>
          </p:cNvPr>
          <p:cNvSpPr/>
          <p:nvPr/>
        </p:nvSpPr>
        <p:spPr>
          <a:xfrm>
            <a:off x="10001212" y="4913869"/>
            <a:ext cx="2089623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be launched…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27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3164FF-399B-4595-90BD-F5C743EEB7FA}"/>
              </a:ext>
            </a:extLst>
          </p:cNvPr>
          <p:cNvSpPr txBox="1"/>
          <p:nvPr/>
        </p:nvSpPr>
        <p:spPr>
          <a:xfrm>
            <a:off x="0" y="9061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Art of the Possible: Lower Price Point &amp; Shorter Development Duration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326E77-D4D6-451D-BB12-3A06D6978400}"/>
              </a:ext>
            </a:extLst>
          </p:cNvPr>
          <p:cNvSpPr txBox="1"/>
          <p:nvPr/>
        </p:nvSpPr>
        <p:spPr>
          <a:xfrm>
            <a:off x="410894" y="2695604"/>
            <a:ext cx="51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Academy Active Strategy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CC6EF1-381F-4F5D-8E90-2DE9260C38B9}"/>
              </a:ext>
            </a:extLst>
          </p:cNvPr>
          <p:cNvSpPr txBox="1"/>
          <p:nvPr/>
        </p:nvSpPr>
        <p:spPr>
          <a:xfrm>
            <a:off x="6161904" y="2695604"/>
            <a:ext cx="517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Academy Emergent Strategy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968900-7BE4-4304-92FC-B4C73C2F4865}"/>
              </a:ext>
            </a:extLst>
          </p:cNvPr>
          <p:cNvSpPr txBox="1"/>
          <p:nvPr/>
        </p:nvSpPr>
        <p:spPr>
          <a:xfrm>
            <a:off x="329513" y="685224"/>
            <a:ext cx="115329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Focusing on our community’s request for lower priced shorter development duration programmes, this slide compares the active strategy with the proposed emergent strategy.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Items in black are sustained across both strategies.</a:t>
            </a:r>
          </a:p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in blue are new workshops/programmes that will be developed and delivered by the Academy.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in grey will be implemented in a future iteration of the strategy, conditional upon our community’s confirmed needs.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2E6EC-030C-407E-916B-ECA180B767FB}"/>
              </a:ext>
            </a:extLst>
          </p:cNvPr>
          <p:cNvSpPr txBox="1"/>
          <p:nvPr/>
        </p:nvSpPr>
        <p:spPr>
          <a:xfrm>
            <a:off x="6821437" y="5874878"/>
            <a:ext cx="4838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emerging strategy will be 100% aligned to our national procurement development framework         - refer to slide#6.</a:t>
            </a:r>
            <a:endParaRPr lang="en-GB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FEB81-8431-4C0D-AA83-63F55E8CF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13" y="3064936"/>
            <a:ext cx="11478213" cy="272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4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0417AB-9B5D-4115-9D7B-02D2BD4BC4B4}"/>
              </a:ext>
            </a:extLst>
          </p:cNvPr>
          <p:cNvSpPr txBox="1"/>
          <p:nvPr/>
        </p:nvSpPr>
        <p:spPr>
          <a:xfrm>
            <a:off x="2770358" y="2197890"/>
            <a:ext cx="665128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Ian McNaught</a:t>
            </a:r>
          </a:p>
          <a:p>
            <a:r>
              <a:rPr lang="en-GB" sz="2200" dirty="0"/>
              <a:t>Strategic Organisational Development Manager</a:t>
            </a:r>
          </a:p>
          <a:p>
            <a:r>
              <a:rPr lang="en-GB" sz="2200" dirty="0"/>
              <a:t>M:  07805 035565</a:t>
            </a:r>
          </a:p>
          <a:p>
            <a:r>
              <a:rPr lang="en-GB" sz="2200" dirty="0"/>
              <a:t>E:   </a:t>
            </a:r>
            <a:r>
              <a:rPr lang="en-GB" sz="2200" dirty="0">
                <a:hlinkClick r:id="rId2"/>
              </a:rPr>
              <a:t>ian.mcnaught@scotland-excel.org.uk</a:t>
            </a:r>
            <a:endParaRPr lang="en-GB" sz="2200" dirty="0"/>
          </a:p>
          <a:p>
            <a:r>
              <a:rPr lang="en-GB" sz="2200" dirty="0"/>
              <a:t>E:   </a:t>
            </a:r>
            <a:r>
              <a:rPr lang="en-GB" sz="2200" dirty="0">
                <a:hlinkClick r:id="rId3"/>
              </a:rPr>
              <a:t>academy@scotland-excel.org.uk</a:t>
            </a:r>
            <a:endParaRPr lang="en-GB" sz="2200" u="sng" dirty="0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2200" u="sng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Academy Moodle </a:t>
            </a:r>
            <a:r>
              <a:rPr lang="en-GB" sz="2200" dirty="0">
                <a:solidFill>
                  <a:srgbClr val="0000FF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https://academy.scotland-excel.org.uk</a:t>
            </a:r>
            <a:endParaRPr lang="en-GB" sz="2200" dirty="0">
              <a:solidFill>
                <a:srgbClr val="0000FF"/>
              </a:solidFill>
            </a:endParaRPr>
          </a:p>
          <a:p>
            <a:r>
              <a:rPr lang="en-GB" sz="2200" dirty="0"/>
              <a:t>@</a:t>
            </a:r>
            <a:r>
              <a:rPr lang="en-GB" sz="2200" dirty="0" err="1"/>
              <a:t>TheAcademySXL</a:t>
            </a:r>
            <a:r>
              <a:rPr lang="en-GB" sz="2200" dirty="0"/>
              <a:t> </a:t>
            </a:r>
          </a:p>
        </p:txBody>
      </p:sp>
      <p:pic>
        <p:nvPicPr>
          <p:cNvPr id="9" name="Picture 8" descr="http://www.personal.psu.edu/afr3/blogs/siowfa12/Question-Mark.jpg">
            <a:extLst>
              <a:ext uri="{FF2B5EF4-FFF2-40B4-BE49-F238E27FC236}">
                <a16:creationId xmlns:a16="http://schemas.microsoft.com/office/drawing/2014/main" id="{438F5FD8-042A-42F9-8AE6-2B8C86879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2509" r="13126" b="7556"/>
          <a:stretch/>
        </p:blipFill>
        <p:spPr bwMode="auto">
          <a:xfrm>
            <a:off x="570923" y="2142003"/>
            <a:ext cx="1657823" cy="257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A3AEB9-4853-4925-8F1E-3596095538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r="10012"/>
          <a:stretch/>
        </p:blipFill>
        <p:spPr>
          <a:xfrm>
            <a:off x="9538458" y="2237378"/>
            <a:ext cx="2232248" cy="2383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A88243-2678-4FB3-A18C-8C286293A150}"/>
              </a:ext>
            </a:extLst>
          </p:cNvPr>
          <p:cNvSpPr txBox="1"/>
          <p:nvPr/>
        </p:nvSpPr>
        <p:spPr>
          <a:xfrm>
            <a:off x="0" y="33265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2">
                    <a:lumMod val="50000"/>
                  </a:schemeClr>
                </a:solidFill>
              </a:rPr>
              <a:t>Supporting People Development and Organisational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27355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7A1206-DBF2-4AD6-BF42-1B5AA1F71584}"/>
              </a:ext>
            </a:extLst>
          </p:cNvPr>
          <p:cNvSpPr txBox="1"/>
          <p:nvPr/>
        </p:nvSpPr>
        <p:spPr>
          <a:xfrm>
            <a:off x="539006" y="1581836"/>
            <a:ext cx="11560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During the annual conference nine groups explored their needs for the future of professional procurement development. The data has been analysed, collated and is shared on slide#3.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63A158-1EA9-4DD2-9109-8771EC9E98B8}"/>
              </a:ext>
            </a:extLst>
          </p:cNvPr>
          <p:cNvSpPr txBox="1"/>
          <p:nvPr/>
        </p:nvSpPr>
        <p:spPr>
          <a:xfrm>
            <a:off x="539006" y="3297195"/>
            <a:ext cx="115609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data source is anonymous. An arbitrary group number is allocated for analysis purposes.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group’s force field analysis is analysed using the dotmocracy scoring.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three highest dotmocracy scores are captured representing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prioritised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needs of each group.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 the three highest scores are grouped together representing the needs of all nine groups. 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52B41-FBC7-4FCA-8998-E31375D86C5D}"/>
              </a:ext>
            </a:extLst>
          </p:cNvPr>
          <p:cNvSpPr txBox="1"/>
          <p:nvPr/>
        </p:nvSpPr>
        <p:spPr>
          <a:xfrm>
            <a:off x="0" y="9061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Future of Professional Procurement Development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Outcomes from the Force Field Analysis Exercises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7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037890-E3FF-43C3-ACE9-007C5E5CC930}"/>
              </a:ext>
            </a:extLst>
          </p:cNvPr>
          <p:cNvSpPr/>
          <p:nvPr/>
        </p:nvSpPr>
        <p:spPr>
          <a:xfrm>
            <a:off x="0" y="2738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CECAD-D61A-4086-9696-28AFC68B0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097" y="27384"/>
            <a:ext cx="6615467" cy="67453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8C959-73E7-4D64-92C2-75BD4A21A19F}"/>
              </a:ext>
            </a:extLst>
          </p:cNvPr>
          <p:cNvSpPr txBox="1"/>
          <p:nvPr/>
        </p:nvSpPr>
        <p:spPr>
          <a:xfrm>
            <a:off x="9841844" y="2661390"/>
            <a:ext cx="18308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full data set and analysis can be viewed in 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Excel spreadsheet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654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3164FF-399B-4595-90BD-F5C743EEB7FA}"/>
              </a:ext>
            </a:extLst>
          </p:cNvPr>
          <p:cNvSpPr txBox="1"/>
          <p:nvPr/>
        </p:nvSpPr>
        <p:spPr>
          <a:xfrm>
            <a:off x="0" y="9061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Proposed Outcomes from Professional Procurement Development Exercises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147D8-6838-4966-B69F-BF94F0D9FD29}"/>
              </a:ext>
            </a:extLst>
          </p:cNvPr>
          <p:cNvSpPr txBox="1"/>
          <p:nvPr/>
        </p:nvSpPr>
        <p:spPr>
          <a:xfrm>
            <a:off x="1110215" y="752139"/>
            <a:ext cx="99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Five grouped outcomes are created from the force field analysis exercises. These are -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39562-5DFD-446D-9219-E97582E5BE21}"/>
              </a:ext>
            </a:extLst>
          </p:cNvPr>
          <p:cNvSpPr txBox="1"/>
          <p:nvPr/>
        </p:nvSpPr>
        <p:spPr>
          <a:xfrm>
            <a:off x="3550995" y="1380297"/>
            <a:ext cx="7431577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Structure and Opportunity.			Slides 5 and 6.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Buy-in.					Slide 7.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Budget.			Slide 8.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People, Attitudes, Behaviours [Culture].	Slide 9.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Learning Methodology and Pedagogy.	Slide 10.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A6746-2CD0-4866-8F8E-D05D11046CF7}"/>
              </a:ext>
            </a:extLst>
          </p:cNvPr>
          <p:cNvSpPr txBox="1"/>
          <p:nvPr/>
        </p:nvSpPr>
        <p:spPr>
          <a:xfrm>
            <a:off x="329503" y="4043586"/>
            <a:ext cx="11532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Slides 5 to 10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summarise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each outcome in turn proposing a fit for purpose progressive way forward.</a:t>
            </a:r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Slides 11 &amp; 12 provide a summary of the development portfolio, illustrating the active strategy and the emergent strategy.</a:t>
            </a:r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outcomes propose prices and development durations on average ~50% less than the active strategy. Implementing these outcomes will meet our community’s requests to the Academy.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9BB0F4-C30D-4661-807F-8A2514A5C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14" y="1361262"/>
            <a:ext cx="2335868" cy="238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4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686EE8-1DE7-456B-9DCA-624A7F07C6DB}"/>
              </a:ext>
            </a:extLst>
          </p:cNvPr>
          <p:cNvSpPr/>
          <p:nvPr/>
        </p:nvSpPr>
        <p:spPr>
          <a:xfrm>
            <a:off x="0" y="2738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1. Structure and Opportunity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164FF-399B-4595-90BD-F5C743EEB7FA}"/>
              </a:ext>
            </a:extLst>
          </p:cNvPr>
          <p:cNvSpPr txBox="1"/>
          <p:nvPr/>
        </p:nvSpPr>
        <p:spPr>
          <a:xfrm>
            <a:off x="0" y="9061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Future of Professional Procurement Development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DB6746-60B5-4B6E-85DF-FA0469CE639B}"/>
              </a:ext>
            </a:extLst>
          </p:cNvPr>
          <p:cNvSpPr txBox="1"/>
          <p:nvPr/>
        </p:nvSpPr>
        <p:spPr>
          <a:xfrm>
            <a:off x="465438" y="1079107"/>
            <a:ext cx="1126112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emerging strategy provides significantly lower price points and shorter development duration.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Unaccredited structured pathway for our national development needs.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Unaccredited 1-hour Stay Connected workshops.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Unaccredited Scot Gov procurement and commercial training framework one-day development workshops.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Unaccredited half-day Evolve workshops.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Unaccredited one-day Evolve workshops.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Accredited structured pathway for our national development needs.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Accredited programmes of 4 months to 12 months duration, across multiple disciplines.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Procurement Practitioner accredited by SQA.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Procurement Expert Practitioner accredited by SQA.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Procurement Master Practitioner accredited by SQA.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Operational leadership and management accredited by SQA.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Strategic leadership and management accredited by SQA.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Strategic leadership accredited by SQA.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Project management accredited by SQA.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Managing projects and business processes accredited by SQA.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Business analysis, decision making and innovation accredited by SQA.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Coaching and mentoring accredited by SQA.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Graduate apprenticeships – this development opportunity will be considered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outwith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this scope.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structure provides a development pathway, within a discipline and spanning multiple disciplines.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Multiple developmental levels, from early career to expert – underpinned with the development framework.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opportunity to support peoples’ development needs across their whole career, at the right time.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 opportunity to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coact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with our local authorities, Scot Gov directorate, PPD forum and the Academy.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Create a national development provision and raise the profile of procurement, as a discipline and career.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8E298-2505-44FB-9639-365BDB9CEC06}"/>
              </a:ext>
            </a:extLst>
          </p:cNvPr>
          <p:cNvSpPr txBox="1"/>
          <p:nvPr/>
        </p:nvSpPr>
        <p:spPr>
          <a:xfrm>
            <a:off x="465438" y="709775"/>
            <a:ext cx="6122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 Structure and Opportunity</a:t>
            </a:r>
          </a:p>
        </p:txBody>
      </p:sp>
    </p:spTree>
    <p:extLst>
      <p:ext uri="{BB962C8B-B14F-4D97-AF65-F5344CB8AC3E}">
        <p14:creationId xmlns:p14="http://schemas.microsoft.com/office/powerpoint/2010/main" val="106616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DD8EAF-E1DC-4190-B37B-2AAD41565C66}"/>
              </a:ext>
            </a:extLst>
          </p:cNvPr>
          <p:cNvSpPr/>
          <p:nvPr/>
        </p:nvSpPr>
        <p:spPr>
          <a:xfrm>
            <a:off x="0" y="497"/>
            <a:ext cx="12192000" cy="6885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endParaRPr lang="en-GB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744C8BA2-94E4-4D81-9B0B-E2B27D73E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5626"/>
            <a:ext cx="854110" cy="850314"/>
          </a:xfrm>
          <a:prstGeom prst="rect">
            <a:avLst/>
          </a:prstGeom>
        </p:spPr>
      </p:pic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D84D990-2458-4473-84CE-DB3ADB17F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169" y="120774"/>
            <a:ext cx="1597495" cy="754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A2E8F9-FD07-4F2E-B479-B63F4F0A6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936" y="2514919"/>
            <a:ext cx="6429145" cy="24491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BBE255-AA11-4AD5-A5D4-52507D4FD303}"/>
              </a:ext>
            </a:extLst>
          </p:cNvPr>
          <p:cNvSpPr txBox="1"/>
          <p:nvPr/>
        </p:nvSpPr>
        <p:spPr>
          <a:xfrm>
            <a:off x="247264" y="1313774"/>
            <a:ext cx="2018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Short-Duration</a:t>
            </a:r>
          </a:p>
          <a:p>
            <a:pPr algn="ctr"/>
            <a:r>
              <a:rPr lang="en-US" dirty="0"/>
              <a:t>Development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C5A069-B845-4469-8574-BC7FBB3DF73E}"/>
              </a:ext>
            </a:extLst>
          </p:cNvPr>
          <p:cNvSpPr/>
          <p:nvPr/>
        </p:nvSpPr>
        <p:spPr>
          <a:xfrm>
            <a:off x="247264" y="1241503"/>
            <a:ext cx="2032312" cy="7943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0A32A3B-F621-4684-93C4-F9A8C5430816}"/>
              </a:ext>
            </a:extLst>
          </p:cNvPr>
          <p:cNvCxnSpPr>
            <a:cxnSpLocks/>
          </p:cNvCxnSpPr>
          <p:nvPr/>
        </p:nvCxnSpPr>
        <p:spPr>
          <a:xfrm>
            <a:off x="2260062" y="2001817"/>
            <a:ext cx="1845557" cy="177484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060CA1-955D-4222-9430-DF9B18A88EA3}"/>
              </a:ext>
            </a:extLst>
          </p:cNvPr>
          <p:cNvCxnSpPr>
            <a:cxnSpLocks/>
          </p:cNvCxnSpPr>
          <p:nvPr/>
        </p:nvCxnSpPr>
        <p:spPr>
          <a:xfrm>
            <a:off x="2252515" y="2001817"/>
            <a:ext cx="730831" cy="2037836"/>
          </a:xfrm>
          <a:prstGeom prst="straightConnector1">
            <a:avLst/>
          </a:prstGeom>
          <a:ln w="34925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2DCDBC-3C52-4E98-B425-DFB35624A9B3}"/>
              </a:ext>
            </a:extLst>
          </p:cNvPr>
          <p:cNvCxnSpPr>
            <a:cxnSpLocks/>
          </p:cNvCxnSpPr>
          <p:nvPr/>
        </p:nvCxnSpPr>
        <p:spPr>
          <a:xfrm>
            <a:off x="6106913" y="2028599"/>
            <a:ext cx="198666" cy="1275172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FE4DC74-E480-4303-B370-6EC5DEA69CD4}"/>
              </a:ext>
            </a:extLst>
          </p:cNvPr>
          <p:cNvSpPr txBox="1"/>
          <p:nvPr/>
        </p:nvSpPr>
        <p:spPr>
          <a:xfrm>
            <a:off x="3319943" y="1299298"/>
            <a:ext cx="194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Public-Sector Practitioner SCQF8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EE1EB4C-8D94-4AB0-95CA-CFCC7975980C}"/>
              </a:ext>
            </a:extLst>
          </p:cNvPr>
          <p:cNvSpPr/>
          <p:nvPr/>
        </p:nvSpPr>
        <p:spPr>
          <a:xfrm>
            <a:off x="2931977" y="1241503"/>
            <a:ext cx="2723581" cy="79439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A5BA7F-0840-4299-B859-7B023E42C625}"/>
              </a:ext>
            </a:extLst>
          </p:cNvPr>
          <p:cNvSpPr txBox="1"/>
          <p:nvPr/>
        </p:nvSpPr>
        <p:spPr>
          <a:xfrm>
            <a:off x="6052990" y="1307446"/>
            <a:ext cx="26622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Public-Sector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Expert Practitioner SCQF9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5293510-3182-4AF8-99AE-D880C549D168}"/>
              </a:ext>
            </a:extLst>
          </p:cNvPr>
          <p:cNvSpPr/>
          <p:nvPr/>
        </p:nvSpPr>
        <p:spPr>
          <a:xfrm>
            <a:off x="6027821" y="1241503"/>
            <a:ext cx="2723581" cy="79439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66214D-3D68-47A5-A26C-135B1FBFCA48}"/>
              </a:ext>
            </a:extLst>
          </p:cNvPr>
          <p:cNvSpPr txBox="1"/>
          <p:nvPr/>
        </p:nvSpPr>
        <p:spPr>
          <a:xfrm>
            <a:off x="8994852" y="1290687"/>
            <a:ext cx="289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Public-Sector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Master Practitioner SCQF11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D909AC0-8B1F-47B7-98F1-634CFB8E59D3}"/>
              </a:ext>
            </a:extLst>
          </p:cNvPr>
          <p:cNvSpPr/>
          <p:nvPr/>
        </p:nvSpPr>
        <p:spPr>
          <a:xfrm>
            <a:off x="9080073" y="1234200"/>
            <a:ext cx="2723581" cy="79439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4B1FF0E-767F-4F56-A01C-4CC664C02A04}"/>
              </a:ext>
            </a:extLst>
          </p:cNvPr>
          <p:cNvCxnSpPr>
            <a:cxnSpLocks/>
          </p:cNvCxnSpPr>
          <p:nvPr/>
        </p:nvCxnSpPr>
        <p:spPr>
          <a:xfrm flipH="1">
            <a:off x="5213646" y="2021298"/>
            <a:ext cx="400121" cy="1524108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AB7ECF2-7632-450B-9CA6-7EA8CC6B6ACD}"/>
              </a:ext>
            </a:extLst>
          </p:cNvPr>
          <p:cNvCxnSpPr>
            <a:cxnSpLocks/>
          </p:cNvCxnSpPr>
          <p:nvPr/>
        </p:nvCxnSpPr>
        <p:spPr>
          <a:xfrm>
            <a:off x="2239878" y="1969896"/>
            <a:ext cx="2856359" cy="143359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216D093-422A-460E-A77C-F824ED6639F7}"/>
              </a:ext>
            </a:extLst>
          </p:cNvPr>
          <p:cNvCxnSpPr>
            <a:cxnSpLocks/>
          </p:cNvCxnSpPr>
          <p:nvPr/>
        </p:nvCxnSpPr>
        <p:spPr>
          <a:xfrm flipH="1">
            <a:off x="8380602" y="1993504"/>
            <a:ext cx="743063" cy="1137529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9F8522D-F89E-4946-9980-6F7DE34C0E11}"/>
              </a:ext>
            </a:extLst>
          </p:cNvPr>
          <p:cNvSpPr txBox="1"/>
          <p:nvPr/>
        </p:nvSpPr>
        <p:spPr>
          <a:xfrm>
            <a:off x="503226" y="2026555"/>
            <a:ext cx="147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Non-Accredited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33C684C-71B2-4977-83DF-58ACD24EB8C0}"/>
              </a:ext>
            </a:extLst>
          </p:cNvPr>
          <p:cNvSpPr/>
          <p:nvPr/>
        </p:nvSpPr>
        <p:spPr>
          <a:xfrm>
            <a:off x="517280" y="2043686"/>
            <a:ext cx="1477522" cy="2895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81F1DC-F540-44D2-B880-BB827F13571C}"/>
              </a:ext>
            </a:extLst>
          </p:cNvPr>
          <p:cNvSpPr txBox="1"/>
          <p:nvPr/>
        </p:nvSpPr>
        <p:spPr>
          <a:xfrm>
            <a:off x="3510752" y="2036434"/>
            <a:ext cx="147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SQA Accredited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9070FD4-A4D1-4D6C-85C6-81F34D3A1A83}"/>
              </a:ext>
            </a:extLst>
          </p:cNvPr>
          <p:cNvSpPr/>
          <p:nvPr/>
        </p:nvSpPr>
        <p:spPr>
          <a:xfrm>
            <a:off x="3519764" y="2036644"/>
            <a:ext cx="1477522" cy="28950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8088A04-599F-4B33-9E6F-800B86ECE6C3}"/>
              </a:ext>
            </a:extLst>
          </p:cNvPr>
          <p:cNvSpPr/>
          <p:nvPr/>
        </p:nvSpPr>
        <p:spPr>
          <a:xfrm>
            <a:off x="9703102" y="2030705"/>
            <a:ext cx="1477522" cy="289507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0406B99-42C2-481E-A4A4-2F78E8F7E5E6}"/>
              </a:ext>
            </a:extLst>
          </p:cNvPr>
          <p:cNvSpPr/>
          <p:nvPr/>
        </p:nvSpPr>
        <p:spPr>
          <a:xfrm>
            <a:off x="6609883" y="2042725"/>
            <a:ext cx="1477522" cy="28950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CC3947B-D93E-4155-ADC4-D20746344EF0}"/>
              </a:ext>
            </a:extLst>
          </p:cNvPr>
          <p:cNvSpPr txBox="1"/>
          <p:nvPr/>
        </p:nvSpPr>
        <p:spPr>
          <a:xfrm>
            <a:off x="9701898" y="2028173"/>
            <a:ext cx="147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SQA Accredited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D10494C-F8E4-4B47-8917-717F2D54CC43}"/>
              </a:ext>
            </a:extLst>
          </p:cNvPr>
          <p:cNvSpPr txBox="1"/>
          <p:nvPr/>
        </p:nvSpPr>
        <p:spPr>
          <a:xfrm>
            <a:off x="6598776" y="2042725"/>
            <a:ext cx="147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SQA Accredited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E5E77A7-F3B2-4E1D-B1EA-1F9919FBD3DD}"/>
              </a:ext>
            </a:extLst>
          </p:cNvPr>
          <p:cNvCxnSpPr>
            <a:cxnSpLocks/>
          </p:cNvCxnSpPr>
          <p:nvPr/>
        </p:nvCxnSpPr>
        <p:spPr>
          <a:xfrm flipH="1" flipV="1">
            <a:off x="8380602" y="3640317"/>
            <a:ext cx="798852" cy="1802816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AEFC4AC-AF0C-4BC7-83B1-453E33245BB6}"/>
              </a:ext>
            </a:extLst>
          </p:cNvPr>
          <p:cNvCxnSpPr>
            <a:cxnSpLocks/>
          </p:cNvCxnSpPr>
          <p:nvPr/>
        </p:nvCxnSpPr>
        <p:spPr>
          <a:xfrm flipH="1" flipV="1">
            <a:off x="5213646" y="4039653"/>
            <a:ext cx="441912" cy="1369800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1E644C3-628C-4124-870C-03FCF2CEF210}"/>
              </a:ext>
            </a:extLst>
          </p:cNvPr>
          <p:cNvCxnSpPr>
            <a:cxnSpLocks/>
          </p:cNvCxnSpPr>
          <p:nvPr/>
        </p:nvCxnSpPr>
        <p:spPr>
          <a:xfrm flipH="1" flipV="1">
            <a:off x="6305579" y="3825186"/>
            <a:ext cx="1071238" cy="1538910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EBBA79B-2BD7-45FB-8DAC-D65D829D12DB}"/>
              </a:ext>
            </a:extLst>
          </p:cNvPr>
          <p:cNvSpPr/>
          <p:nvPr/>
        </p:nvSpPr>
        <p:spPr>
          <a:xfrm>
            <a:off x="291893" y="2711360"/>
            <a:ext cx="2005459" cy="7943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FF7020-37AA-47F4-948F-E8241698EFD8}"/>
              </a:ext>
            </a:extLst>
          </p:cNvPr>
          <p:cNvSpPr txBox="1"/>
          <p:nvPr/>
        </p:nvSpPr>
        <p:spPr>
          <a:xfrm>
            <a:off x="296672" y="2739395"/>
            <a:ext cx="198889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Scottish Government</a:t>
            </a:r>
          </a:p>
          <a:p>
            <a:pPr algn="ctr"/>
            <a:r>
              <a:rPr lang="en-US" sz="1050" dirty="0"/>
              <a:t>Procurement and Commercial Training Framework (PCTF)</a:t>
            </a:r>
          </a:p>
          <a:p>
            <a:pPr algn="ctr"/>
            <a:r>
              <a:rPr lang="en-US" sz="1050" dirty="0"/>
              <a:t>Half-day &amp; One-Day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F81EC08-1229-42FA-A210-3D602214DE51}"/>
              </a:ext>
            </a:extLst>
          </p:cNvPr>
          <p:cNvSpPr txBox="1"/>
          <p:nvPr/>
        </p:nvSpPr>
        <p:spPr>
          <a:xfrm>
            <a:off x="240286" y="4036389"/>
            <a:ext cx="2018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Stay Connected</a:t>
            </a:r>
          </a:p>
          <a:p>
            <a:pPr algn="ctr"/>
            <a:r>
              <a:rPr lang="en-US" sz="1100" dirty="0"/>
              <a:t>One Hour Online</a:t>
            </a:r>
          </a:p>
          <a:p>
            <a:pPr algn="ctr"/>
            <a:r>
              <a:rPr lang="en-US" sz="1100" dirty="0"/>
              <a:t>Topics out of scope in PCTF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40AD64CF-DE99-4CFE-8A39-902A168424D1}"/>
              </a:ext>
            </a:extLst>
          </p:cNvPr>
          <p:cNvSpPr/>
          <p:nvPr/>
        </p:nvSpPr>
        <p:spPr>
          <a:xfrm>
            <a:off x="1020476" y="2343679"/>
            <a:ext cx="484632" cy="360659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row: Up 46">
            <a:extLst>
              <a:ext uri="{FF2B5EF4-FFF2-40B4-BE49-F238E27FC236}">
                <a16:creationId xmlns:a16="http://schemas.microsoft.com/office/drawing/2014/main" id="{8C642EA2-645D-4648-B1FA-D33229D1D935}"/>
              </a:ext>
            </a:extLst>
          </p:cNvPr>
          <p:cNvSpPr/>
          <p:nvPr/>
        </p:nvSpPr>
        <p:spPr>
          <a:xfrm>
            <a:off x="999797" y="3530097"/>
            <a:ext cx="484632" cy="42747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205B732-244A-4629-BED8-7D015CD12605}"/>
              </a:ext>
            </a:extLst>
          </p:cNvPr>
          <p:cNvSpPr/>
          <p:nvPr/>
        </p:nvSpPr>
        <p:spPr>
          <a:xfrm>
            <a:off x="236588" y="3974780"/>
            <a:ext cx="2060420" cy="7943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23E69B-BF84-41A9-9660-8CC3E84DB535}"/>
              </a:ext>
            </a:extLst>
          </p:cNvPr>
          <p:cNvSpPr txBox="1"/>
          <p:nvPr/>
        </p:nvSpPr>
        <p:spPr>
          <a:xfrm>
            <a:off x="-882354" y="64062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Academy Emergent Strategy Alignment with</a:t>
            </a:r>
          </a:p>
          <a:p>
            <a:pPr algn="ctr"/>
            <a:r>
              <a:rPr lang="en-US" sz="2400" dirty="0"/>
              <a:t>National Procurement Development Framework</a:t>
            </a:r>
            <a:endParaRPr lang="en-GB" sz="2400" dirty="0"/>
          </a:p>
        </p:txBody>
      </p:sp>
      <p:sp>
        <p:nvSpPr>
          <p:cNvPr id="52" name="Arrow: Up 51">
            <a:extLst>
              <a:ext uri="{FF2B5EF4-FFF2-40B4-BE49-F238E27FC236}">
                <a16:creationId xmlns:a16="http://schemas.microsoft.com/office/drawing/2014/main" id="{7D8AB1B2-1E57-4F71-A636-A5683410338F}"/>
              </a:ext>
            </a:extLst>
          </p:cNvPr>
          <p:cNvSpPr/>
          <p:nvPr/>
        </p:nvSpPr>
        <p:spPr>
          <a:xfrm>
            <a:off x="1007108" y="4804501"/>
            <a:ext cx="484632" cy="42747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35FC985-43D6-4CE9-A46C-C7C97BEDE982}"/>
              </a:ext>
            </a:extLst>
          </p:cNvPr>
          <p:cNvSpPr/>
          <p:nvPr/>
        </p:nvSpPr>
        <p:spPr>
          <a:xfrm>
            <a:off x="205445" y="5243553"/>
            <a:ext cx="2047070" cy="7943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DD0C329-FD08-4771-86E6-727BC829EE4C}"/>
              </a:ext>
            </a:extLst>
          </p:cNvPr>
          <p:cNvSpPr txBox="1"/>
          <p:nvPr/>
        </p:nvSpPr>
        <p:spPr>
          <a:xfrm>
            <a:off x="225889" y="5300639"/>
            <a:ext cx="2047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Evolve</a:t>
            </a:r>
          </a:p>
          <a:p>
            <a:pPr algn="ctr"/>
            <a:r>
              <a:rPr lang="en-US" sz="1100" dirty="0"/>
              <a:t>Half-Day &amp; One-Day</a:t>
            </a:r>
          </a:p>
          <a:p>
            <a:pPr algn="ctr"/>
            <a:r>
              <a:rPr lang="en-US" sz="1100" dirty="0"/>
              <a:t>Topics out of scope in PCTF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C2D765-3FBF-4EE7-AB2B-CBCCAA689B99}"/>
              </a:ext>
            </a:extLst>
          </p:cNvPr>
          <p:cNvSpPr txBox="1"/>
          <p:nvPr/>
        </p:nvSpPr>
        <p:spPr>
          <a:xfrm>
            <a:off x="3001711" y="5437695"/>
            <a:ext cx="270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Operational Leadership &amp; Management SCQF8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E36F060-C44C-46FB-A48E-AE18C2AECE84}"/>
              </a:ext>
            </a:extLst>
          </p:cNvPr>
          <p:cNvSpPr/>
          <p:nvPr/>
        </p:nvSpPr>
        <p:spPr>
          <a:xfrm>
            <a:off x="2979269" y="5388530"/>
            <a:ext cx="2723581" cy="79439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2EF871-E7EC-4B9F-9E74-13E49D72371D}"/>
              </a:ext>
            </a:extLst>
          </p:cNvPr>
          <p:cNvSpPr txBox="1"/>
          <p:nvPr/>
        </p:nvSpPr>
        <p:spPr>
          <a:xfrm>
            <a:off x="3618715" y="6174429"/>
            <a:ext cx="147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SQA Accredited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572616F-64BB-43B1-A117-51AFF875C99D}"/>
              </a:ext>
            </a:extLst>
          </p:cNvPr>
          <p:cNvSpPr/>
          <p:nvPr/>
        </p:nvSpPr>
        <p:spPr>
          <a:xfrm>
            <a:off x="3580487" y="6182929"/>
            <a:ext cx="1477522" cy="28950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C70B311-D5CF-4650-AB2B-E06EE152EC11}"/>
              </a:ext>
            </a:extLst>
          </p:cNvPr>
          <p:cNvSpPr txBox="1"/>
          <p:nvPr/>
        </p:nvSpPr>
        <p:spPr>
          <a:xfrm>
            <a:off x="6073334" y="5420395"/>
            <a:ext cx="270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Strategic Leadership &amp; Management SCQF9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B072E803-4069-4837-91D9-F5C1EFB25C3A}"/>
              </a:ext>
            </a:extLst>
          </p:cNvPr>
          <p:cNvSpPr/>
          <p:nvPr/>
        </p:nvSpPr>
        <p:spPr>
          <a:xfrm>
            <a:off x="6050892" y="5371230"/>
            <a:ext cx="2723581" cy="79439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0880B5F-4A0B-40A7-AFD1-08F2501FCCF1}"/>
              </a:ext>
            </a:extLst>
          </p:cNvPr>
          <p:cNvSpPr txBox="1"/>
          <p:nvPr/>
        </p:nvSpPr>
        <p:spPr>
          <a:xfrm>
            <a:off x="6638056" y="6149383"/>
            <a:ext cx="147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SQA Accredited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CDF24D3-81FC-480E-83A7-9A516E6DC74F}"/>
              </a:ext>
            </a:extLst>
          </p:cNvPr>
          <p:cNvSpPr txBox="1"/>
          <p:nvPr/>
        </p:nvSpPr>
        <p:spPr>
          <a:xfrm>
            <a:off x="9179454" y="5444977"/>
            <a:ext cx="270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Strategic Leadership SCQF11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6BB748A-4D43-4F7F-A586-9B72CED065CA}"/>
              </a:ext>
            </a:extLst>
          </p:cNvPr>
          <p:cNvSpPr/>
          <p:nvPr/>
        </p:nvSpPr>
        <p:spPr>
          <a:xfrm>
            <a:off x="9157012" y="5395812"/>
            <a:ext cx="2723581" cy="79439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EC904B1-0645-49CF-A2B1-8DB83BB4D371}"/>
              </a:ext>
            </a:extLst>
          </p:cNvPr>
          <p:cNvSpPr txBox="1"/>
          <p:nvPr/>
        </p:nvSpPr>
        <p:spPr>
          <a:xfrm>
            <a:off x="9744176" y="6173965"/>
            <a:ext cx="14775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SQA Accredited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D5F2CD15-CF7F-42B3-8A86-6400F2B9BD83}"/>
              </a:ext>
            </a:extLst>
          </p:cNvPr>
          <p:cNvSpPr/>
          <p:nvPr/>
        </p:nvSpPr>
        <p:spPr>
          <a:xfrm>
            <a:off x="9651133" y="6182928"/>
            <a:ext cx="1477522" cy="289507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C6AE8BD-0349-4F4A-BBD5-68D1691C6836}"/>
              </a:ext>
            </a:extLst>
          </p:cNvPr>
          <p:cNvSpPr/>
          <p:nvPr/>
        </p:nvSpPr>
        <p:spPr>
          <a:xfrm>
            <a:off x="6645343" y="6163651"/>
            <a:ext cx="1477522" cy="28950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0696630-3F36-4942-905E-FCBD87452640}"/>
              </a:ext>
            </a:extLst>
          </p:cNvPr>
          <p:cNvGrpSpPr/>
          <p:nvPr/>
        </p:nvGrpSpPr>
        <p:grpSpPr>
          <a:xfrm>
            <a:off x="10290916" y="3645541"/>
            <a:ext cx="1498104" cy="1438864"/>
            <a:chOff x="5723668" y="661677"/>
            <a:chExt cx="2939142" cy="3141215"/>
          </a:xfrm>
        </p:grpSpPr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F08BCC72-696E-4637-9524-41E64E8A1386}"/>
                </a:ext>
              </a:extLst>
            </p:cNvPr>
            <p:cNvSpPr/>
            <p:nvPr/>
          </p:nvSpPr>
          <p:spPr>
            <a:xfrm rot="5400000">
              <a:off x="5622631" y="762714"/>
              <a:ext cx="3141215" cy="2939142"/>
            </a:xfrm>
            <a:prstGeom prst="hexagon">
              <a:avLst/>
            </a:prstGeom>
            <a:solidFill>
              <a:srgbClr val="FF00FF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1A5E8F9-A5C4-4357-8C3B-B9E1A6752373}"/>
                </a:ext>
              </a:extLst>
            </p:cNvPr>
            <p:cNvSpPr txBox="1"/>
            <p:nvPr/>
          </p:nvSpPr>
          <p:spPr>
            <a:xfrm>
              <a:off x="5876067" y="1089702"/>
              <a:ext cx="2634344" cy="221731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Graduate Apprenticeship Business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Management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SCQF10</a:t>
              </a:r>
            </a:p>
          </p:txBody>
        </p:sp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E1AF373-E3E6-4D03-B10F-ACFCEB496AD9}"/>
              </a:ext>
            </a:extLst>
          </p:cNvPr>
          <p:cNvSpPr/>
          <p:nvPr/>
        </p:nvSpPr>
        <p:spPr>
          <a:xfrm rot="10800000">
            <a:off x="8715218" y="2930958"/>
            <a:ext cx="810144" cy="726694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317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3C1A9FD-AE21-4E2C-ABB4-D7618B9B4F05}"/>
              </a:ext>
            </a:extLst>
          </p:cNvPr>
          <p:cNvGrpSpPr/>
          <p:nvPr/>
        </p:nvGrpSpPr>
        <p:grpSpPr>
          <a:xfrm>
            <a:off x="9525493" y="2565274"/>
            <a:ext cx="1498104" cy="1438864"/>
            <a:chOff x="5723668" y="661677"/>
            <a:chExt cx="2939142" cy="3141215"/>
          </a:xfrm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C4CC3937-C013-4459-8AA1-8BF5ED0D17E9}"/>
                </a:ext>
              </a:extLst>
            </p:cNvPr>
            <p:cNvSpPr/>
            <p:nvPr/>
          </p:nvSpPr>
          <p:spPr>
            <a:xfrm rot="5400000">
              <a:off x="5622631" y="762714"/>
              <a:ext cx="3141215" cy="2939142"/>
            </a:xfrm>
            <a:prstGeom prst="hexagon">
              <a:avLst/>
            </a:prstGeom>
            <a:solidFill>
              <a:srgbClr val="FF00FF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15269FF-EE31-48ED-B487-CCD3B261A45B}"/>
                </a:ext>
              </a:extLst>
            </p:cNvPr>
            <p:cNvSpPr txBox="1"/>
            <p:nvPr/>
          </p:nvSpPr>
          <p:spPr>
            <a:xfrm>
              <a:off x="5865370" y="943009"/>
              <a:ext cx="2634344" cy="262046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Graduate Apprenticeship Procurement &amp; Supply Chain Management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SCQF10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4A0244E-A776-461F-98F5-A5844D6388C0}"/>
              </a:ext>
            </a:extLst>
          </p:cNvPr>
          <p:cNvSpPr txBox="1"/>
          <p:nvPr/>
        </p:nvSpPr>
        <p:spPr>
          <a:xfrm>
            <a:off x="2901954" y="4754878"/>
            <a:ext cx="2094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(Scottish Government PPD 2022)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6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3164FF-399B-4595-90BD-F5C743EEB7FA}"/>
              </a:ext>
            </a:extLst>
          </p:cNvPr>
          <p:cNvSpPr txBox="1"/>
          <p:nvPr/>
        </p:nvSpPr>
        <p:spPr>
          <a:xfrm>
            <a:off x="0" y="9061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Future of Professional Procurement Development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D9817-9D19-45CD-BEA4-32D2B09F7DCC}"/>
              </a:ext>
            </a:extLst>
          </p:cNvPr>
          <p:cNvSpPr txBox="1"/>
          <p:nvPr/>
        </p:nvSpPr>
        <p:spPr>
          <a:xfrm>
            <a:off x="241807" y="2041613"/>
            <a:ext cx="1175781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Academy is committed to supporting your needs, with a lower-cost shorter development time approach.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Scottish Government directorate is committed to collaborate and cobrand our national development.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your buy–in…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can have collective scale as we progress, with resultant economies of scale advantages.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can influence regionally and nationally, creating the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way forward.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coact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cocreate,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codeliver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collaborate to create the most fit for purpose development provision.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Collectively, we can strive to influence HR, L&amp;D, OD, Chief Execs (CEOMG).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Empowering our people to tackle the operational and strategic barriers/opportunities creates buy-in.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CBA0A-B5BC-472A-99FC-923BF37D6631}"/>
              </a:ext>
            </a:extLst>
          </p:cNvPr>
          <p:cNvSpPr txBox="1"/>
          <p:nvPr/>
        </p:nvSpPr>
        <p:spPr>
          <a:xfrm>
            <a:off x="241807" y="1672281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Buy-in</a:t>
            </a:r>
          </a:p>
        </p:txBody>
      </p:sp>
    </p:spTree>
    <p:extLst>
      <p:ext uri="{BB962C8B-B14F-4D97-AF65-F5344CB8AC3E}">
        <p14:creationId xmlns:p14="http://schemas.microsoft.com/office/powerpoint/2010/main" val="276811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3164FF-399B-4595-90BD-F5C743EEB7FA}"/>
              </a:ext>
            </a:extLst>
          </p:cNvPr>
          <p:cNvSpPr txBox="1"/>
          <p:nvPr/>
        </p:nvSpPr>
        <p:spPr>
          <a:xfrm>
            <a:off x="0" y="9061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Future of Professional Procurement Development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827B1-C948-46DB-9FFD-D5F6EA17C226}"/>
              </a:ext>
            </a:extLst>
          </p:cNvPr>
          <p:cNvSpPr txBox="1"/>
          <p:nvPr/>
        </p:nvSpPr>
        <p:spPr>
          <a:xfrm>
            <a:off x="593125" y="1831538"/>
            <a:ext cx="111705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a coaction approach we can facilitate economies of scale advantages.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can influence as a collective across HR, L&amp;D, OD, Chief Execs (CEOMG) tackling wicked problems…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Fit for purpose lower cost shorter duration development programmes are an enabler.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Lower cost shorter duration development programmes will maximise the impact of our budgets.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we acquire a regional/national development budget???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Graduate Apprenticeships (GA) offer additional budgetary advantages.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GA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development opportunity will be considered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outwith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this scope.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development provision can be structured to offer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recognised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learning as a pathway to GAs.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will reduce operational costs.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will reduce a person’s commitment to the number of hours of learning.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4D678-D81E-4AB1-B973-D148466ED765}"/>
              </a:ext>
            </a:extLst>
          </p:cNvPr>
          <p:cNvSpPr txBox="1"/>
          <p:nvPr/>
        </p:nvSpPr>
        <p:spPr>
          <a:xfrm>
            <a:off x="593125" y="1462206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 Development Budget</a:t>
            </a:r>
          </a:p>
        </p:txBody>
      </p:sp>
    </p:spTree>
    <p:extLst>
      <p:ext uri="{BB962C8B-B14F-4D97-AF65-F5344CB8AC3E}">
        <p14:creationId xmlns:p14="http://schemas.microsoft.com/office/powerpoint/2010/main" val="91239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3164FF-399B-4595-90BD-F5C743EEB7FA}"/>
              </a:ext>
            </a:extLst>
          </p:cNvPr>
          <p:cNvSpPr txBox="1"/>
          <p:nvPr/>
        </p:nvSpPr>
        <p:spPr>
          <a:xfrm>
            <a:off x="0" y="9061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Future of Professional Procurement Development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E995C-20CB-45AE-ACB8-AD8E7A62DAAE}"/>
              </a:ext>
            </a:extLst>
          </p:cNvPr>
          <p:cNvSpPr txBox="1"/>
          <p:nvPr/>
        </p:nvSpPr>
        <p:spPr>
          <a:xfrm>
            <a:off x="183537" y="1369952"/>
            <a:ext cx="118249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can develop autonomous socially responsible thinkers to tackle our wicked problems of today and tomorrow.</a:t>
            </a:r>
          </a:p>
          <a:p>
            <a:pPr marL="3943350" lvl="8" indent="-285750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a focus on peoples’ attitudes and behaviours as these create our organisational culture.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extends to the individuals’ appetite for collaboration and innovation.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and facilitate “our” organisational culture, starting with a series of Evolve workshops.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and facilitate ability-motivation-opportunity across our people and organisations.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Facilitate intrinsic-extrinsic motivation with transformational leadership.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autonomy-competence-relatedness, aligned to our vision-mission-strategy-operating plan.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Empower innovative work behaviours with explorers-exploiters deploying acquire-assimilate-transform.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Trust-based leaders facilitate the cognitive-emotional disorienting dilemma.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 the right leadership to enable and empower peoples’ attitudes and behaviours.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Underpin all of this with transformational leadership.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EC34AC-4098-43D1-884E-448E280EBEFA}"/>
              </a:ext>
            </a:extLst>
          </p:cNvPr>
          <p:cNvSpPr txBox="1"/>
          <p:nvPr/>
        </p:nvSpPr>
        <p:spPr>
          <a:xfrm>
            <a:off x="183537" y="1000620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4. People, Attitudes, Behaviours [Culture]</a:t>
            </a:r>
          </a:p>
        </p:txBody>
      </p:sp>
    </p:spTree>
    <p:extLst>
      <p:ext uri="{BB962C8B-B14F-4D97-AF65-F5344CB8AC3E}">
        <p14:creationId xmlns:p14="http://schemas.microsoft.com/office/powerpoint/2010/main" val="1333103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otland Excel Powerpoint Template (New Logo 2016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1619</Words>
  <Application>Microsoft Office PowerPoint</Application>
  <PresentationFormat>Widescreen</PresentationFormat>
  <Paragraphs>220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Courier New</vt:lpstr>
      <vt:lpstr>Office Theme</vt:lpstr>
      <vt:lpstr>Scotland Excel Powerpoint Template (New Logo 2016)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McNaught</dc:creator>
  <cp:lastModifiedBy>Ian McNaught</cp:lastModifiedBy>
  <cp:revision>132</cp:revision>
  <dcterms:created xsi:type="dcterms:W3CDTF">2022-08-15T14:14:54Z</dcterms:created>
  <dcterms:modified xsi:type="dcterms:W3CDTF">2022-09-28T08:06:26Z</dcterms:modified>
</cp:coreProperties>
</file>