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592" r:id="rId2"/>
    <p:sldId id="476" r:id="rId3"/>
    <p:sldId id="585" r:id="rId4"/>
    <p:sldId id="58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5EB3A-2783-4EC7-B0AD-F5FB0CD3BD7E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0785A-D3AC-4DAD-B307-A2C190C30C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172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D88A08B-8E79-42C7-BA1A-A9A6D0BD512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28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4A2D5-9D70-4D0E-BA05-6E28BE0636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7A30FD-FF15-44EC-A148-E954F530D4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D6C57-4023-4896-9776-C386E6CA7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1FD76-B90D-4737-9B21-B7639688B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662F3-2399-413C-9660-32D4B4A3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777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D855A-7F9D-4A1D-AADC-C869672BB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7D712-7380-456A-AC8F-3BD9907DA6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574C3-336D-496F-B628-FC4BB8AB1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EB9FD-1F42-48BC-BD7D-FAF61ACED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08A67-A726-44BD-8807-20AF5C5CB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59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637942-51B1-417A-A051-853258AFF8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D4E16A-F058-4A53-84C6-C0E21D01B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E66FC-8926-4FCB-A740-2B759933B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F9918-F506-4ED3-94DD-F61EAE81C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3BC71-3E37-441E-94B3-D142F4C52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138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1F8AE-829B-438F-8C0A-376ADE772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3875A-9903-41D5-8504-E92190E3A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2C72C-F32F-456C-B66B-A53555C01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1A9DD-2D0D-45C4-888B-9CA414D65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68E522-B1BC-48FE-A5D7-5C67C70F0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933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90DE5-452D-4BAD-98EC-7C24DE9D7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D823-560F-4BC6-866E-0DCF32D45A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75928-9B4B-4F98-BBDE-565D6713B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1BEFB-6625-432A-8410-7A003CC0A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BCB21-5207-4F02-86AB-A6C0BA438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747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AC40B-FBB9-4F5B-8BE6-094D90745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47119-CD6D-4430-994E-65BAB165B8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B32DEA-279A-475B-AA16-51AA7A3424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C9CE3F-2381-4151-A6B8-031C0AE4D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859F1-50BA-4578-B342-6B20A0B04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0A3A55-300A-40B2-A0CE-9482B53B5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723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E26E0-24F6-470E-AA25-D88A6ADD0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8E4D2A-7487-403A-9CCD-D1BE59E49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4D16B2-BE51-4AB8-9B67-6C4F29CE30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14D939-30D5-4524-9AF4-6E0312D891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5D5100-7644-4333-A196-C8391D3212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3F15B6-BE56-40A4-9064-ED5CA076D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0B366A-4A1C-46E0-AE46-5D4614449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75DA07-8115-403F-B716-7905B0B71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907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3C719-8913-4B0A-871B-80747FF55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C7A28C-6614-4774-8CA7-CD165FDB7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02BD3-C508-481F-9C78-460DC1CCF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5639E4-7521-4A9A-B50C-9721EEDF0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029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566E70-F505-4D78-BA68-AD3D1E14B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39DA94-6796-4A4D-BF2C-4CD862F6C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00603F-3012-4003-A41B-BC9E166DE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411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D3CBC-DA32-44A0-B816-506BA5E12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5FC04-2881-4CC6-B9C9-8E104AE84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6DAA0B-DBC7-4034-8462-FCBCE66F7C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786E33-1DF4-4753-9A10-222C77EA1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ABC8E2-4D19-43AC-BDFC-7DA687A0C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2051A1-F05F-4A9C-A788-8DCAA8819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414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71C3C-4FB2-4906-81AF-3E1DEA516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CABA81-02C8-46E0-BF56-F331DA7CCE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F10595-B86F-4C1D-8848-C5CDD7DEEF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8E209-5678-4A3B-BC97-9C3BDDAE7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875F5D-5749-4526-8268-6C0BE11B4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92B2B9-FE0A-40AB-A19F-4B5F7486A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408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99259E-374F-4C75-A345-054EE2BAA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BF738-0C63-49E8-BA58-44333F01A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56191-985C-4F08-B04A-2400C339D1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EC33A-A34A-4FE7-A6A9-FAE0FB62C419}" type="datetimeFigureOut">
              <a:rPr lang="en-GB" smtClean="0"/>
              <a:t>05/02/2019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481D9-3DBC-4E03-8B3E-C64FADD990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22397-E039-405B-B182-5432A4D8CD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BB8D0-1D13-4644-A04C-1EA8E44BF5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44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A25ACC3E-C83A-419B-BE6A-D818C787870B}"/>
              </a:ext>
            </a:extLst>
          </p:cNvPr>
          <p:cNvSpPr txBox="1"/>
          <p:nvPr/>
        </p:nvSpPr>
        <p:spPr>
          <a:xfrm>
            <a:off x="0" y="0"/>
            <a:ext cx="1179473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Options Appraisal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865E8F-267B-464D-8BA0-5989256258D3}"/>
              </a:ext>
            </a:extLst>
          </p:cNvPr>
          <p:cNvSpPr txBox="1"/>
          <p:nvPr/>
        </p:nvSpPr>
        <p:spPr>
          <a:xfrm>
            <a:off x="-86688" y="1174351"/>
            <a:ext cx="11794731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Once you have gathered lots of potential ideas and solutions to your issue or challenge it is important that you use a sound methodology to justify what you decide to take forward to implementation – Options Appraisal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Best Practice is for you to first of all assess different options against your objectives and use scoring/weightings to take forward options for more detailed consideration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Once you have identified the solutions which best meet your objectives, these should be assessed in relation to benefits and costs and risk in order for you to make a decision based on evidence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400" dirty="0"/>
              <a:t>It may be that the cost of a solution is too high or too risky to take forward and it could be eliminated at this stage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5752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207" y="55789"/>
            <a:ext cx="11799586" cy="1143000"/>
          </a:xfrm>
        </p:spPr>
        <p:txBody>
          <a:bodyPr>
            <a:normAutofit/>
          </a:bodyPr>
          <a:lstStyle/>
          <a:p>
            <a:pPr algn="ctr"/>
            <a:r>
              <a:rPr lang="en-GB" sz="6000" b="1" dirty="0"/>
              <a:t>How to Appraise Options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032CC58-91BD-4F93-8DF8-A63DA0F9C4B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62000" y="1401728"/>
          <a:ext cx="10469880" cy="48289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8846">
                  <a:extLst>
                    <a:ext uri="{9D8B030D-6E8A-4147-A177-3AD203B41FA5}">
                      <a16:colId xmlns:a16="http://schemas.microsoft.com/office/drawing/2014/main" val="3025200368"/>
                    </a:ext>
                  </a:extLst>
                </a:gridCol>
                <a:gridCol w="1360789">
                  <a:extLst>
                    <a:ext uri="{9D8B030D-6E8A-4147-A177-3AD203B41FA5}">
                      <a16:colId xmlns:a16="http://schemas.microsoft.com/office/drawing/2014/main" val="3403615631"/>
                    </a:ext>
                  </a:extLst>
                </a:gridCol>
                <a:gridCol w="1362132">
                  <a:extLst>
                    <a:ext uri="{9D8B030D-6E8A-4147-A177-3AD203B41FA5}">
                      <a16:colId xmlns:a16="http://schemas.microsoft.com/office/drawing/2014/main" val="471930145"/>
                    </a:ext>
                  </a:extLst>
                </a:gridCol>
                <a:gridCol w="1362132">
                  <a:extLst>
                    <a:ext uri="{9D8B030D-6E8A-4147-A177-3AD203B41FA5}">
                      <a16:colId xmlns:a16="http://schemas.microsoft.com/office/drawing/2014/main" val="3302650770"/>
                    </a:ext>
                  </a:extLst>
                </a:gridCol>
                <a:gridCol w="1362132">
                  <a:extLst>
                    <a:ext uri="{9D8B030D-6E8A-4147-A177-3AD203B41FA5}">
                      <a16:colId xmlns:a16="http://schemas.microsoft.com/office/drawing/2014/main" val="2864333227"/>
                    </a:ext>
                  </a:extLst>
                </a:gridCol>
                <a:gridCol w="1362132">
                  <a:extLst>
                    <a:ext uri="{9D8B030D-6E8A-4147-A177-3AD203B41FA5}">
                      <a16:colId xmlns:a16="http://schemas.microsoft.com/office/drawing/2014/main" val="3638466751"/>
                    </a:ext>
                  </a:extLst>
                </a:gridCol>
                <a:gridCol w="2381717">
                  <a:extLst>
                    <a:ext uri="{9D8B030D-6E8A-4147-A177-3AD203B41FA5}">
                      <a16:colId xmlns:a16="http://schemas.microsoft.com/office/drawing/2014/main" val="2029647375"/>
                    </a:ext>
                  </a:extLst>
                </a:gridCol>
              </a:tblGrid>
              <a:tr h="150009">
                <a:tc gridSpan="7"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800" kern="0">
                          <a:effectLst/>
                        </a:rPr>
                        <a:t>Options Appraisal – (State any assumptions/weightings)</a:t>
                      </a:r>
                      <a:endParaRPr lang="en-GB" sz="800" b="1" ker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55924"/>
                  </a:ext>
                </a:extLst>
              </a:tr>
              <a:tr h="150009">
                <a:tc gridSpan="7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Options Appraisal – Long List Sifting 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627418"/>
                  </a:ext>
                </a:extLst>
              </a:tr>
              <a:tr h="14125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Option A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Option B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Option C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Option D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Option 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Option F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extLst>
                  <a:ext uri="{0D108BD9-81ED-4DB2-BD59-A6C34878D82A}">
                    <a16:rowId xmlns:a16="http://schemas.microsoft.com/office/drawing/2014/main" val="823527904"/>
                  </a:ext>
                </a:extLst>
              </a:tr>
              <a:tr h="4237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Objective 1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extLst>
                  <a:ext uri="{0D108BD9-81ED-4DB2-BD59-A6C34878D82A}">
                    <a16:rowId xmlns:a16="http://schemas.microsoft.com/office/drawing/2014/main" val="1925978973"/>
                  </a:ext>
                </a:extLst>
              </a:tr>
              <a:tr h="4237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Objective 2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extLst>
                  <a:ext uri="{0D108BD9-81ED-4DB2-BD59-A6C34878D82A}">
                    <a16:rowId xmlns:a16="http://schemas.microsoft.com/office/drawing/2014/main" val="753354414"/>
                  </a:ext>
                </a:extLst>
              </a:tr>
              <a:tr h="4237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Objective 3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extLst>
                  <a:ext uri="{0D108BD9-81ED-4DB2-BD59-A6C34878D82A}">
                    <a16:rowId xmlns:a16="http://schemas.microsoft.com/office/drawing/2014/main" val="709232762"/>
                  </a:ext>
                </a:extLst>
              </a:tr>
              <a:tr h="4237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Objective 4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extLst>
                  <a:ext uri="{0D108BD9-81ED-4DB2-BD59-A6C34878D82A}">
                    <a16:rowId xmlns:a16="http://schemas.microsoft.com/office/drawing/2014/main" val="485554762"/>
                  </a:ext>
                </a:extLst>
              </a:tr>
              <a:tr h="4237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Objective 5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extLst>
                  <a:ext uri="{0D108BD9-81ED-4DB2-BD59-A6C34878D82A}">
                    <a16:rowId xmlns:a16="http://schemas.microsoft.com/office/drawing/2014/main" val="2032041805"/>
                  </a:ext>
                </a:extLst>
              </a:tr>
              <a:tr h="14125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Total Score 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extLst>
                  <a:ext uri="{0D108BD9-81ED-4DB2-BD59-A6C34878D82A}">
                    <a16:rowId xmlns:a16="http://schemas.microsoft.com/office/drawing/2014/main" val="864457560"/>
                  </a:ext>
                </a:extLst>
              </a:tr>
              <a:tr h="150009">
                <a:tc gridSpan="7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Options Appraisal – Short List Evaluation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180211"/>
                  </a:ext>
                </a:extLst>
              </a:tr>
              <a:tr h="14125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Option A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Option B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Option C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239946"/>
                  </a:ext>
                </a:extLst>
              </a:tr>
              <a:tr h="5650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Benefits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8089821"/>
                  </a:ext>
                </a:extLst>
              </a:tr>
              <a:tr h="5650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Cost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759864"/>
                  </a:ext>
                </a:extLst>
              </a:tr>
              <a:tr h="56502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Risks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1643499"/>
                  </a:ext>
                </a:extLst>
              </a:tr>
              <a:tr h="14125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Total Score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537" marR="48537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456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8060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D661-DC47-458F-89A0-9ABFB97D2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-114269"/>
            <a:ext cx="10515600" cy="1325563"/>
          </a:xfrm>
        </p:spPr>
        <p:txBody>
          <a:bodyPr/>
          <a:lstStyle/>
          <a:p>
            <a:pPr algn="ctr"/>
            <a:r>
              <a:rPr lang="en-GB" b="1" dirty="0" err="1"/>
              <a:t>Eg.</a:t>
            </a:r>
            <a:r>
              <a:rPr lang="en-GB" b="1" dirty="0"/>
              <a:t> My Holiday – Options Appraisal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390E31A-129A-4D69-9434-7F281E18A4D2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319598"/>
          <a:ext cx="10515603" cy="448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2349722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366809689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4033330779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247268868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268415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31797762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9986875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Objectives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Stay At Home “Do Nothing”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Scottish Caravan Holiday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Florida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Majorca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Vietnam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Syria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460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Low Cost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81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Good Weather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2831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Things to See and 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957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Feel Safe and Secure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515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Minimal Travel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98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Score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2810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4691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D661-DC47-458F-89A0-9ABFB97D2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-114269"/>
            <a:ext cx="10515600" cy="1325563"/>
          </a:xfrm>
        </p:spPr>
        <p:txBody>
          <a:bodyPr/>
          <a:lstStyle/>
          <a:p>
            <a:pPr algn="ctr"/>
            <a:r>
              <a:rPr lang="en-GB" b="1" dirty="0" err="1"/>
              <a:t>Eg.</a:t>
            </a:r>
            <a:r>
              <a:rPr lang="en-GB" b="1" dirty="0"/>
              <a:t> My Holiday – Options Appraisal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390E31A-129A-4D69-9434-7F281E18A4D2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319598"/>
          <a:ext cx="10045824" cy="4273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8608">
                  <a:extLst>
                    <a:ext uri="{9D8B030D-6E8A-4147-A177-3AD203B41FA5}">
                      <a16:colId xmlns:a16="http://schemas.microsoft.com/office/drawing/2014/main" val="2349722810"/>
                    </a:ext>
                  </a:extLst>
                </a:gridCol>
                <a:gridCol w="3348608">
                  <a:extLst>
                    <a:ext uri="{9D8B030D-6E8A-4147-A177-3AD203B41FA5}">
                      <a16:colId xmlns:a16="http://schemas.microsoft.com/office/drawing/2014/main" val="3366809689"/>
                    </a:ext>
                  </a:extLst>
                </a:gridCol>
                <a:gridCol w="3348608">
                  <a:extLst>
                    <a:ext uri="{9D8B030D-6E8A-4147-A177-3AD203B41FA5}">
                      <a16:colId xmlns:a16="http://schemas.microsoft.com/office/drawing/2014/main" val="4033330779"/>
                    </a:ext>
                  </a:extLst>
                </a:gridCol>
              </a:tblGrid>
              <a:tr h="712222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Shortlisted Option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Short Listed Option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3460595"/>
                  </a:ext>
                </a:extLst>
              </a:tr>
              <a:tr h="712222">
                <a:tc>
                  <a:txBody>
                    <a:bodyPr/>
                    <a:lstStyle/>
                    <a:p>
                      <a:r>
                        <a:rPr lang="en-GB" dirty="0"/>
                        <a:t>Benefits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81323"/>
                  </a:ext>
                </a:extLst>
              </a:tr>
              <a:tr h="712222">
                <a:tc>
                  <a:txBody>
                    <a:bodyPr/>
                    <a:lstStyle/>
                    <a:p>
                      <a:r>
                        <a:rPr lang="en-GB" dirty="0"/>
                        <a:t>Cost/Funding Source/Budget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283189"/>
                  </a:ext>
                </a:extLst>
              </a:tr>
              <a:tr h="712222">
                <a:tc>
                  <a:txBody>
                    <a:bodyPr/>
                    <a:lstStyle/>
                    <a:p>
                      <a:r>
                        <a:rPr lang="en-GB" dirty="0"/>
                        <a:t>Risks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7957235"/>
                  </a:ext>
                </a:extLst>
              </a:tr>
              <a:tr h="712222">
                <a:tc>
                  <a:txBody>
                    <a:bodyPr/>
                    <a:lstStyle/>
                    <a:p>
                      <a:r>
                        <a:rPr lang="en-GB" dirty="0"/>
                        <a:t>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515116"/>
                  </a:ext>
                </a:extLst>
              </a:tr>
              <a:tr h="712222">
                <a:tc>
                  <a:txBody>
                    <a:bodyPr/>
                    <a:lstStyle/>
                    <a:p>
                      <a:r>
                        <a:rPr lang="en-GB" dirty="0"/>
                        <a:t>Final Recommendation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298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929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254</Words>
  <Application>Microsoft Office PowerPoint</Application>
  <PresentationFormat>Widescreen</PresentationFormat>
  <Paragraphs>120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How to Appraise Options</vt:lpstr>
      <vt:lpstr>Eg. My Holiday – Options Appraisal</vt:lpstr>
      <vt:lpstr>Eg. My Holiday – Options Appraisal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Gibson</dc:creator>
  <cp:lastModifiedBy>Scott Gibson</cp:lastModifiedBy>
  <cp:revision>9</cp:revision>
  <dcterms:created xsi:type="dcterms:W3CDTF">2019-02-05T10:11:48Z</dcterms:created>
  <dcterms:modified xsi:type="dcterms:W3CDTF">2019-02-05T11:13:09Z</dcterms:modified>
</cp:coreProperties>
</file>